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Lst>
  <p:sldSz cy="5143500" cx="9144000"/>
  <p:notesSz cx="6858000" cy="9144000"/>
  <p:embeddedFontLst>
    <p:embeddedFont>
      <p:font typeface="Roboto"/>
      <p:regular r:id="rId88"/>
      <p:bold r:id="rId89"/>
      <p:italic r:id="rId90"/>
      <p:boldItalic r:id="rId91"/>
    </p:embeddedFont>
    <p:embeddedFont>
      <p:font typeface="Proxima Nova"/>
      <p:regular r:id="rId92"/>
      <p:bold r:id="rId93"/>
      <p:italic r:id="rId94"/>
      <p:boldItalic r:id="rId95"/>
    </p:embeddedFont>
    <p:embeddedFont>
      <p:font typeface="Oswald Regular"/>
      <p:regular r:id="rId96"/>
      <p:bold r:id="rId97"/>
    </p:embeddedFont>
    <p:embeddedFont>
      <p:font typeface="Average"/>
      <p:regular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ProximaNova-boldItalic.fntdata"/><Relationship Id="rId94" Type="http://schemas.openxmlformats.org/officeDocument/2006/relationships/font" Target="fonts/ProximaNova-italic.fntdata"/><Relationship Id="rId97" Type="http://schemas.openxmlformats.org/officeDocument/2006/relationships/font" Target="fonts/OswaldRegular-bold.fntdata"/><Relationship Id="rId96" Type="http://schemas.openxmlformats.org/officeDocument/2006/relationships/font" Target="fonts/OswaldRegular-regular.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Average-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boldItalic.fntdata"/><Relationship Id="rId90" Type="http://schemas.openxmlformats.org/officeDocument/2006/relationships/font" Target="fonts/Roboto-italic.fntdata"/><Relationship Id="rId93" Type="http://schemas.openxmlformats.org/officeDocument/2006/relationships/font" Target="fonts/ProximaNova-bold.fntdata"/><Relationship Id="rId92" Type="http://schemas.openxmlformats.org/officeDocument/2006/relationships/font" Target="fonts/ProximaNova-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font" Target="fonts/Roboto-regular.fntdata"/><Relationship Id="rId87" Type="http://schemas.openxmlformats.org/officeDocument/2006/relationships/slide" Target="slides/slide82.xml"/><Relationship Id="rId89" Type="http://schemas.openxmlformats.org/officeDocument/2006/relationships/font" Target="fonts/Roboto-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sir, thanks for having me. I am Ritvik Pandey and today I am here to present my Master’s Thesis titled Data-Driven Fluid Dynamics for turbulent flow modelling under the guidance of Professor Rajaram Lakkaraju.</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4870c1e0a_0_1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4870c1e0a_0_1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 Neural Network is an artificial attempt of creating a brain like network with consideration of spatial proximity of data. This makes it widely used in images like unlocking phone with our face. The convolution filter is basically mathematical convolution operation in 2 and 3D. This operation has certain weights associated with corresponding filters followed by a certain activation function like a real neuron and each filter looks for certain features in the image. These are primary features like lines with different slopes in earlier layers of the network and higher order features like distinctive shapes in later layers.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time these weights are tweaked as the network sees more training examples to finely extract features which are important from the image. Thus such a network could be easily used to extract essential features and do tasks like classification, regression and localization from them.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4870c1e0a_0_1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4870c1e0a_0_1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 Neural Network is an artificial attempt of creating a brain like network with consideration of spatial proximity of data. This makes it widely used in images like unlocking phone with our face. The convolution filter is basically mathematical convolution operation in 2 and 3D. This operation has certain weights associated with corresponding filters followed by a certain activation function like a real neuron and each filter looks for certain features in the image. These are primary features like lines with different slopes in earlier layers of the network and higher order features like distinctive shapes in later layers.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time these weights are tweaked as the network sees more training examples to finely extract features which are important from the image. Thus such a network could be easily used to extract essential features and do tasks like classification, regression and localization from them.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4870c1e0a_0_1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d4870c1e0a_0_1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 Neural Network is an artificial attempt of creating a brain like network with consideration of spatial proximity of data. This makes it widely used in images like unlocking phone with our face. The convolution filter is basically mathematical convolution operation in 2 and 3D. This operation has certain weights associated with corresponding filters followed by a certain activation function like a real neuron and each filter looks for certain features in the image. These are primary features like lines with different slopes in earlier layers of the network and higher order features like distinctive shapes in later layers.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time these weights are tweaked as the network sees more training examples to finely extract features which are important from the image. Thus such a network could be easily used to extract essential features and do tasks like classification, regression and localization from them.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d4870c1e0a_0_1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d4870c1e0a_0_1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Generating large amount of simulation data was not possible on the laptop but thats what makes this model special. Instead of other models of similar scale which requires 10k+ samples, I was able to train and generalize the results of the model with as less as 700 samples due to the physics constraints we applied for faster convergence.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RANS Simulations were performed on OpenFOAM solver. </a:t>
            </a:r>
            <a:r>
              <a:rPr lang="en" sz="1200">
                <a:solidFill>
                  <a:schemeClr val="dk1"/>
                </a:solidFill>
                <a:latin typeface="Proxima Nova"/>
                <a:ea typeface="Proxima Nova"/>
                <a:cs typeface="Proxima Nova"/>
                <a:sym typeface="Proxima Nova"/>
              </a:rPr>
              <a:t>The domain dimensions are 260 mm in the stream-wise direction and 120 mm in the direction perpendicular to the flow which were later resized to 128x64 pixels using cubic interpolation.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Char char="-"/>
            </a:pPr>
            <a:r>
              <a:rPr lang="en" sz="1200">
                <a:solidFill>
                  <a:schemeClr val="dk1"/>
                </a:solidFill>
                <a:latin typeface="Proxima Nova"/>
                <a:ea typeface="Proxima Nova"/>
                <a:cs typeface="Proxima Nova"/>
                <a:sym typeface="Proxima Nova"/>
              </a:rPr>
              <a:t>The number of grid elements varies according to the shape used, but with a base cell size of around 1 mm</a:t>
            </a:r>
            <a:endParaRPr sz="1200">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Char char="-"/>
            </a:pPr>
            <a:r>
              <a:rPr lang="en" sz="1200">
                <a:solidFill>
                  <a:schemeClr val="dk1"/>
                </a:solidFill>
                <a:latin typeface="Proxima Nova"/>
                <a:ea typeface="Proxima Nova"/>
                <a:cs typeface="Proxima Nova"/>
                <a:sym typeface="Proxima Nova"/>
              </a:rPr>
              <a:t>the average cell count is about 30,000. </a:t>
            </a:r>
            <a:endParaRPr sz="1200">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Char char="-"/>
            </a:pPr>
            <a:r>
              <a:rPr lang="en" sz="1200">
                <a:solidFill>
                  <a:schemeClr val="dk1"/>
                </a:solidFill>
                <a:latin typeface="Proxima Nova"/>
                <a:ea typeface="Proxima Nova"/>
                <a:cs typeface="Proxima Nova"/>
                <a:sym typeface="Proxima Nova"/>
              </a:rPr>
              <a:t>Boundary conditions are kept fixed, with a constant velocity of 1 m/s on the inlet (left wall), a zero gradient condition on the outlet (right wall), and no-slip boundary condition on the top/bottom and obstacle walls. </a:t>
            </a:r>
            <a:endParaRPr sz="1200">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Char char="-"/>
            </a:pPr>
            <a:r>
              <a:rPr lang="en" sz="1200">
                <a:solidFill>
                  <a:schemeClr val="dk1"/>
                </a:solidFill>
                <a:latin typeface="Proxima Nova"/>
                <a:ea typeface="Proxima Nova"/>
                <a:cs typeface="Proxima Nova"/>
                <a:sym typeface="Proxima Nova"/>
              </a:rPr>
              <a:t>Furthermore, the laminar dynamic viscosity is set to 1 × 10</a:t>
            </a:r>
            <a:r>
              <a:rPr baseline="30000" lang="en" sz="1200">
                <a:solidFill>
                  <a:schemeClr val="dk1"/>
                </a:solidFill>
                <a:latin typeface="Proxima Nova"/>
                <a:ea typeface="Proxima Nova"/>
                <a:cs typeface="Proxima Nova"/>
                <a:sym typeface="Proxima Nova"/>
              </a:rPr>
              <a:t>-4</a:t>
            </a:r>
            <a:r>
              <a:rPr lang="en" sz="1200">
                <a:solidFill>
                  <a:schemeClr val="dk1"/>
                </a:solidFill>
                <a:latin typeface="Proxima Nova"/>
                <a:ea typeface="Proxima Nova"/>
                <a:cs typeface="Proxima Nova"/>
                <a:sym typeface="Proxima Nova"/>
              </a:rPr>
              <a:t> m</a:t>
            </a:r>
            <a:r>
              <a:rPr baseline="30000" lang="en" sz="1200">
                <a:solidFill>
                  <a:schemeClr val="dk1"/>
                </a:solidFill>
                <a:latin typeface="Proxima Nova"/>
                <a:ea typeface="Proxima Nova"/>
                <a:cs typeface="Proxima Nova"/>
                <a:sym typeface="Proxima Nova"/>
              </a:rPr>
              <a:t>2</a:t>
            </a:r>
            <a:r>
              <a:rPr lang="en" sz="1200">
                <a:solidFill>
                  <a:schemeClr val="dk1"/>
                </a:solidFill>
                <a:latin typeface="Proxima Nova"/>
                <a:ea typeface="Proxima Nova"/>
                <a:cs typeface="Proxima Nova"/>
                <a:sym typeface="Proxima Nova"/>
              </a:rPr>
              <a:t>/s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For making it easier to perceive distance, signed distance field is computer from the surface of the body and from the channel and added as an input to the model</a:t>
            </a:r>
            <a:endParaRPr sz="1200">
              <a:solidFill>
                <a:schemeClr val="dk1"/>
              </a:solidFill>
              <a:latin typeface="Proxima Nova"/>
              <a:ea typeface="Proxima Nova"/>
              <a:cs typeface="Proxima Nova"/>
              <a:sym typeface="Proxima Nov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4870c1e0a_0_1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d4870c1e0a_0_1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Generating large amount of simulation data was not possible on the laptop but thats what makes this model special. Instead of other models of similar scale which requires 10k+ samples, I was able to train and generalize the results of the model with as less as 700 samples due to the physics constraints we applied for faster convergence.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RANS Simulations were performed on OpenFOAM solver. </a:t>
            </a:r>
            <a:r>
              <a:rPr lang="en" sz="1200">
                <a:solidFill>
                  <a:schemeClr val="dk1"/>
                </a:solidFill>
                <a:latin typeface="Proxima Nova"/>
                <a:ea typeface="Proxima Nova"/>
                <a:cs typeface="Proxima Nova"/>
                <a:sym typeface="Proxima Nova"/>
              </a:rPr>
              <a:t>The domain dimensions are 260 mm in the stream-wise direction and 120 mm in the direction perpendicular to the flow which were later resized to 128x64 pixels using cubic interpolation.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Char char="-"/>
            </a:pPr>
            <a:r>
              <a:rPr lang="en" sz="1200">
                <a:solidFill>
                  <a:schemeClr val="dk1"/>
                </a:solidFill>
                <a:latin typeface="Proxima Nova"/>
                <a:ea typeface="Proxima Nova"/>
                <a:cs typeface="Proxima Nova"/>
                <a:sym typeface="Proxima Nova"/>
              </a:rPr>
              <a:t>The number of grid elements varies according to the shape used, but with a base cell size of around 1 mm</a:t>
            </a:r>
            <a:endParaRPr sz="1200">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Char char="-"/>
            </a:pPr>
            <a:r>
              <a:rPr lang="en" sz="1200">
                <a:solidFill>
                  <a:schemeClr val="dk1"/>
                </a:solidFill>
                <a:latin typeface="Proxima Nova"/>
                <a:ea typeface="Proxima Nova"/>
                <a:cs typeface="Proxima Nova"/>
                <a:sym typeface="Proxima Nova"/>
              </a:rPr>
              <a:t>the average cell count is about 30,000. </a:t>
            </a:r>
            <a:endParaRPr sz="1200">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Char char="-"/>
            </a:pPr>
            <a:r>
              <a:rPr lang="en" sz="1200">
                <a:solidFill>
                  <a:schemeClr val="dk1"/>
                </a:solidFill>
                <a:latin typeface="Proxima Nova"/>
                <a:ea typeface="Proxima Nova"/>
                <a:cs typeface="Proxima Nova"/>
                <a:sym typeface="Proxima Nova"/>
              </a:rPr>
              <a:t>Boundary conditions are kept fixed, with a constant velocity of 1 m/s on the inlet (left wall), a zero gradient condition on the outlet (right wall), and no-slip boundary condition on the top/bottom and obstacle walls. </a:t>
            </a:r>
            <a:endParaRPr sz="1200">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Char char="-"/>
            </a:pPr>
            <a:r>
              <a:rPr lang="en" sz="1200">
                <a:solidFill>
                  <a:schemeClr val="dk1"/>
                </a:solidFill>
                <a:latin typeface="Proxima Nova"/>
                <a:ea typeface="Proxima Nova"/>
                <a:cs typeface="Proxima Nova"/>
                <a:sym typeface="Proxima Nova"/>
              </a:rPr>
              <a:t>Furthermore, the laminar dynamic viscosity is set to 1 × 10</a:t>
            </a:r>
            <a:r>
              <a:rPr baseline="30000" lang="en" sz="1200">
                <a:solidFill>
                  <a:schemeClr val="dk1"/>
                </a:solidFill>
                <a:latin typeface="Proxima Nova"/>
                <a:ea typeface="Proxima Nova"/>
                <a:cs typeface="Proxima Nova"/>
                <a:sym typeface="Proxima Nova"/>
              </a:rPr>
              <a:t>-4</a:t>
            </a:r>
            <a:r>
              <a:rPr lang="en" sz="1200">
                <a:solidFill>
                  <a:schemeClr val="dk1"/>
                </a:solidFill>
                <a:latin typeface="Proxima Nova"/>
                <a:ea typeface="Proxima Nova"/>
                <a:cs typeface="Proxima Nova"/>
                <a:sym typeface="Proxima Nova"/>
              </a:rPr>
              <a:t> m</a:t>
            </a:r>
            <a:r>
              <a:rPr baseline="30000" lang="en" sz="1200">
                <a:solidFill>
                  <a:schemeClr val="dk1"/>
                </a:solidFill>
                <a:latin typeface="Proxima Nova"/>
                <a:ea typeface="Proxima Nova"/>
                <a:cs typeface="Proxima Nova"/>
                <a:sym typeface="Proxima Nova"/>
              </a:rPr>
              <a:t>2</a:t>
            </a:r>
            <a:r>
              <a:rPr lang="en" sz="1200">
                <a:solidFill>
                  <a:schemeClr val="dk1"/>
                </a:solidFill>
                <a:latin typeface="Proxima Nova"/>
                <a:ea typeface="Proxima Nova"/>
                <a:cs typeface="Proxima Nova"/>
                <a:sym typeface="Proxima Nova"/>
              </a:rPr>
              <a:t>/s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For making it easier to perceive distance, signed distance field is computer from the surface of the body and from the channel and added as an input to the model</a:t>
            </a:r>
            <a:endParaRPr sz="1200">
              <a:solidFill>
                <a:schemeClr val="dk1"/>
              </a:solidFill>
              <a:latin typeface="Proxima Nova"/>
              <a:ea typeface="Proxima Nova"/>
              <a:cs typeface="Proxima Nova"/>
              <a:sym typeface="Proxima Nov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4870c1e0a_0_1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d4870c1e0a_0_1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Generating large amount of simulation data was not possible on the laptop but thats what makes this model special. Instead of other models of similar scale which requires 10k+ samples, I was able to train and generalize the results of the model with as less as 700 samples due to the physics constraints we applied for faster convergence.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RANS Simulations were performed on OpenFOAM solver. </a:t>
            </a:r>
            <a:r>
              <a:rPr lang="en" sz="1200">
                <a:solidFill>
                  <a:schemeClr val="dk1"/>
                </a:solidFill>
                <a:latin typeface="Proxima Nova"/>
                <a:ea typeface="Proxima Nova"/>
                <a:cs typeface="Proxima Nova"/>
                <a:sym typeface="Proxima Nova"/>
              </a:rPr>
              <a:t>The domain dimensions are 260 mm in the stream-wise direction and 120 mm in the direction perpendicular to the flow which were later resized to 128x64 pixels using cubic interpolation.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Char char="-"/>
            </a:pPr>
            <a:r>
              <a:rPr lang="en" sz="1200">
                <a:solidFill>
                  <a:schemeClr val="dk1"/>
                </a:solidFill>
                <a:latin typeface="Proxima Nova"/>
                <a:ea typeface="Proxima Nova"/>
                <a:cs typeface="Proxima Nova"/>
                <a:sym typeface="Proxima Nova"/>
              </a:rPr>
              <a:t>The number of grid elements varies according to the shape used, but with a base cell size of around 1 mm</a:t>
            </a:r>
            <a:endParaRPr sz="1200">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Char char="-"/>
            </a:pPr>
            <a:r>
              <a:rPr lang="en" sz="1200">
                <a:solidFill>
                  <a:schemeClr val="dk1"/>
                </a:solidFill>
                <a:latin typeface="Proxima Nova"/>
                <a:ea typeface="Proxima Nova"/>
                <a:cs typeface="Proxima Nova"/>
                <a:sym typeface="Proxima Nova"/>
              </a:rPr>
              <a:t>the average cell count is about 30,000. </a:t>
            </a:r>
            <a:endParaRPr sz="1200">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Char char="-"/>
            </a:pPr>
            <a:r>
              <a:rPr lang="en" sz="1200">
                <a:solidFill>
                  <a:schemeClr val="dk1"/>
                </a:solidFill>
                <a:latin typeface="Proxima Nova"/>
                <a:ea typeface="Proxima Nova"/>
                <a:cs typeface="Proxima Nova"/>
                <a:sym typeface="Proxima Nova"/>
              </a:rPr>
              <a:t>Boundary conditions are kept fixed, with a constant velocity of 1 m/s on the inlet (left wall), a zero gradient condition on the outlet (right wall), and no-slip boundary condition on the top/bottom and obstacle walls. </a:t>
            </a:r>
            <a:endParaRPr sz="1200">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Char char="-"/>
            </a:pPr>
            <a:r>
              <a:rPr lang="en" sz="1200">
                <a:solidFill>
                  <a:schemeClr val="dk1"/>
                </a:solidFill>
                <a:latin typeface="Proxima Nova"/>
                <a:ea typeface="Proxima Nova"/>
                <a:cs typeface="Proxima Nova"/>
                <a:sym typeface="Proxima Nova"/>
              </a:rPr>
              <a:t>Furthermore, the laminar dynamic viscosity is set to 1 × 10</a:t>
            </a:r>
            <a:r>
              <a:rPr baseline="30000" lang="en" sz="1200">
                <a:solidFill>
                  <a:schemeClr val="dk1"/>
                </a:solidFill>
                <a:latin typeface="Proxima Nova"/>
                <a:ea typeface="Proxima Nova"/>
                <a:cs typeface="Proxima Nova"/>
                <a:sym typeface="Proxima Nova"/>
              </a:rPr>
              <a:t>-4</a:t>
            </a:r>
            <a:r>
              <a:rPr lang="en" sz="1200">
                <a:solidFill>
                  <a:schemeClr val="dk1"/>
                </a:solidFill>
                <a:latin typeface="Proxima Nova"/>
                <a:ea typeface="Proxima Nova"/>
                <a:cs typeface="Proxima Nova"/>
                <a:sym typeface="Proxima Nova"/>
              </a:rPr>
              <a:t> m</a:t>
            </a:r>
            <a:r>
              <a:rPr baseline="30000" lang="en" sz="1200">
                <a:solidFill>
                  <a:schemeClr val="dk1"/>
                </a:solidFill>
                <a:latin typeface="Proxima Nova"/>
                <a:ea typeface="Proxima Nova"/>
                <a:cs typeface="Proxima Nova"/>
                <a:sym typeface="Proxima Nova"/>
              </a:rPr>
              <a:t>2</a:t>
            </a:r>
            <a:r>
              <a:rPr lang="en" sz="1200">
                <a:solidFill>
                  <a:schemeClr val="dk1"/>
                </a:solidFill>
                <a:latin typeface="Proxima Nova"/>
                <a:ea typeface="Proxima Nova"/>
                <a:cs typeface="Proxima Nova"/>
                <a:sym typeface="Proxima Nova"/>
              </a:rPr>
              <a:t>/s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For making it easier to perceive distance for the model, signed distance field is computer from the surface of the body and from the channel and added as an input to the model</a:t>
            </a:r>
            <a:endParaRPr sz="1200">
              <a:solidFill>
                <a:schemeClr val="dk1"/>
              </a:solidFill>
              <a:latin typeface="Proxima Nova"/>
              <a:ea typeface="Proxima Nova"/>
              <a:cs typeface="Proxima Nova"/>
              <a:sym typeface="Proxima Nov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4870c1e0a_0_1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d4870c1e0a_0_1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Generating large amount of simulation data was not possible on the laptop but thats what makes this model special. Instead of other models of similar scale which requires 10k+ samples, I was able to train and generalize the results of the model with as less as 700 samples due to the physics constraints we applied for faster convergence.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RANS Simulations were performed on OpenFOAM solver. </a:t>
            </a:r>
            <a:r>
              <a:rPr lang="en" sz="1200">
                <a:solidFill>
                  <a:schemeClr val="dk1"/>
                </a:solidFill>
                <a:latin typeface="Proxima Nova"/>
                <a:ea typeface="Proxima Nova"/>
                <a:cs typeface="Proxima Nova"/>
                <a:sym typeface="Proxima Nova"/>
              </a:rPr>
              <a:t>The domain dimensions are 260 mm in the stream-wise direction and 120 mm in the direction perpendicular to the flow which were later resized to 128x64 pixels using cubic interpolation.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Char char="-"/>
            </a:pPr>
            <a:r>
              <a:rPr lang="en" sz="1200">
                <a:solidFill>
                  <a:schemeClr val="dk1"/>
                </a:solidFill>
                <a:latin typeface="Proxima Nova"/>
                <a:ea typeface="Proxima Nova"/>
                <a:cs typeface="Proxima Nova"/>
                <a:sym typeface="Proxima Nova"/>
              </a:rPr>
              <a:t>The number of grid elements varies according to the shape used, but with a base cell size of around 1 mm</a:t>
            </a:r>
            <a:endParaRPr sz="1200">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Char char="-"/>
            </a:pPr>
            <a:r>
              <a:rPr lang="en" sz="1200">
                <a:solidFill>
                  <a:schemeClr val="dk1"/>
                </a:solidFill>
                <a:latin typeface="Proxima Nova"/>
                <a:ea typeface="Proxima Nova"/>
                <a:cs typeface="Proxima Nova"/>
                <a:sym typeface="Proxima Nova"/>
              </a:rPr>
              <a:t>the average cell count is about 30,000. </a:t>
            </a:r>
            <a:endParaRPr sz="1200">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Char char="-"/>
            </a:pPr>
            <a:r>
              <a:rPr lang="en" sz="1200">
                <a:solidFill>
                  <a:schemeClr val="dk1"/>
                </a:solidFill>
                <a:latin typeface="Proxima Nova"/>
                <a:ea typeface="Proxima Nova"/>
                <a:cs typeface="Proxima Nova"/>
                <a:sym typeface="Proxima Nova"/>
              </a:rPr>
              <a:t>Boundary conditions are kept fixed, with a constant velocity of 1 m/s on the inlet (left wall), a zero gradient condition on the outlet (right wall), and no-slip boundary condition on the top/bottom and obstacle walls. </a:t>
            </a:r>
            <a:endParaRPr sz="1200">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Char char="-"/>
            </a:pPr>
            <a:r>
              <a:rPr lang="en" sz="1200">
                <a:solidFill>
                  <a:schemeClr val="dk1"/>
                </a:solidFill>
                <a:latin typeface="Proxima Nova"/>
                <a:ea typeface="Proxima Nova"/>
                <a:cs typeface="Proxima Nova"/>
                <a:sym typeface="Proxima Nova"/>
              </a:rPr>
              <a:t>Furthermore, the laminar dynamic viscosity is set to 1 × 10</a:t>
            </a:r>
            <a:r>
              <a:rPr baseline="30000" lang="en" sz="1200">
                <a:solidFill>
                  <a:schemeClr val="dk1"/>
                </a:solidFill>
                <a:latin typeface="Proxima Nova"/>
                <a:ea typeface="Proxima Nova"/>
                <a:cs typeface="Proxima Nova"/>
                <a:sym typeface="Proxima Nova"/>
              </a:rPr>
              <a:t>-4</a:t>
            </a:r>
            <a:r>
              <a:rPr lang="en" sz="1200">
                <a:solidFill>
                  <a:schemeClr val="dk1"/>
                </a:solidFill>
                <a:latin typeface="Proxima Nova"/>
                <a:ea typeface="Proxima Nova"/>
                <a:cs typeface="Proxima Nova"/>
                <a:sym typeface="Proxima Nova"/>
              </a:rPr>
              <a:t> m</a:t>
            </a:r>
            <a:r>
              <a:rPr baseline="30000" lang="en" sz="1200">
                <a:solidFill>
                  <a:schemeClr val="dk1"/>
                </a:solidFill>
                <a:latin typeface="Proxima Nova"/>
                <a:ea typeface="Proxima Nova"/>
                <a:cs typeface="Proxima Nova"/>
                <a:sym typeface="Proxima Nova"/>
              </a:rPr>
              <a:t>2</a:t>
            </a:r>
            <a:r>
              <a:rPr lang="en" sz="1200">
                <a:solidFill>
                  <a:schemeClr val="dk1"/>
                </a:solidFill>
                <a:latin typeface="Proxima Nova"/>
                <a:ea typeface="Proxima Nova"/>
                <a:cs typeface="Proxima Nova"/>
                <a:sym typeface="Proxima Nova"/>
              </a:rPr>
              <a:t>/s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For making it easier to perceive distance for the model, signed distance field is computer from the surface of the body and from the channel and added as an input to the model</a:t>
            </a:r>
            <a:endParaRPr sz="1200">
              <a:solidFill>
                <a:schemeClr val="dk1"/>
              </a:solidFill>
              <a:latin typeface="Proxima Nova"/>
              <a:ea typeface="Proxima Nova"/>
              <a:cs typeface="Proxima Nova"/>
              <a:sym typeface="Proxima Nov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04692b63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04692b63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Apart from 700 samples to train, 300 other simulations were done to create a dataset for testing our results. The geometries for them were created using the generator that creates obstacle shapes based on five different primitive shapes (circle, square, forward-facing triangle, backward-backing triangle, and rhombus) by randomly shifting the points used to construct these shapes in a given range of directions. Hence a total of 1000 RANS simulations which took close to 10min per simulation.</a:t>
            </a:r>
            <a:endParaRPr sz="1200">
              <a:solidFill>
                <a:schemeClr val="dk1"/>
              </a:solidFill>
              <a:latin typeface="Proxima Nova"/>
              <a:ea typeface="Proxima Nova"/>
              <a:cs typeface="Proxima Nova"/>
              <a:sym typeface="Proxima Nov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d04692b639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d04692b639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I present you DeepSteadyNS, a fully convolutional neural network based UNET architecture.</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just">
              <a:spcBef>
                <a:spcPts val="0"/>
              </a:spcBef>
              <a:spcAft>
                <a:spcPts val="0"/>
              </a:spcAft>
              <a:buNone/>
            </a:pPr>
            <a:r>
              <a:rPr lang="en" sz="1200">
                <a:solidFill>
                  <a:schemeClr val="dk1"/>
                </a:solidFill>
                <a:latin typeface="Proxima Nova"/>
                <a:ea typeface="Proxima Nova"/>
                <a:cs typeface="Proxima Nova"/>
                <a:sym typeface="Proxima Nova"/>
              </a:rPr>
              <a:t>Unet architecture has a down-sampling encoder network compresses the geometric information (SDF) into a reduced dimension latent space or latent geometry representation (LGR), followed by an up-sampling decoder network that maps the LGR encodings to field components (u, v, p fields)</a:t>
            </a:r>
            <a:endParaRPr sz="1200">
              <a:solidFill>
                <a:schemeClr val="dk1"/>
              </a:solidFill>
              <a:latin typeface="Proxima Nova"/>
              <a:ea typeface="Proxima Nova"/>
              <a:cs typeface="Proxima Nova"/>
              <a:sym typeface="Proxima Nova"/>
            </a:endParaRPr>
          </a:p>
          <a:p>
            <a:pPr indent="0" lvl="0" marL="0" rtl="0" algn="just">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just">
              <a:spcBef>
                <a:spcPts val="0"/>
              </a:spcBef>
              <a:spcAft>
                <a:spcPts val="0"/>
              </a:spcAft>
              <a:buNone/>
            </a:pPr>
            <a:r>
              <a:rPr lang="en" sz="1200">
                <a:solidFill>
                  <a:schemeClr val="dk1"/>
                </a:solidFill>
                <a:latin typeface="Proxima Nova"/>
                <a:ea typeface="Proxima Nova"/>
                <a:cs typeface="Proxima Nova"/>
                <a:sym typeface="Proxima Nova"/>
              </a:rPr>
              <a:t>The key component of this architecture is the skip connections from encoder to decoder which creates the flow based on encoded geometric features at the corresponding feature maps. This sharing of encoding layers preserved the sharp edges and is better at mapping abrupt changes in field values at those geometrical features. </a:t>
            </a:r>
            <a:endParaRPr sz="1200">
              <a:solidFill>
                <a:schemeClr val="dk1"/>
              </a:solidFill>
              <a:latin typeface="Proxima Nova"/>
              <a:ea typeface="Proxima Nova"/>
              <a:cs typeface="Proxima Nova"/>
              <a:sym typeface="Proxima Nova"/>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Proxima Nova"/>
              <a:ea typeface="Proxima Nova"/>
              <a:cs typeface="Proxima Nova"/>
              <a:sym typeface="Proxima Nov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d4870c1e0a_0_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d4870c1e0a_0_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Each Neural Network based architecture has a loss function which gives it an estimate of how close the network’s prediction are to the real values. Hence the standard way to make this function is to give a mean squared error (MSE) of every pixel value. There is also a cosine proximity calculation by taking dot product of predicted and true field maps divided by product of their determinants.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I would like to introduce a new kind of loss function for this problem which takes into account the physics of the problem. This not only speeds up convergence and require significantly lesser number of training sample but also ensures that our predictions show as less deviation from real world physics as possible hence improving the reliability of these data-driven methods beyond considering them black boxes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Here, we will call it Navier-Stokes based loss or NS-loss which has 3 component for a 2D flow.</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The first component comes from the continuity equation called the continuity loss</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Other two components are from momentum equations</a:t>
            </a:r>
            <a:br>
              <a:rPr lang="en" sz="1200">
                <a:solidFill>
                  <a:schemeClr val="dk1"/>
                </a:solidFill>
                <a:latin typeface="Proxima Nova"/>
                <a:ea typeface="Proxima Nova"/>
                <a:cs typeface="Proxima Nova"/>
                <a:sym typeface="Proxima Nova"/>
              </a:rPr>
            </a:b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Squared summation of all these components would give us the NS-loss which can be easily generalized to 3 dimensions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For a low fluctuation amplitude turbulent flows, all these components must be close to 0. As a network never explicitly makes them zero, all the rest deviation is directly contributed by Reynolds stress terms addressed earlier.</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Total loss function used by us in the model training is summation of MSE and NS-loss</a:t>
            </a:r>
            <a:endParaRPr sz="1200">
              <a:solidFill>
                <a:schemeClr val="dk1"/>
              </a:solidFill>
              <a:latin typeface="Proxima Nova"/>
              <a:ea typeface="Proxima Nova"/>
              <a:cs typeface="Proxima Nova"/>
              <a:sym typeface="Proxima Nov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04692b63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04692b63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why is Fluid dynamics useful to us? </a:t>
            </a:r>
            <a:endParaRPr/>
          </a:p>
          <a:p>
            <a:pPr indent="0" lvl="0" marL="0" rtl="0" algn="l">
              <a:spcBef>
                <a:spcPts val="0"/>
              </a:spcBef>
              <a:spcAft>
                <a:spcPts val="0"/>
              </a:spcAft>
              <a:buNone/>
            </a:pPr>
            <a:r>
              <a:rPr lang="en"/>
              <a:t>A lot of real world problems like:</a:t>
            </a:r>
            <a:endParaRPr/>
          </a:p>
          <a:p>
            <a:pPr indent="-317500" lvl="0" marL="457200" rtl="0" algn="l">
              <a:spcBef>
                <a:spcPts val="0"/>
              </a:spcBef>
              <a:spcAft>
                <a:spcPts val="0"/>
              </a:spcAft>
              <a:buSzPts val="1400"/>
              <a:buChar char="-"/>
            </a:pPr>
            <a:r>
              <a:rPr lang="en"/>
              <a:t>Drag and lift forces on car which directly affects fuel efficiency</a:t>
            </a:r>
            <a:endParaRPr/>
          </a:p>
          <a:p>
            <a:pPr indent="-317500" lvl="0" marL="457200" rtl="0" algn="l">
              <a:spcBef>
                <a:spcPts val="0"/>
              </a:spcBef>
              <a:spcAft>
                <a:spcPts val="0"/>
              </a:spcAft>
              <a:buSzPts val="1400"/>
              <a:buChar char="-"/>
            </a:pPr>
            <a:r>
              <a:rPr lang="en"/>
              <a:t>Similar forces on an airplane to keep it stable in mid air</a:t>
            </a:r>
            <a:endParaRPr/>
          </a:p>
          <a:p>
            <a:pPr indent="-317500" lvl="0" marL="457200" rtl="0" algn="l">
              <a:spcBef>
                <a:spcPts val="0"/>
              </a:spcBef>
              <a:spcAft>
                <a:spcPts val="0"/>
              </a:spcAft>
              <a:buSzPts val="1400"/>
              <a:buChar char="-"/>
            </a:pPr>
            <a:r>
              <a:rPr lang="en"/>
              <a:t>Heat transfer and mixing in IC engines</a:t>
            </a:r>
            <a:endParaRPr/>
          </a:p>
          <a:p>
            <a:pPr indent="-317500" lvl="0" marL="457200" rtl="0" algn="l">
              <a:spcBef>
                <a:spcPts val="0"/>
              </a:spcBef>
              <a:spcAft>
                <a:spcPts val="0"/>
              </a:spcAft>
              <a:buSzPts val="1400"/>
              <a:buChar char="-"/>
            </a:pPr>
            <a:r>
              <a:rPr lang="en"/>
              <a:t>Forces on cricket ball which causes swing</a:t>
            </a:r>
            <a:endParaRPr/>
          </a:p>
          <a:p>
            <a:pPr indent="-317500" lvl="0" marL="457200" rtl="0" algn="l">
              <a:spcBef>
                <a:spcPts val="0"/>
              </a:spcBef>
              <a:spcAft>
                <a:spcPts val="0"/>
              </a:spcAft>
              <a:buSzPts val="1400"/>
              <a:buChar char="-"/>
            </a:pPr>
            <a:r>
              <a:rPr lang="en"/>
              <a:t>Cooling of our </a:t>
            </a:r>
            <a:r>
              <a:rPr lang="en"/>
              <a:t>laptops</a:t>
            </a:r>
            <a:endParaRPr/>
          </a:p>
          <a:p>
            <a:pPr indent="-317500" lvl="0" marL="457200" rtl="0" algn="l">
              <a:spcBef>
                <a:spcPts val="0"/>
              </a:spcBef>
              <a:spcAft>
                <a:spcPts val="0"/>
              </a:spcAft>
              <a:buSzPts val="1400"/>
              <a:buChar char="-"/>
            </a:pPr>
            <a:r>
              <a:rPr lang="en"/>
              <a:t>Flow of molten metal while manufacturing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all require a solution to Navier Stokes equation which governs how fluid motion takes place. This equation is one of unsolved millennium problems and hence the technique of numerical simulations and experimental analysis is used.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experiments produce more reliable results they aren’t easy to be conducted and require a costly wind tunnel setup making it infeasible to be used non-commercially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other hand, numerical simulations require a lot of computational resources and are very slow to be carried out even for simple geometries. This problem gets magnified when flow is turbulent in nature.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d4870c1e0a_0_1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d4870c1e0a_0_1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Each Neural Network based architecture has a loss function which gives it an estimate of how close the network’s prediction are to the real values. Hence the standard way to make this function is to give a mean squared error (MSE) of every pixel value. There is also a cosine proximity calculation by taking dot product of predicted and true field maps divided by product of their determinants.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I would like to introduce a new kind of loss function for this problem which takes into account the physics of the problem. This not only speeds up convergence and require significantly lesser number of training sample but also ensures that our predictions show as less deviation from real world physics as possible hence improving the reliability of these data-driven methods beyond considering them black boxes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Here, we will call it Navier-Stokes based loss or NS-loss which has 3 component for a 2D flow.</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The first component comes from the continuity equation called the continuity loss</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Other two components are from momentum equations</a:t>
            </a:r>
            <a:br>
              <a:rPr lang="en" sz="1200">
                <a:solidFill>
                  <a:schemeClr val="dk1"/>
                </a:solidFill>
                <a:latin typeface="Proxima Nova"/>
                <a:ea typeface="Proxima Nova"/>
                <a:cs typeface="Proxima Nova"/>
                <a:sym typeface="Proxima Nova"/>
              </a:rPr>
            </a:b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Squared summation of all these components would give us the NS-loss which can be easily generalized to 3 dimensions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For a low fluctuation amplitude turbulent flows, all these components must be close to 0. As a network never explicitly makes them zero, all the rest deviation is directly contributed by Reynolds stress terms addressed earlier.</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Total loss function used by us in the model training is summation of MSE and NS-loss</a:t>
            </a:r>
            <a:endParaRPr sz="1200">
              <a:solidFill>
                <a:schemeClr val="dk1"/>
              </a:solidFill>
              <a:latin typeface="Proxima Nova"/>
              <a:ea typeface="Proxima Nova"/>
              <a:cs typeface="Proxima Nova"/>
              <a:sym typeface="Proxima Nov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d4870c1e0a_0_1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d4870c1e0a_0_1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Each Neural Network based architecture has a loss function which gives it an estimate of how close the network’s prediction are to the real values. Hence the standard way to make this function is to give a mean squared error (MSE) of every pixel value. There is also a cosine proximity calculation by taking dot product of predicted and true field maps divided by product of their determinants.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I would like to introduce a new kind of loss function for this problem which takes into account the physics of the problem. This not only speeds up convergence and require significantly lesser number of training sample but also ensures that our predictions show as less deviation from real world physics as possible hence improving the reliability of these data-driven methods beyond considering them black boxes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Here, we will call it Navier-Stokes based loss or NS-loss which has 3 component for a 2D flow.</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The first component comes from the continuity equation called the continuity loss</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Other two components are from momentum equations</a:t>
            </a:r>
            <a:br>
              <a:rPr lang="en" sz="1200">
                <a:solidFill>
                  <a:schemeClr val="dk1"/>
                </a:solidFill>
                <a:latin typeface="Proxima Nova"/>
                <a:ea typeface="Proxima Nova"/>
                <a:cs typeface="Proxima Nova"/>
                <a:sym typeface="Proxima Nova"/>
              </a:rPr>
            </a:b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Squared summation of all these components would give us the NS-loss which can be easily generalized to 3 dimensions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For a low fluctuation amplitude turbulent flows, all these components must be close to 0. As a network never explicitly makes them zero, all the rest deviation is directly contributed by Reynolds stress terms addressed earlier.</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Total loss function used by us in the model training is summation of MSE and NS-loss</a:t>
            </a:r>
            <a:endParaRPr sz="1200">
              <a:solidFill>
                <a:schemeClr val="dk1"/>
              </a:solidFill>
              <a:latin typeface="Proxima Nova"/>
              <a:ea typeface="Proxima Nova"/>
              <a:cs typeface="Proxima Nova"/>
              <a:sym typeface="Proxima Nov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d4870c1e0a_0_1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d4870c1e0a_0_1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Each Neural Network based architecture has a loss function which gives it an estimate of how close the network’s prediction are to the real values. Hence the standard way to make this function is to give a mean squared error (MSE) of every pixel value. There is also a cosine proximity calculation by taking dot product of predicted and true field maps divided by product of their determinants.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I would like to introduce a new kind of loss function for this problem which takes into account the physics of the problem. This not only speeds up convergence and require significantly lesser number of training sample but also ensures that our predictions show as less deviation from real world physics as possible hence improving the reliability of these data-driven methods beyond considering them black boxes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Here, we will call it Navier-Stokes based loss or NS-loss which has 3 component for a 2D flow.</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The first component comes from the continuity equation called the continuity loss</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Other two components are from momentum equations</a:t>
            </a:r>
            <a:br>
              <a:rPr lang="en" sz="1200">
                <a:solidFill>
                  <a:schemeClr val="dk1"/>
                </a:solidFill>
                <a:latin typeface="Proxima Nova"/>
                <a:ea typeface="Proxima Nova"/>
                <a:cs typeface="Proxima Nova"/>
                <a:sym typeface="Proxima Nova"/>
              </a:rPr>
            </a:b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Squared summation of all these components would give us the NS-loss which can be easily generalized to 3 dimensions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For a low fluctuation amplitude turbulent flows, all these components must be close to 0. As a network never explicitly makes them zero, all the rest deviation is directly contributed by Reynolds stress terms addressed earlier.</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Total loss function used by us in the model training is summation of MSE and NS-loss</a:t>
            </a:r>
            <a:endParaRPr sz="1200">
              <a:solidFill>
                <a:schemeClr val="dk1"/>
              </a:solidFill>
              <a:latin typeface="Proxima Nova"/>
              <a:ea typeface="Proxima Nova"/>
              <a:cs typeface="Proxima Nova"/>
              <a:sym typeface="Proxima Nov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d4870c1e0a_0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d4870c1e0a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now fed the geometry to both RANS solver and our model</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d4870c1e0a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d4870c1e0a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shall now watch the results more closely and look for errors.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is the true velocity in x-direction denoted by u_true computed from a RANS solver</a:t>
            </a:r>
            <a:endParaRPr/>
          </a:p>
          <a:p>
            <a:pPr indent="-317500" lvl="0" marL="457200" rtl="0" algn="l">
              <a:spcBef>
                <a:spcPts val="0"/>
              </a:spcBef>
              <a:spcAft>
                <a:spcPts val="0"/>
              </a:spcAft>
              <a:buSzPts val="1400"/>
              <a:buChar char="-"/>
            </a:pPr>
            <a:r>
              <a:rPr lang="en"/>
              <a:t>This is the predicted velocity in x-direction denoted by u_pred by our model</a:t>
            </a:r>
            <a:endParaRPr/>
          </a:p>
          <a:p>
            <a:pPr indent="-317500" lvl="0" marL="457200" rtl="0" algn="l">
              <a:spcBef>
                <a:spcPts val="0"/>
              </a:spcBef>
              <a:spcAft>
                <a:spcPts val="0"/>
              </a:spcAft>
              <a:buSzPts val="1400"/>
              <a:buChar char="-"/>
            </a:pPr>
            <a:r>
              <a:rPr lang="en"/>
              <a:t>Subtracting predicted u fields from true values resulted in this error map</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Similarly, here is the true velocity in y direction denoted by v</a:t>
            </a:r>
            <a:endParaRPr/>
          </a:p>
          <a:p>
            <a:pPr indent="-317500" lvl="0" marL="457200" rtl="0" algn="l">
              <a:spcBef>
                <a:spcPts val="0"/>
              </a:spcBef>
              <a:spcAft>
                <a:spcPts val="0"/>
              </a:spcAft>
              <a:buSzPts val="1400"/>
              <a:buChar char="-"/>
            </a:pPr>
            <a:r>
              <a:rPr lang="en"/>
              <a:t>And here is predicted velocity in y direction by our model</a:t>
            </a:r>
            <a:endParaRPr/>
          </a:p>
          <a:p>
            <a:pPr indent="-317500" lvl="0" marL="457200" rtl="0" algn="l">
              <a:spcBef>
                <a:spcPts val="0"/>
              </a:spcBef>
              <a:spcAft>
                <a:spcPts val="0"/>
              </a:spcAft>
              <a:buSzPts val="1400"/>
              <a:buChar char="-"/>
            </a:pPr>
            <a:r>
              <a:rPr lang="en"/>
              <a:t>And this is the error between predicted and true values</a:t>
            </a:r>
            <a:br>
              <a:rPr lang="en"/>
            </a:br>
            <a:endParaRPr/>
          </a:p>
          <a:p>
            <a:pPr indent="-317500" lvl="0" marL="457200" rtl="0" algn="l">
              <a:spcBef>
                <a:spcPts val="0"/>
              </a:spcBef>
              <a:spcAft>
                <a:spcPts val="0"/>
              </a:spcAft>
              <a:buSzPts val="1400"/>
              <a:buChar char="-"/>
            </a:pPr>
            <a:r>
              <a:rPr lang="en"/>
              <a:t>Finally this is true pressure value</a:t>
            </a:r>
            <a:endParaRPr/>
          </a:p>
          <a:p>
            <a:pPr indent="-317500" lvl="0" marL="457200" rtl="0" algn="l">
              <a:spcBef>
                <a:spcPts val="0"/>
              </a:spcBef>
              <a:spcAft>
                <a:spcPts val="0"/>
              </a:spcAft>
              <a:buSzPts val="1400"/>
              <a:buChar char="-"/>
            </a:pPr>
            <a:r>
              <a:rPr lang="en"/>
              <a:t>This is pressure fields predicted by our model</a:t>
            </a:r>
            <a:endParaRPr/>
          </a:p>
          <a:p>
            <a:pPr indent="-317500" lvl="0" marL="457200" rtl="0" algn="l">
              <a:spcBef>
                <a:spcPts val="0"/>
              </a:spcBef>
              <a:spcAft>
                <a:spcPts val="0"/>
              </a:spcAft>
              <a:buSzPts val="1400"/>
              <a:buChar char="-"/>
            </a:pPr>
            <a:r>
              <a:rPr lang="en"/>
              <a:t>And this is the prediction error in pressure fields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mean squared error for this sample was 2.8% while the mean absolute error was 5.6%. The average cosine proximity of all the fields was 0.997</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d4870c1e0a_0_1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d4870c1e0a_0_1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shall now watch the results more closely and look for errors.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is the true velocity in x-direction denoted by u_true computed from a RANS solver</a:t>
            </a:r>
            <a:endParaRPr/>
          </a:p>
          <a:p>
            <a:pPr indent="-317500" lvl="0" marL="457200" rtl="0" algn="l">
              <a:spcBef>
                <a:spcPts val="0"/>
              </a:spcBef>
              <a:spcAft>
                <a:spcPts val="0"/>
              </a:spcAft>
              <a:buSzPts val="1400"/>
              <a:buChar char="-"/>
            </a:pPr>
            <a:r>
              <a:rPr lang="en"/>
              <a:t>This is the predicted velocity in x-direction denoted by u_pred by our model</a:t>
            </a:r>
            <a:endParaRPr/>
          </a:p>
          <a:p>
            <a:pPr indent="-317500" lvl="0" marL="457200" rtl="0" algn="l">
              <a:spcBef>
                <a:spcPts val="0"/>
              </a:spcBef>
              <a:spcAft>
                <a:spcPts val="0"/>
              </a:spcAft>
              <a:buSzPts val="1400"/>
              <a:buChar char="-"/>
            </a:pPr>
            <a:r>
              <a:rPr lang="en"/>
              <a:t>Subtracting predicted u fields from true values resulted in this error map</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Similarly, here is the true velocity in y direction denoted by v</a:t>
            </a:r>
            <a:endParaRPr/>
          </a:p>
          <a:p>
            <a:pPr indent="-317500" lvl="0" marL="457200" rtl="0" algn="l">
              <a:spcBef>
                <a:spcPts val="0"/>
              </a:spcBef>
              <a:spcAft>
                <a:spcPts val="0"/>
              </a:spcAft>
              <a:buSzPts val="1400"/>
              <a:buChar char="-"/>
            </a:pPr>
            <a:r>
              <a:rPr lang="en"/>
              <a:t>And here is predicted velocity in y direction by our model</a:t>
            </a:r>
            <a:endParaRPr/>
          </a:p>
          <a:p>
            <a:pPr indent="-317500" lvl="0" marL="457200" rtl="0" algn="l">
              <a:spcBef>
                <a:spcPts val="0"/>
              </a:spcBef>
              <a:spcAft>
                <a:spcPts val="0"/>
              </a:spcAft>
              <a:buSzPts val="1400"/>
              <a:buChar char="-"/>
            </a:pPr>
            <a:r>
              <a:rPr lang="en"/>
              <a:t>And this is the error between predicted and true values</a:t>
            </a:r>
            <a:br>
              <a:rPr lang="en"/>
            </a:br>
            <a:endParaRPr/>
          </a:p>
          <a:p>
            <a:pPr indent="-317500" lvl="0" marL="457200" rtl="0" algn="l">
              <a:spcBef>
                <a:spcPts val="0"/>
              </a:spcBef>
              <a:spcAft>
                <a:spcPts val="0"/>
              </a:spcAft>
              <a:buSzPts val="1400"/>
              <a:buChar char="-"/>
            </a:pPr>
            <a:r>
              <a:rPr lang="en"/>
              <a:t>Finally this is true pressure value</a:t>
            </a:r>
            <a:endParaRPr/>
          </a:p>
          <a:p>
            <a:pPr indent="-317500" lvl="0" marL="457200" rtl="0" algn="l">
              <a:spcBef>
                <a:spcPts val="0"/>
              </a:spcBef>
              <a:spcAft>
                <a:spcPts val="0"/>
              </a:spcAft>
              <a:buSzPts val="1400"/>
              <a:buChar char="-"/>
            </a:pPr>
            <a:r>
              <a:rPr lang="en"/>
              <a:t>This is pressure fields predicted by our model</a:t>
            </a:r>
            <a:endParaRPr/>
          </a:p>
          <a:p>
            <a:pPr indent="-317500" lvl="0" marL="457200" rtl="0" algn="l">
              <a:spcBef>
                <a:spcPts val="0"/>
              </a:spcBef>
              <a:spcAft>
                <a:spcPts val="0"/>
              </a:spcAft>
              <a:buSzPts val="1400"/>
              <a:buChar char="-"/>
            </a:pPr>
            <a:r>
              <a:rPr lang="en"/>
              <a:t>And this is the prediction error in pressure fields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mean squared error for this sample was 2.8% while the mean absolute error was 5.6%. The average cosine proximity of all the fields was 0.997</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d4870c1e0a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d4870c1e0a_0_1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shall now watch the results more closely and look for errors.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is the true velocity in x-direction denoted by u_true computed from a RANS solver</a:t>
            </a:r>
            <a:endParaRPr/>
          </a:p>
          <a:p>
            <a:pPr indent="-317500" lvl="0" marL="457200" rtl="0" algn="l">
              <a:spcBef>
                <a:spcPts val="0"/>
              </a:spcBef>
              <a:spcAft>
                <a:spcPts val="0"/>
              </a:spcAft>
              <a:buSzPts val="1400"/>
              <a:buChar char="-"/>
            </a:pPr>
            <a:r>
              <a:rPr lang="en"/>
              <a:t>This is the predicted velocity in x-direction denoted by u_pred by our model</a:t>
            </a:r>
            <a:endParaRPr/>
          </a:p>
          <a:p>
            <a:pPr indent="-317500" lvl="0" marL="457200" rtl="0" algn="l">
              <a:spcBef>
                <a:spcPts val="0"/>
              </a:spcBef>
              <a:spcAft>
                <a:spcPts val="0"/>
              </a:spcAft>
              <a:buSzPts val="1400"/>
              <a:buChar char="-"/>
            </a:pPr>
            <a:r>
              <a:rPr lang="en"/>
              <a:t>Subtracting predicted u fields from true values resulted in this error map</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Similarly, here is the true velocity in y direction denoted by v</a:t>
            </a:r>
            <a:endParaRPr/>
          </a:p>
          <a:p>
            <a:pPr indent="-317500" lvl="0" marL="457200" rtl="0" algn="l">
              <a:spcBef>
                <a:spcPts val="0"/>
              </a:spcBef>
              <a:spcAft>
                <a:spcPts val="0"/>
              </a:spcAft>
              <a:buSzPts val="1400"/>
              <a:buChar char="-"/>
            </a:pPr>
            <a:r>
              <a:rPr lang="en"/>
              <a:t>And here is predicted velocity in y direction by our model</a:t>
            </a:r>
            <a:endParaRPr/>
          </a:p>
          <a:p>
            <a:pPr indent="-317500" lvl="0" marL="457200" rtl="0" algn="l">
              <a:spcBef>
                <a:spcPts val="0"/>
              </a:spcBef>
              <a:spcAft>
                <a:spcPts val="0"/>
              </a:spcAft>
              <a:buSzPts val="1400"/>
              <a:buChar char="-"/>
            </a:pPr>
            <a:r>
              <a:rPr lang="en"/>
              <a:t>And this is the error between predicted and true values</a:t>
            </a:r>
            <a:br>
              <a:rPr lang="en"/>
            </a:br>
            <a:endParaRPr/>
          </a:p>
          <a:p>
            <a:pPr indent="-317500" lvl="0" marL="457200" rtl="0" algn="l">
              <a:spcBef>
                <a:spcPts val="0"/>
              </a:spcBef>
              <a:spcAft>
                <a:spcPts val="0"/>
              </a:spcAft>
              <a:buSzPts val="1400"/>
              <a:buChar char="-"/>
            </a:pPr>
            <a:r>
              <a:rPr lang="en"/>
              <a:t>Finally this is true pressure value</a:t>
            </a:r>
            <a:endParaRPr/>
          </a:p>
          <a:p>
            <a:pPr indent="-317500" lvl="0" marL="457200" rtl="0" algn="l">
              <a:spcBef>
                <a:spcPts val="0"/>
              </a:spcBef>
              <a:spcAft>
                <a:spcPts val="0"/>
              </a:spcAft>
              <a:buSzPts val="1400"/>
              <a:buChar char="-"/>
            </a:pPr>
            <a:r>
              <a:rPr lang="en"/>
              <a:t>This is pressure fields predicted by our model</a:t>
            </a:r>
            <a:endParaRPr/>
          </a:p>
          <a:p>
            <a:pPr indent="-317500" lvl="0" marL="457200" rtl="0" algn="l">
              <a:spcBef>
                <a:spcPts val="0"/>
              </a:spcBef>
              <a:spcAft>
                <a:spcPts val="0"/>
              </a:spcAft>
              <a:buSzPts val="1400"/>
              <a:buChar char="-"/>
            </a:pPr>
            <a:r>
              <a:rPr lang="en"/>
              <a:t>And this is the prediction error in pressure fields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mean squared error for this sample was 2.8% while the mean absolute error was 5.6%. The average cosine proximity of all the fields was 0.997</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d4870c1e0a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d4870c1e0a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shall now watch the results more closely and look for errors.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is the true velocity in x-direction denoted by u_true computed from a RANS solver</a:t>
            </a:r>
            <a:endParaRPr/>
          </a:p>
          <a:p>
            <a:pPr indent="-317500" lvl="0" marL="457200" rtl="0" algn="l">
              <a:spcBef>
                <a:spcPts val="0"/>
              </a:spcBef>
              <a:spcAft>
                <a:spcPts val="0"/>
              </a:spcAft>
              <a:buSzPts val="1400"/>
              <a:buChar char="-"/>
            </a:pPr>
            <a:r>
              <a:rPr lang="en"/>
              <a:t>This is the predicted velocity in x-direction denoted by u_pred by our model</a:t>
            </a:r>
            <a:endParaRPr/>
          </a:p>
          <a:p>
            <a:pPr indent="-317500" lvl="0" marL="457200" rtl="0" algn="l">
              <a:spcBef>
                <a:spcPts val="0"/>
              </a:spcBef>
              <a:spcAft>
                <a:spcPts val="0"/>
              </a:spcAft>
              <a:buSzPts val="1400"/>
              <a:buChar char="-"/>
            </a:pPr>
            <a:r>
              <a:rPr lang="en"/>
              <a:t>Subtracting predicted u fields from true values resulted in this error map</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Similarly, here is the true velocity in y direction denoted by v</a:t>
            </a:r>
            <a:endParaRPr/>
          </a:p>
          <a:p>
            <a:pPr indent="-317500" lvl="0" marL="457200" rtl="0" algn="l">
              <a:spcBef>
                <a:spcPts val="0"/>
              </a:spcBef>
              <a:spcAft>
                <a:spcPts val="0"/>
              </a:spcAft>
              <a:buSzPts val="1400"/>
              <a:buChar char="-"/>
            </a:pPr>
            <a:r>
              <a:rPr lang="en"/>
              <a:t>And here is predicted velocity in y direction by our model</a:t>
            </a:r>
            <a:endParaRPr/>
          </a:p>
          <a:p>
            <a:pPr indent="-317500" lvl="0" marL="457200" rtl="0" algn="l">
              <a:spcBef>
                <a:spcPts val="0"/>
              </a:spcBef>
              <a:spcAft>
                <a:spcPts val="0"/>
              </a:spcAft>
              <a:buSzPts val="1400"/>
              <a:buChar char="-"/>
            </a:pPr>
            <a:r>
              <a:rPr lang="en"/>
              <a:t>And this is the error between predicted and true values</a:t>
            </a:r>
            <a:br>
              <a:rPr lang="en"/>
            </a:br>
            <a:endParaRPr/>
          </a:p>
          <a:p>
            <a:pPr indent="-317500" lvl="0" marL="457200" rtl="0" algn="l">
              <a:spcBef>
                <a:spcPts val="0"/>
              </a:spcBef>
              <a:spcAft>
                <a:spcPts val="0"/>
              </a:spcAft>
              <a:buSzPts val="1400"/>
              <a:buChar char="-"/>
            </a:pPr>
            <a:r>
              <a:rPr lang="en"/>
              <a:t>Finally this is true pressure value</a:t>
            </a:r>
            <a:endParaRPr/>
          </a:p>
          <a:p>
            <a:pPr indent="-317500" lvl="0" marL="457200" rtl="0" algn="l">
              <a:spcBef>
                <a:spcPts val="0"/>
              </a:spcBef>
              <a:spcAft>
                <a:spcPts val="0"/>
              </a:spcAft>
              <a:buSzPts val="1400"/>
              <a:buChar char="-"/>
            </a:pPr>
            <a:r>
              <a:rPr lang="en"/>
              <a:t>This is pressure fields predicted by our model</a:t>
            </a:r>
            <a:endParaRPr/>
          </a:p>
          <a:p>
            <a:pPr indent="-317500" lvl="0" marL="457200" rtl="0" algn="l">
              <a:spcBef>
                <a:spcPts val="0"/>
              </a:spcBef>
              <a:spcAft>
                <a:spcPts val="0"/>
              </a:spcAft>
              <a:buSzPts val="1400"/>
              <a:buChar char="-"/>
            </a:pPr>
            <a:r>
              <a:rPr lang="en"/>
              <a:t>And this is the prediction error in pressure fields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mean squared error for this sample was 2.8% while the mean absolute error was 5.6%. The average cosine proximity of all the fields was 0.997</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d4870c1e0a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d4870c1e0a_0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shall now watch the results more closely and look for errors.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is the true velocity in x-direction denoted by u_true computed from a RANS solver</a:t>
            </a:r>
            <a:endParaRPr/>
          </a:p>
          <a:p>
            <a:pPr indent="-317500" lvl="0" marL="457200" rtl="0" algn="l">
              <a:spcBef>
                <a:spcPts val="0"/>
              </a:spcBef>
              <a:spcAft>
                <a:spcPts val="0"/>
              </a:spcAft>
              <a:buSzPts val="1400"/>
              <a:buChar char="-"/>
            </a:pPr>
            <a:r>
              <a:rPr lang="en"/>
              <a:t>This is the predicted velocity in x-direction denoted by u_pred by our model</a:t>
            </a:r>
            <a:endParaRPr/>
          </a:p>
          <a:p>
            <a:pPr indent="-317500" lvl="0" marL="457200" rtl="0" algn="l">
              <a:spcBef>
                <a:spcPts val="0"/>
              </a:spcBef>
              <a:spcAft>
                <a:spcPts val="0"/>
              </a:spcAft>
              <a:buSzPts val="1400"/>
              <a:buChar char="-"/>
            </a:pPr>
            <a:r>
              <a:rPr lang="en"/>
              <a:t>Subtracting predicted u fields from true values resulted in this error map</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Similarly, here is the true velocity in y direction denoted by v</a:t>
            </a:r>
            <a:endParaRPr/>
          </a:p>
          <a:p>
            <a:pPr indent="-317500" lvl="0" marL="457200" rtl="0" algn="l">
              <a:spcBef>
                <a:spcPts val="0"/>
              </a:spcBef>
              <a:spcAft>
                <a:spcPts val="0"/>
              </a:spcAft>
              <a:buSzPts val="1400"/>
              <a:buChar char="-"/>
            </a:pPr>
            <a:r>
              <a:rPr lang="en"/>
              <a:t>And here is predicted velocity in y direction by our model</a:t>
            </a:r>
            <a:endParaRPr/>
          </a:p>
          <a:p>
            <a:pPr indent="-317500" lvl="0" marL="457200" rtl="0" algn="l">
              <a:spcBef>
                <a:spcPts val="0"/>
              </a:spcBef>
              <a:spcAft>
                <a:spcPts val="0"/>
              </a:spcAft>
              <a:buSzPts val="1400"/>
              <a:buChar char="-"/>
            </a:pPr>
            <a:r>
              <a:rPr lang="en"/>
              <a:t>And this is the error between predicted and true values</a:t>
            </a:r>
            <a:br>
              <a:rPr lang="en"/>
            </a:br>
            <a:endParaRPr/>
          </a:p>
          <a:p>
            <a:pPr indent="-317500" lvl="0" marL="457200" rtl="0" algn="l">
              <a:spcBef>
                <a:spcPts val="0"/>
              </a:spcBef>
              <a:spcAft>
                <a:spcPts val="0"/>
              </a:spcAft>
              <a:buSzPts val="1400"/>
              <a:buChar char="-"/>
            </a:pPr>
            <a:r>
              <a:rPr lang="en"/>
              <a:t>Finally this is true pressure value</a:t>
            </a:r>
            <a:endParaRPr/>
          </a:p>
          <a:p>
            <a:pPr indent="-317500" lvl="0" marL="457200" rtl="0" algn="l">
              <a:spcBef>
                <a:spcPts val="0"/>
              </a:spcBef>
              <a:spcAft>
                <a:spcPts val="0"/>
              </a:spcAft>
              <a:buSzPts val="1400"/>
              <a:buChar char="-"/>
            </a:pPr>
            <a:r>
              <a:rPr lang="en"/>
              <a:t>This is pressure fields predicted by our model</a:t>
            </a:r>
            <a:endParaRPr/>
          </a:p>
          <a:p>
            <a:pPr indent="-317500" lvl="0" marL="457200" rtl="0" algn="l">
              <a:spcBef>
                <a:spcPts val="0"/>
              </a:spcBef>
              <a:spcAft>
                <a:spcPts val="0"/>
              </a:spcAft>
              <a:buSzPts val="1400"/>
              <a:buChar char="-"/>
            </a:pPr>
            <a:r>
              <a:rPr lang="en"/>
              <a:t>And this is the prediction error in pressure fields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mean squared error for this sample was 2.8% while the mean absolute error was 5.6%. The average cosine proximity of all the fields was 0.997</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d4870c1e0a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d4870c1e0a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shall now watch the results more closely and look for errors.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is the true velocity in x-direction denoted by u_true computed from a RANS solver</a:t>
            </a:r>
            <a:endParaRPr/>
          </a:p>
          <a:p>
            <a:pPr indent="-317500" lvl="0" marL="457200" rtl="0" algn="l">
              <a:spcBef>
                <a:spcPts val="0"/>
              </a:spcBef>
              <a:spcAft>
                <a:spcPts val="0"/>
              </a:spcAft>
              <a:buSzPts val="1400"/>
              <a:buChar char="-"/>
            </a:pPr>
            <a:r>
              <a:rPr lang="en"/>
              <a:t>This is the predicted velocity in x-direction denoted by u_pred by our model</a:t>
            </a:r>
            <a:endParaRPr/>
          </a:p>
          <a:p>
            <a:pPr indent="-317500" lvl="0" marL="457200" rtl="0" algn="l">
              <a:spcBef>
                <a:spcPts val="0"/>
              </a:spcBef>
              <a:spcAft>
                <a:spcPts val="0"/>
              </a:spcAft>
              <a:buSzPts val="1400"/>
              <a:buChar char="-"/>
            </a:pPr>
            <a:r>
              <a:rPr lang="en"/>
              <a:t>Subtracting predicted u fields from true values resulted in this error map</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Similarly, here is the true velocity in y direction denoted by v</a:t>
            </a:r>
            <a:endParaRPr/>
          </a:p>
          <a:p>
            <a:pPr indent="-317500" lvl="0" marL="457200" rtl="0" algn="l">
              <a:spcBef>
                <a:spcPts val="0"/>
              </a:spcBef>
              <a:spcAft>
                <a:spcPts val="0"/>
              </a:spcAft>
              <a:buSzPts val="1400"/>
              <a:buChar char="-"/>
            </a:pPr>
            <a:r>
              <a:rPr lang="en"/>
              <a:t>And here is predicted velocity in y direction by our model</a:t>
            </a:r>
            <a:endParaRPr/>
          </a:p>
          <a:p>
            <a:pPr indent="-317500" lvl="0" marL="457200" rtl="0" algn="l">
              <a:spcBef>
                <a:spcPts val="0"/>
              </a:spcBef>
              <a:spcAft>
                <a:spcPts val="0"/>
              </a:spcAft>
              <a:buSzPts val="1400"/>
              <a:buChar char="-"/>
            </a:pPr>
            <a:r>
              <a:rPr lang="en"/>
              <a:t>And this is the error between predicted and true values</a:t>
            </a:r>
            <a:br>
              <a:rPr lang="en"/>
            </a:br>
            <a:endParaRPr/>
          </a:p>
          <a:p>
            <a:pPr indent="-317500" lvl="0" marL="457200" rtl="0" algn="l">
              <a:spcBef>
                <a:spcPts val="0"/>
              </a:spcBef>
              <a:spcAft>
                <a:spcPts val="0"/>
              </a:spcAft>
              <a:buSzPts val="1400"/>
              <a:buChar char="-"/>
            </a:pPr>
            <a:r>
              <a:rPr lang="en"/>
              <a:t>Finally this is true pressure value</a:t>
            </a:r>
            <a:endParaRPr/>
          </a:p>
          <a:p>
            <a:pPr indent="-317500" lvl="0" marL="457200" rtl="0" algn="l">
              <a:spcBef>
                <a:spcPts val="0"/>
              </a:spcBef>
              <a:spcAft>
                <a:spcPts val="0"/>
              </a:spcAft>
              <a:buSzPts val="1400"/>
              <a:buChar char="-"/>
            </a:pPr>
            <a:r>
              <a:rPr lang="en"/>
              <a:t>This is pressure fields predicted by our model</a:t>
            </a:r>
            <a:endParaRPr/>
          </a:p>
          <a:p>
            <a:pPr indent="-317500" lvl="0" marL="457200" rtl="0" algn="l">
              <a:spcBef>
                <a:spcPts val="0"/>
              </a:spcBef>
              <a:spcAft>
                <a:spcPts val="0"/>
              </a:spcAft>
              <a:buSzPts val="1400"/>
              <a:buChar char="-"/>
            </a:pPr>
            <a:r>
              <a:rPr lang="en"/>
              <a:t>And this is the prediction error in pressure fields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mean squared error for this sample was 2.8% while the mean absolute error was 5.6%. The average cosine proximity of all the fields was 0.997</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d04692b63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d04692b63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see several real world examples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I am a aircraft designer and I want to test some modifications which might give better lift to drag ratios. I have to test several different geometries and input velocities and see how the performance changes.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new simulation would take weeks to converge on the </a:t>
            </a:r>
            <a:r>
              <a:rPr lang="en"/>
              <a:t>fastest</a:t>
            </a:r>
            <a:r>
              <a:rPr lang="en"/>
              <a:t> of HPCs even when are done only for parts of the geometries. Not only that but it generates TBs of data where I only need surface values which might be just 8% of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all severely restricts my capabilities to try new geometries and bring revolutionary changes to the domain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d4870c1e0a_0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d4870c1e0a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shall now watch the results more closely and look for errors.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is the true velocity in x-direction denoted by u_true computed from a RANS solver</a:t>
            </a:r>
            <a:endParaRPr/>
          </a:p>
          <a:p>
            <a:pPr indent="-317500" lvl="0" marL="457200" rtl="0" algn="l">
              <a:spcBef>
                <a:spcPts val="0"/>
              </a:spcBef>
              <a:spcAft>
                <a:spcPts val="0"/>
              </a:spcAft>
              <a:buSzPts val="1400"/>
              <a:buChar char="-"/>
            </a:pPr>
            <a:r>
              <a:rPr lang="en"/>
              <a:t>This is the predicted velocity in x-direction denoted by u_pred by our model</a:t>
            </a:r>
            <a:endParaRPr/>
          </a:p>
          <a:p>
            <a:pPr indent="-317500" lvl="0" marL="457200" rtl="0" algn="l">
              <a:spcBef>
                <a:spcPts val="0"/>
              </a:spcBef>
              <a:spcAft>
                <a:spcPts val="0"/>
              </a:spcAft>
              <a:buSzPts val="1400"/>
              <a:buChar char="-"/>
            </a:pPr>
            <a:r>
              <a:rPr lang="en"/>
              <a:t>Subtracting predicted u fields from true values resulted in this error map</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Similarly, here is the true velocity in y direction denoted by v</a:t>
            </a:r>
            <a:endParaRPr/>
          </a:p>
          <a:p>
            <a:pPr indent="-317500" lvl="0" marL="457200" rtl="0" algn="l">
              <a:spcBef>
                <a:spcPts val="0"/>
              </a:spcBef>
              <a:spcAft>
                <a:spcPts val="0"/>
              </a:spcAft>
              <a:buSzPts val="1400"/>
              <a:buChar char="-"/>
            </a:pPr>
            <a:r>
              <a:rPr lang="en"/>
              <a:t>And here is predicted velocity in y direction by our model</a:t>
            </a:r>
            <a:endParaRPr/>
          </a:p>
          <a:p>
            <a:pPr indent="-317500" lvl="0" marL="457200" rtl="0" algn="l">
              <a:spcBef>
                <a:spcPts val="0"/>
              </a:spcBef>
              <a:spcAft>
                <a:spcPts val="0"/>
              </a:spcAft>
              <a:buSzPts val="1400"/>
              <a:buChar char="-"/>
            </a:pPr>
            <a:r>
              <a:rPr lang="en"/>
              <a:t>And this is the error between predicted and true values</a:t>
            </a:r>
            <a:br>
              <a:rPr lang="en"/>
            </a:br>
            <a:endParaRPr/>
          </a:p>
          <a:p>
            <a:pPr indent="-317500" lvl="0" marL="457200" rtl="0" algn="l">
              <a:spcBef>
                <a:spcPts val="0"/>
              </a:spcBef>
              <a:spcAft>
                <a:spcPts val="0"/>
              </a:spcAft>
              <a:buSzPts val="1400"/>
              <a:buChar char="-"/>
            </a:pPr>
            <a:r>
              <a:rPr lang="en"/>
              <a:t>Finally this is true pressure value</a:t>
            </a:r>
            <a:endParaRPr/>
          </a:p>
          <a:p>
            <a:pPr indent="-317500" lvl="0" marL="457200" rtl="0" algn="l">
              <a:spcBef>
                <a:spcPts val="0"/>
              </a:spcBef>
              <a:spcAft>
                <a:spcPts val="0"/>
              </a:spcAft>
              <a:buSzPts val="1400"/>
              <a:buChar char="-"/>
            </a:pPr>
            <a:r>
              <a:rPr lang="en"/>
              <a:t>This is pressure fields predicted by our model</a:t>
            </a:r>
            <a:endParaRPr/>
          </a:p>
          <a:p>
            <a:pPr indent="-317500" lvl="0" marL="457200" rtl="0" algn="l">
              <a:spcBef>
                <a:spcPts val="0"/>
              </a:spcBef>
              <a:spcAft>
                <a:spcPts val="0"/>
              </a:spcAft>
              <a:buSzPts val="1400"/>
              <a:buChar char="-"/>
            </a:pPr>
            <a:r>
              <a:rPr lang="en"/>
              <a:t>And this is the prediction error in pressure fields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mean squared error for this sample was 2.8% while the mean absolute error was 5.6%. The average cosine proximity of all the fields was 0.997</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d4870c1e0a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d4870c1e0a_0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shall now watch the results more closely and look for errors.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is the true velocity in x-direction denoted by u_true computed from a RANS solver</a:t>
            </a:r>
            <a:endParaRPr/>
          </a:p>
          <a:p>
            <a:pPr indent="-317500" lvl="0" marL="457200" rtl="0" algn="l">
              <a:spcBef>
                <a:spcPts val="0"/>
              </a:spcBef>
              <a:spcAft>
                <a:spcPts val="0"/>
              </a:spcAft>
              <a:buSzPts val="1400"/>
              <a:buChar char="-"/>
            </a:pPr>
            <a:r>
              <a:rPr lang="en"/>
              <a:t>This is the predicted velocity in x-direction denoted by u_pred by our model</a:t>
            </a:r>
            <a:endParaRPr/>
          </a:p>
          <a:p>
            <a:pPr indent="-317500" lvl="0" marL="457200" rtl="0" algn="l">
              <a:spcBef>
                <a:spcPts val="0"/>
              </a:spcBef>
              <a:spcAft>
                <a:spcPts val="0"/>
              </a:spcAft>
              <a:buSzPts val="1400"/>
              <a:buChar char="-"/>
            </a:pPr>
            <a:r>
              <a:rPr lang="en"/>
              <a:t>Subtracting predicted u fields from true values resulted in this error map</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Similarly, here is the true velocity in y direction denoted by v</a:t>
            </a:r>
            <a:endParaRPr/>
          </a:p>
          <a:p>
            <a:pPr indent="-317500" lvl="0" marL="457200" rtl="0" algn="l">
              <a:spcBef>
                <a:spcPts val="0"/>
              </a:spcBef>
              <a:spcAft>
                <a:spcPts val="0"/>
              </a:spcAft>
              <a:buSzPts val="1400"/>
              <a:buChar char="-"/>
            </a:pPr>
            <a:r>
              <a:rPr lang="en"/>
              <a:t>And here is predicted velocity in y direction by our model</a:t>
            </a:r>
            <a:endParaRPr/>
          </a:p>
          <a:p>
            <a:pPr indent="-317500" lvl="0" marL="457200" rtl="0" algn="l">
              <a:spcBef>
                <a:spcPts val="0"/>
              </a:spcBef>
              <a:spcAft>
                <a:spcPts val="0"/>
              </a:spcAft>
              <a:buSzPts val="1400"/>
              <a:buChar char="-"/>
            </a:pPr>
            <a:r>
              <a:rPr lang="en"/>
              <a:t>And this is the error between predicted and true values</a:t>
            </a:r>
            <a:br>
              <a:rPr lang="en"/>
            </a:br>
            <a:endParaRPr/>
          </a:p>
          <a:p>
            <a:pPr indent="-317500" lvl="0" marL="457200" rtl="0" algn="l">
              <a:spcBef>
                <a:spcPts val="0"/>
              </a:spcBef>
              <a:spcAft>
                <a:spcPts val="0"/>
              </a:spcAft>
              <a:buSzPts val="1400"/>
              <a:buChar char="-"/>
            </a:pPr>
            <a:r>
              <a:rPr lang="en"/>
              <a:t>Finally this is true pressure value</a:t>
            </a:r>
            <a:endParaRPr/>
          </a:p>
          <a:p>
            <a:pPr indent="-317500" lvl="0" marL="457200" rtl="0" algn="l">
              <a:spcBef>
                <a:spcPts val="0"/>
              </a:spcBef>
              <a:spcAft>
                <a:spcPts val="0"/>
              </a:spcAft>
              <a:buSzPts val="1400"/>
              <a:buChar char="-"/>
            </a:pPr>
            <a:r>
              <a:rPr lang="en"/>
              <a:t>This is pressure fields predicted by our model</a:t>
            </a:r>
            <a:endParaRPr/>
          </a:p>
          <a:p>
            <a:pPr indent="-317500" lvl="0" marL="457200" rtl="0" algn="l">
              <a:spcBef>
                <a:spcPts val="0"/>
              </a:spcBef>
              <a:spcAft>
                <a:spcPts val="0"/>
              </a:spcAft>
              <a:buSzPts val="1400"/>
              <a:buChar char="-"/>
            </a:pPr>
            <a:r>
              <a:rPr lang="en"/>
              <a:t>And this is the prediction error in pressure fields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mean squared error for this sample was 2.8% while the mean absolute error was 5.6%. The average cosine proximity of all the fields was 0.997</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d4870c1e0a_0_1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d4870c1e0a_0_1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shall now watch the results more closely and look for errors.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is the true velocity in x-direction denoted by u_true computed from a RANS solver</a:t>
            </a:r>
            <a:endParaRPr/>
          </a:p>
          <a:p>
            <a:pPr indent="-317500" lvl="0" marL="457200" rtl="0" algn="l">
              <a:spcBef>
                <a:spcPts val="0"/>
              </a:spcBef>
              <a:spcAft>
                <a:spcPts val="0"/>
              </a:spcAft>
              <a:buSzPts val="1400"/>
              <a:buChar char="-"/>
            </a:pPr>
            <a:r>
              <a:rPr lang="en"/>
              <a:t>This is the predicted velocity in x-direction denoted by u_pred by our model</a:t>
            </a:r>
            <a:endParaRPr/>
          </a:p>
          <a:p>
            <a:pPr indent="-317500" lvl="0" marL="457200" rtl="0" algn="l">
              <a:spcBef>
                <a:spcPts val="0"/>
              </a:spcBef>
              <a:spcAft>
                <a:spcPts val="0"/>
              </a:spcAft>
              <a:buSzPts val="1400"/>
              <a:buChar char="-"/>
            </a:pPr>
            <a:r>
              <a:rPr lang="en"/>
              <a:t>Subtracting predicted u fields from true values resulted in this error map</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Similarly, here is the true velocity in y direction denoted by v</a:t>
            </a:r>
            <a:endParaRPr/>
          </a:p>
          <a:p>
            <a:pPr indent="-317500" lvl="0" marL="457200" rtl="0" algn="l">
              <a:spcBef>
                <a:spcPts val="0"/>
              </a:spcBef>
              <a:spcAft>
                <a:spcPts val="0"/>
              </a:spcAft>
              <a:buSzPts val="1400"/>
              <a:buChar char="-"/>
            </a:pPr>
            <a:r>
              <a:rPr lang="en"/>
              <a:t>And here is predicted velocity in y direction by our model</a:t>
            </a:r>
            <a:endParaRPr/>
          </a:p>
          <a:p>
            <a:pPr indent="-317500" lvl="0" marL="457200" rtl="0" algn="l">
              <a:spcBef>
                <a:spcPts val="0"/>
              </a:spcBef>
              <a:spcAft>
                <a:spcPts val="0"/>
              </a:spcAft>
              <a:buSzPts val="1400"/>
              <a:buChar char="-"/>
            </a:pPr>
            <a:r>
              <a:rPr lang="en"/>
              <a:t>And this is the error between predicted and true values</a:t>
            </a:r>
            <a:br>
              <a:rPr lang="en"/>
            </a:br>
            <a:endParaRPr/>
          </a:p>
          <a:p>
            <a:pPr indent="-317500" lvl="0" marL="457200" rtl="0" algn="l">
              <a:spcBef>
                <a:spcPts val="0"/>
              </a:spcBef>
              <a:spcAft>
                <a:spcPts val="0"/>
              </a:spcAft>
              <a:buSzPts val="1400"/>
              <a:buChar char="-"/>
            </a:pPr>
            <a:r>
              <a:rPr lang="en"/>
              <a:t>Finally this is true pressure value</a:t>
            </a:r>
            <a:endParaRPr/>
          </a:p>
          <a:p>
            <a:pPr indent="-317500" lvl="0" marL="457200" rtl="0" algn="l">
              <a:spcBef>
                <a:spcPts val="0"/>
              </a:spcBef>
              <a:spcAft>
                <a:spcPts val="0"/>
              </a:spcAft>
              <a:buSzPts val="1400"/>
              <a:buChar char="-"/>
            </a:pPr>
            <a:r>
              <a:rPr lang="en"/>
              <a:t>This is pressure fields predicted by our model</a:t>
            </a:r>
            <a:endParaRPr/>
          </a:p>
          <a:p>
            <a:pPr indent="-317500" lvl="0" marL="457200" rtl="0" algn="l">
              <a:spcBef>
                <a:spcPts val="0"/>
              </a:spcBef>
              <a:spcAft>
                <a:spcPts val="0"/>
              </a:spcAft>
              <a:buSzPts val="1400"/>
              <a:buChar char="-"/>
            </a:pPr>
            <a:r>
              <a:rPr lang="en"/>
              <a:t>And this is the prediction error in pressure fields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mean squared error for this sample was 2.8% while the mean absolute error was 5.6%. The average cosine proximity of all the fields was 0.997</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d4870c1e0a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d4870c1e0a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look at another sample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the true velocity in x-direction denoted by u_true computed from a RANS solver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the predicted velocity in x-direction denoted by u_pred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Subtracting predicted u fields from true values resulted in this error map</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Similarly, here is the true velocity in y direction denoted by v</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here is predicted velocity in y direction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this is the error between predicted and true values</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Finally this is true pressure value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pressure fields predicted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this is the prediction error in pressure fields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mean squared error for this sample was 3.2% while the mean absolute error was 6.1%. The average cosine proximity of all the fields was 0.995</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d4870c1e0a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d4870c1e0a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look at another sample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the true velocity in x-direction denoted by u_true computed from a RANS solver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the predicted velocity in x-direction denoted by u_pred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Subtracting predicted u fields from true values resulted in this error map</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Similarly, here is the true velocity in y direction denoted by v</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here is predicted velocity in y direction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this is the error between predicted and true values</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Finally this is true pressure value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pressure fields predicted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this is the prediction error in pressure fields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mean squared error for this sample was 3.2% while the mean absolute error was 6.1%. The average cosine proximity of all the fields was 0.995</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d4870c1e0a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d4870c1e0a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look at another sample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the true velocity in x-direction denoted by u_true computed from a RANS solver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the predicted velocity in x-direction denoted by u_pred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Subtracting predicted u fields from true values resulted in this error map</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Similarly, here is the true velocity in y direction denoted by v</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here is predicted velocity in y direction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this is the error between predicted and true values</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Finally this is true pressure value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pressure fields predicted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this is the prediction error in pressure fields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mean squared error for this sample was 3.2% while the mean absolute error was 6.1%. The average cosine proximity of all the fields was 0.995</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d4870c1e0a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d4870c1e0a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look at another sample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the true velocity in x-direction denoted by u_true computed from a RANS solver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the predicted velocity in x-direction denoted by u_pred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Subtracting predicted u fields from true values resulted in this error map</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Similarly, here is the true velocity in y direction denoted by v</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here is predicted velocity in y direction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this is the error between predicted and true values</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Finally this is true pressure value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pressure fields predicted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this is the prediction error in pressure fields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mean squared error for this sample was 3.2% while the mean absolute error was 6.1%. The average cosine proximity of all the fields was 0.995</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d4870c1e0a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d4870c1e0a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look at another sample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the true velocity in x-direction denoted by u_true computed from a RANS solver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the predicted velocity in x-direction denoted by u_pred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Subtracting predicted u fields from true values resulted in this error map</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Similarly, here is the true velocity in y direction denoted by v</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here is predicted velocity in y direction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this is the error between predicted and true values</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Finally this is true pressure value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pressure fields predicted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this is the prediction error in pressure fields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mean squared error for this sample was 3.2% while the mean absolute error was 6.1%. The average cosine proximity of all the fields was 0.995</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d4870c1e0a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d4870c1e0a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look at another sample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the true velocity in x-direction denoted by u_true computed from a RANS solver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the predicted velocity in x-direction denoted by u_pred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Subtracting predicted u fields from true values resulted in this error map</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Similarly, here is the true velocity in y direction denoted by v</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here is predicted velocity in y direction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this is the error between predicted and true values</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Finally this is true pressure value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pressure fields predicted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this is the prediction error in pressure fields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mean squared error for this sample was 3.2% while the mean absolute error was 6.1%. The average cosine proximity of all the fields was 0.995</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d4870c1e0a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d4870c1e0a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look at another sample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the true velocity in x-direction denoted by u_true computed from a RANS solver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the predicted velocity in x-direction denoted by u_pred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Subtracting predicted u fields from true values resulted in this error map</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Similarly, here is the true velocity in y direction denoted by v</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here is predicted velocity in y direction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this is the error between predicted and true values</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Finally this is true pressure value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pressure fields predicted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this is the prediction error in pressure fields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mean squared error for this sample was 3.2% while the mean absolute error was 6.1%. The average cosine proximity of all the fields was 0.995</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04692b63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04692b63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real world requirement could be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am student who just started with Computational Fluid Dynamics and want to experiment things on my 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do not have access to high performance computers and have to run these simulations on my laptop which takes days even for </a:t>
            </a:r>
            <a:r>
              <a:rPr lang="en"/>
              <a:t>simple</a:t>
            </a:r>
            <a:r>
              <a:rPr lang="en"/>
              <a:t> 2D airfoil simulation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also generated huge amount of data </a:t>
            </a:r>
            <a:r>
              <a:rPr lang="en"/>
              <a:t>which</a:t>
            </a:r>
            <a:r>
              <a:rPr lang="en"/>
              <a:t> is neither required for me nor is feasible to be stored locally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all factors significantly contribute to hamper my ability to learn and understand the field better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d4870c1e0a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d4870c1e0a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look at another sample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the true velocity in x-direction denoted by u_true computed from a RANS solver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the predicted velocity in x-direction denoted by u_pred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Subtracting predicted u fields from true values resulted in this error map</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Similarly, here is the true velocity in y direction denoted by v</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here is predicted velocity in y direction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this is the error between predicted and true values</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Finally this is true pressure value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pressure fields predicted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this is the prediction error in pressure fields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mean squared error for this sample was 3.2% while the mean absolute error was 6.1%. The average cosine proximity of all the fields was 0.995</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d4870c1e0a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d4870c1e0a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look at another sample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the true velocity in x-direction denoted by u_true computed from a RANS solver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the predicted velocity in x-direction denoted by u_pred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Subtracting predicted u fields from true values resulted in this error map</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Similarly, here is the true velocity in y direction denoted by v</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here is predicted velocity in y direction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this is the error between predicted and true values</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Finally this is true pressure value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pressure fields predicted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this is the prediction error in pressure fields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mean squared error for this sample was 3.2% while the mean absolute error was 6.1%. The average cosine proximity of all the fields was 0.995</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cd6d43666e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cd6d43666e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 just glance through few other examples.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one is for triangle based geometry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cd6d43666e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cd6d43666e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are the results of a rhombus like geometry. As it can be seen, the errors for all these plots lay fairly low in the range of 5-6% showcasing the tradeoff of accuracy we had to make. For visual inspection, I have created a repository of 100 prediction results and error maps. Link to them is mentioned at the end of this ppt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d4870c1e0a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d4870c1e0a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Lift and Drag forces on each sample is calculated using this formulation using K. Menon et al by applying a control volume around the object.</a:t>
            </a:r>
            <a:endParaRPr/>
          </a:p>
          <a:p>
            <a:pPr indent="0" lvl="0" marL="0" rtl="0" algn="l">
              <a:spcBef>
                <a:spcPts val="0"/>
              </a:spcBef>
              <a:spcAft>
                <a:spcPts val="0"/>
              </a:spcAft>
              <a:buNone/>
            </a:pPr>
            <a:r>
              <a:rPr lang="en"/>
              <a:t>Coefficients of lift and drag are calculated for 20 randomly picked shapes for both true and predicted flows.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figure shows coefficient of lift for true fields in green and for predicted fields in red As you can see, for most geometries the predicted fields resulted in close to true field lifts. The average error in lift values is 12.2%</a:t>
            </a:r>
            <a:endParaRPr/>
          </a:p>
          <a:p>
            <a:pPr indent="-317500" lvl="0" marL="457200" rtl="0" algn="l">
              <a:spcBef>
                <a:spcPts val="0"/>
              </a:spcBef>
              <a:spcAft>
                <a:spcPts val="0"/>
              </a:spcAft>
              <a:buSzPts val="1400"/>
              <a:buChar char="-"/>
            </a:pPr>
            <a:r>
              <a:rPr lang="en"/>
              <a:t>Similar trends can be seen here for coefficient of drag with average error being 9.7%</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d4870c1e0a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d4870c1e0a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Lift and Drag forces on each sample is calculated using this formulation using K. Menon et al by applying a control volume around the object.</a:t>
            </a:r>
            <a:endParaRPr/>
          </a:p>
          <a:p>
            <a:pPr indent="0" lvl="0" marL="0" rtl="0" algn="l">
              <a:spcBef>
                <a:spcPts val="0"/>
              </a:spcBef>
              <a:spcAft>
                <a:spcPts val="0"/>
              </a:spcAft>
              <a:buNone/>
            </a:pPr>
            <a:r>
              <a:rPr lang="en"/>
              <a:t>Coefficients of lift and drag are calculated for 20 randomly picked shapes for both true and predicted flows.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figure shows coefficient of lift for true fields in green and for predicted fields in red As you can see, for most geometries the predicted fields resulted in close to true field lifts. The average error in lift values is 12.2%</a:t>
            </a:r>
            <a:endParaRPr/>
          </a:p>
          <a:p>
            <a:pPr indent="-317500" lvl="0" marL="457200" rtl="0" algn="l">
              <a:spcBef>
                <a:spcPts val="0"/>
              </a:spcBef>
              <a:spcAft>
                <a:spcPts val="0"/>
              </a:spcAft>
              <a:buSzPts val="1400"/>
              <a:buChar char="-"/>
            </a:pPr>
            <a:r>
              <a:rPr lang="en"/>
              <a:t>Similar trends can be seen here for coefficient of drag with average error being 9.7%</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d4870c1e0a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d4870c1e0a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Lift and Drag forces on each sample is calculated using this formulation using K. Menon et al by applying a control volume around the object.</a:t>
            </a:r>
            <a:endParaRPr/>
          </a:p>
          <a:p>
            <a:pPr indent="0" lvl="0" marL="0" rtl="0" algn="l">
              <a:spcBef>
                <a:spcPts val="0"/>
              </a:spcBef>
              <a:spcAft>
                <a:spcPts val="0"/>
              </a:spcAft>
              <a:buNone/>
            </a:pPr>
            <a:r>
              <a:rPr lang="en"/>
              <a:t>Coefficients of lift and drag are calculated for 20 randomly picked shapes for both true and predicted flows.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figure shows coefficient of lift for true fields in green and for predicted fields in red As you can see, for most geometries the predicted fields resulted in close to true field lifts. The average error in lift values is 12.2%</a:t>
            </a:r>
            <a:endParaRPr/>
          </a:p>
          <a:p>
            <a:pPr indent="-317500" lvl="0" marL="457200" rtl="0" algn="l">
              <a:spcBef>
                <a:spcPts val="0"/>
              </a:spcBef>
              <a:spcAft>
                <a:spcPts val="0"/>
              </a:spcAft>
              <a:buSzPts val="1400"/>
              <a:buChar char="-"/>
            </a:pPr>
            <a:r>
              <a:rPr lang="en"/>
              <a:t>Similar trends can be seen here for coefficient of drag with average error being 9.7%</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d4870c1e0a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d4870c1e0a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from our Model is not an iterative process and hence is cheap on computation and data storage cost. Also, it has the capability to utilize GPU resources to run parallely. These all factors contribute to significant speed gains on CPU as well as GPU. Here are few numbers I would like to present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For the set of all 1000 simulations, the storage required for CFD solver was 90GBs while the total size of our model was under 150MBs which is 600 times smaller. More the number of simulations, better would be the storage advantage</a:t>
            </a:r>
            <a:endParaRPr/>
          </a:p>
          <a:p>
            <a:pPr indent="-317500" lvl="0" marL="457200" rtl="0" algn="l">
              <a:spcBef>
                <a:spcPts val="0"/>
              </a:spcBef>
              <a:spcAft>
                <a:spcPts val="0"/>
              </a:spcAft>
              <a:buSzPts val="1400"/>
              <a:buChar char="-"/>
            </a:pPr>
            <a:r>
              <a:rPr lang="en"/>
              <a:t>We tried to benchmark the speeds of solver and our model on CPU and GPU both. Solver was specifically much slower on CPU taking about 10 mins to converge for each simulation while our model was able to give prediction with a compute time less than 0.5 seconds giving us a 1300 times boost in speed</a:t>
            </a:r>
            <a:endParaRPr/>
          </a:p>
          <a:p>
            <a:pPr indent="-317500" lvl="0" marL="457200" rtl="0" algn="l">
              <a:spcBef>
                <a:spcPts val="0"/>
              </a:spcBef>
              <a:spcAft>
                <a:spcPts val="0"/>
              </a:spcAft>
              <a:buSzPts val="1400"/>
              <a:buChar char="-"/>
            </a:pPr>
            <a:r>
              <a:rPr lang="en"/>
              <a:t>Running the solver on GPU required some optimization which resulted in average convergence time of about 1 min per simulation. Our model could optimize itself before runtime using tensorflow libraries resulting in compute speed of 0.2-0.3 seconds per simulation, depending on batch size. This is a magnificent 1000 times boost with considerably small errors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d4870c1e0a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d4870c1e0a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from our Model is not an iterative process and hence is cheap on computation and data storage cost. Also, it has the capability to utilize GPU resources to run parallely. These all factors contribute to significant speed gains on CPU as well as GPU. Here are few numbers I would like to present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For the set of all 1000 simulations, the storage required for CFD solver was 90GBs while the total size of our model was under 150MBs which is 600 times smaller. More the number of simulations, better would be the storage advantage</a:t>
            </a:r>
            <a:endParaRPr/>
          </a:p>
          <a:p>
            <a:pPr indent="-317500" lvl="0" marL="457200" rtl="0" algn="l">
              <a:spcBef>
                <a:spcPts val="0"/>
              </a:spcBef>
              <a:spcAft>
                <a:spcPts val="0"/>
              </a:spcAft>
              <a:buSzPts val="1400"/>
              <a:buChar char="-"/>
            </a:pPr>
            <a:r>
              <a:rPr lang="en"/>
              <a:t>We tried to benchmark the speeds of solver and our model on CPU and GPU both. Solver was specifically much slower on CPU taking about 10 mins to converge for each simulation while our model was able to give prediction with a compute time less than 0.5 seconds giving us a 1300 times boost in speed</a:t>
            </a:r>
            <a:endParaRPr/>
          </a:p>
          <a:p>
            <a:pPr indent="-317500" lvl="0" marL="457200" rtl="0" algn="l">
              <a:spcBef>
                <a:spcPts val="0"/>
              </a:spcBef>
              <a:spcAft>
                <a:spcPts val="0"/>
              </a:spcAft>
              <a:buSzPts val="1400"/>
              <a:buChar char="-"/>
            </a:pPr>
            <a:r>
              <a:rPr lang="en"/>
              <a:t>Running the solver on GPU required some optimization which resulted in average convergence time of about 1 min per simulation. Our model could optimize itself before runtime using tensorflow libraries resulting in compute speed of 0.2-0.3 seconds per simulation, depending on batch size. This is a magnificent 1000 times boost with considerably small errors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d4870c1e0a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d4870c1e0a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from our Model is not an iterative process and hence is cheap on computation and data storage cost. Also, it has the capability to utilize GPU resources to run parallely. These all factors contribute to significant speed gains on CPU as well as GPU. Here are few numbers I would like to present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For the set of all 1000 simulations, the storage required for CFD solver was 90GBs while the total size of our model was under 150MBs which is 600 times smaller. More the number of simulations, better would be the storage advantage</a:t>
            </a:r>
            <a:endParaRPr/>
          </a:p>
          <a:p>
            <a:pPr indent="-317500" lvl="0" marL="457200" rtl="0" algn="l">
              <a:spcBef>
                <a:spcPts val="0"/>
              </a:spcBef>
              <a:spcAft>
                <a:spcPts val="0"/>
              </a:spcAft>
              <a:buSzPts val="1400"/>
              <a:buChar char="-"/>
            </a:pPr>
            <a:r>
              <a:rPr lang="en"/>
              <a:t>We tried to benchmark the speeds of solver and our model on CPU and GPU both. Solver was specifically much slower on CPU taking about 10 mins to converge for each simulation while our model was able to give prediction with a compute time less than 0.5 seconds giving us a 1300 times boost in speed</a:t>
            </a:r>
            <a:endParaRPr/>
          </a:p>
          <a:p>
            <a:pPr indent="-317500" lvl="0" marL="457200" rtl="0" algn="l">
              <a:spcBef>
                <a:spcPts val="0"/>
              </a:spcBef>
              <a:spcAft>
                <a:spcPts val="0"/>
              </a:spcAft>
              <a:buSzPts val="1400"/>
              <a:buChar char="-"/>
            </a:pPr>
            <a:r>
              <a:rPr lang="en"/>
              <a:t>Running the solver on GPU required some optimization which resulted in average convergence time of about 1 min per simulation. Our model could optimize itself before runtime using tensorflow libraries resulting in compute speed of 0.2-0.3 seconds per simulation, depending on batch size. This is a magnificent 1000 times boost with considerably small errors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d04692b63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d04692b63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we wish employ data-driven to our aid</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Major requirement of these methods is already addressed by ample amount of data generated while simulations which could help in future estimation of results</a:t>
            </a:r>
            <a:endParaRPr/>
          </a:p>
          <a:p>
            <a:pPr indent="-317500" lvl="0" marL="457200" rtl="0" algn="l">
              <a:spcBef>
                <a:spcPts val="0"/>
              </a:spcBef>
              <a:spcAft>
                <a:spcPts val="0"/>
              </a:spcAft>
              <a:buSzPts val="1400"/>
              <a:buChar char="-"/>
            </a:pPr>
            <a:r>
              <a:rPr lang="en"/>
              <a:t>These methods offer wealth of techniques which could be used to extract deeper meaningful information</a:t>
            </a:r>
            <a:endParaRPr/>
          </a:p>
          <a:p>
            <a:pPr indent="-317500" lvl="0" marL="457200" rtl="0" algn="l">
              <a:spcBef>
                <a:spcPts val="0"/>
              </a:spcBef>
              <a:spcAft>
                <a:spcPts val="0"/>
              </a:spcAft>
              <a:buSzPts val="1400"/>
              <a:buChar char="-"/>
            </a:pPr>
            <a:r>
              <a:rPr lang="en"/>
              <a:t>These methods work a lot faster and are simpler to use hence removing the barrier of knowledge</a:t>
            </a:r>
            <a:endParaRPr/>
          </a:p>
          <a:p>
            <a:pPr indent="-317500" lvl="0" marL="457200" rtl="0" algn="l">
              <a:spcBef>
                <a:spcPts val="0"/>
              </a:spcBef>
              <a:spcAft>
                <a:spcPts val="0"/>
              </a:spcAft>
              <a:buSzPts val="1400"/>
              <a:buChar char="-"/>
            </a:pPr>
            <a:r>
              <a:rPr lang="en"/>
              <a:t>They could be used to reduce the dimensionality of the problem thereby further making them easier to work with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only problem with such approaches is that they work like a black box which we would try to solve in this work making them more reliable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d4870c1e0a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d4870c1e0a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from our Model is not an iterative process and hence is cheap on computation and data storage cost. Also, it has the capability to utilize GPU resources to run parallely. These all factors contribute to significant speed gains on CPU as well as GPU. Here are few numbers I would like to present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For the set of all 1000 simulations, the storage required for CFD solver was 90GBs while the total size of our model was under 150MBs which is 600 times smaller. More the number of simulations, better would be the storage advantage</a:t>
            </a:r>
            <a:endParaRPr/>
          </a:p>
          <a:p>
            <a:pPr indent="-317500" lvl="0" marL="457200" rtl="0" algn="l">
              <a:spcBef>
                <a:spcPts val="0"/>
              </a:spcBef>
              <a:spcAft>
                <a:spcPts val="0"/>
              </a:spcAft>
              <a:buSzPts val="1400"/>
              <a:buChar char="-"/>
            </a:pPr>
            <a:r>
              <a:rPr lang="en"/>
              <a:t>We tried to benchmark the speeds of solver and our model on CPU and GPU both. Solver was specifically much slower on CPU taking about 10 mins to converge for each simulation while our model was able to give prediction with a compute time less than 0.5 seconds giving us a 1300 times boost in speed</a:t>
            </a:r>
            <a:endParaRPr/>
          </a:p>
          <a:p>
            <a:pPr indent="-317500" lvl="0" marL="457200" rtl="0" algn="l">
              <a:spcBef>
                <a:spcPts val="0"/>
              </a:spcBef>
              <a:spcAft>
                <a:spcPts val="0"/>
              </a:spcAft>
              <a:buSzPts val="1400"/>
              <a:buChar char="-"/>
            </a:pPr>
            <a:r>
              <a:rPr lang="en"/>
              <a:t>Running the solver on GPU required some optimization which resulted in average convergence time of about 1 min per simulation. Our model could optimize itself before runtime using tensorflow libraries resulting in compute speed of 0.2-0.3 seconds per simulation, depending on batch size. This is a magnificent 1000 times boost with considerably small errors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d4870c1e0a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d4870c1e0a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from our Model is not an iterative process and hence is cheap on computation and data storage cost. Also, it has the capability to utilize GPU resources to run parallely. These all factors contribute to significant speed gains on CPU as well as GPU. Here are few numbers I would like to present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For the set of all 1000 simulations, the storage required for CFD solver was 90GBs while the total size of our model was under 150MBs which is 600 times smaller. More the number of simulations, better would be the storage advantage</a:t>
            </a:r>
            <a:endParaRPr/>
          </a:p>
          <a:p>
            <a:pPr indent="-317500" lvl="0" marL="457200" rtl="0" algn="l">
              <a:spcBef>
                <a:spcPts val="0"/>
              </a:spcBef>
              <a:spcAft>
                <a:spcPts val="0"/>
              </a:spcAft>
              <a:buSzPts val="1400"/>
              <a:buChar char="-"/>
            </a:pPr>
            <a:r>
              <a:rPr lang="en"/>
              <a:t>We tried to benchmark the speeds of solver and our model on CPU and GPU both. Solver was specifically much slower on CPU taking about 10 mins to converge for each simulation while our model was able to give prediction with a compute time less than 0.5 seconds giving us a 1300 times boost in speed</a:t>
            </a:r>
            <a:endParaRPr/>
          </a:p>
          <a:p>
            <a:pPr indent="-317500" lvl="0" marL="457200" rtl="0" algn="l">
              <a:spcBef>
                <a:spcPts val="0"/>
              </a:spcBef>
              <a:spcAft>
                <a:spcPts val="0"/>
              </a:spcAft>
              <a:buSzPts val="1400"/>
              <a:buChar char="-"/>
            </a:pPr>
            <a:r>
              <a:rPr lang="en"/>
              <a:t>Running the solver on GPU required some optimization which resulted in average convergence time of about 1 min per simulation. Our model could optimize itself before runtime using tensorflow libraries resulting in compute speed of 0.06-0.1 seconds per simulation, depending on batch size. This is a magnificent 1000 times boost with considerably small errors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cd6d43666e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cd6d43666e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making my work more accessible, I have created an easy to use demonstration for the same. Here we would try to predict RANS flows around custom geometries. I just need to draw the 2D shape and the model does its prediction in </a:t>
            </a:r>
            <a:r>
              <a:rPr b="1" lang="en"/>
              <a:t>fraction of seconds </a:t>
            </a:r>
            <a:r>
              <a:rPr lang="en"/>
              <a:t>while also not generating any additional data saving our storage space</a:t>
            </a:r>
            <a:r>
              <a:rPr lang="en"/>
              <a:t>. All the source code for the project and training data has been made available on github, link for the same is mentioned above. For visual inspection a repository of 100 results has been created. I have mentioned its link too</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d4870c1e0a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d4870c1e0a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the capability of getting flows around custom geometries, I tried to extend this model further trying to predict flows for kind shapes the model has never seen. Few examples a bullet, a temple, a star and a motorbike has been shown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d4870c1e0a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d4870c1e0a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the capability of getting flows around custom geometries, I tried to extend this model further trying to predict flows for kind shapes the model has never seen. Few examples a bullet, a temple, a star and a motorbike has been shown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d4870c1e0a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d4870c1e0a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the capability of getting flows around custom geometries, I tried to extend this model further trying to predict flows for kind shapes the model has never seen. Few examples a bullet, a temple, a star and a motorbike has been shown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d4870c1e0a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d4870c1e0a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the capability of getting flows around custom geometries, I tried to extend this model further trying to predict flows for kind shapes the model has never seen. Few examples a bullet, a temple, a star and a motorbike has been shown</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d4870c1e0a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d4870c1e0a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the capability of getting flows around custom geometries, I tried to extend this model further trying to predict flows for kind shapes the model has never seen. Few examples a bullet, a temple, a star and a motorbike has been shown</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d4870c1e0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d4870c1e0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makes the solution special</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method is a lot faster than conventional solvers and hence speeds up innovation and testing</a:t>
            </a:r>
            <a:endParaRPr/>
          </a:p>
          <a:p>
            <a:pPr indent="-317500" lvl="0" marL="457200" rtl="0" algn="l">
              <a:spcBef>
                <a:spcPts val="0"/>
              </a:spcBef>
              <a:spcAft>
                <a:spcPts val="0"/>
              </a:spcAft>
              <a:buSzPts val="1400"/>
              <a:buChar char="-"/>
            </a:pPr>
            <a:r>
              <a:rPr lang="en"/>
              <a:t>It has lesser memory requirement which removes the necessity of having plentiful of drive storage</a:t>
            </a:r>
            <a:endParaRPr/>
          </a:p>
          <a:p>
            <a:pPr indent="-317500" lvl="0" marL="457200" rtl="0" algn="l">
              <a:spcBef>
                <a:spcPts val="0"/>
              </a:spcBef>
              <a:spcAft>
                <a:spcPts val="0"/>
              </a:spcAft>
              <a:buSzPts val="1400"/>
              <a:buChar char="-"/>
            </a:pPr>
            <a:r>
              <a:rPr lang="en"/>
              <a:t>This method facilitates us to fetch data like lift, drag and average flows on our laptops which earlier took hours for finer mesh refinements hence making the field of CFD more accessible</a:t>
            </a:r>
            <a:endParaRPr/>
          </a:p>
          <a:p>
            <a:pPr indent="-317500" lvl="0" marL="457200" rtl="0" algn="l">
              <a:spcBef>
                <a:spcPts val="0"/>
              </a:spcBef>
              <a:spcAft>
                <a:spcPts val="0"/>
              </a:spcAft>
              <a:buSzPts val="1400"/>
              <a:buChar char="-"/>
            </a:pPr>
            <a:r>
              <a:rPr lang="en"/>
              <a:t>Unlike other data driven approaches, this method relies on real world physics, making it a more reliable system. This also helps us in training the model with relatively miniscule amount of data</a:t>
            </a:r>
            <a:br>
              <a:rPr lang="en"/>
            </a:br>
            <a:endParaRPr/>
          </a:p>
          <a:p>
            <a:pPr indent="0" lvl="0" marL="0" rtl="0" algn="l">
              <a:spcBef>
                <a:spcPts val="0"/>
              </a:spcBef>
              <a:spcAft>
                <a:spcPts val="0"/>
              </a:spcAft>
              <a:buNone/>
            </a:pPr>
            <a:r>
              <a:rPr lang="en"/>
              <a:t>Finally it would bring me great happiness if this work in future could lead to advancements in current methods of design and would make it easier for students to start learning and experimenting even in absence of high performance computing which they might be facing now.</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d4870c1e0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d4870c1e0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makes the solution special</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method is a lot faster than conventional solvers and hence speeds up innovation and testing</a:t>
            </a:r>
            <a:endParaRPr/>
          </a:p>
          <a:p>
            <a:pPr indent="-317500" lvl="0" marL="457200" rtl="0" algn="l">
              <a:spcBef>
                <a:spcPts val="0"/>
              </a:spcBef>
              <a:spcAft>
                <a:spcPts val="0"/>
              </a:spcAft>
              <a:buSzPts val="1400"/>
              <a:buChar char="-"/>
            </a:pPr>
            <a:r>
              <a:rPr lang="en"/>
              <a:t>It has lesser memory requirement which removes the necessity of having plentiful of drive storage</a:t>
            </a:r>
            <a:endParaRPr/>
          </a:p>
          <a:p>
            <a:pPr indent="-317500" lvl="0" marL="457200" rtl="0" algn="l">
              <a:spcBef>
                <a:spcPts val="0"/>
              </a:spcBef>
              <a:spcAft>
                <a:spcPts val="0"/>
              </a:spcAft>
              <a:buSzPts val="1400"/>
              <a:buChar char="-"/>
            </a:pPr>
            <a:r>
              <a:rPr lang="en"/>
              <a:t>This method facilitates us to fetch data like lift, drag and average flows on our laptops which earlier took hours for finer mesh refinements hence making the field of CFD more accessible</a:t>
            </a:r>
            <a:endParaRPr/>
          </a:p>
          <a:p>
            <a:pPr indent="-317500" lvl="0" marL="457200" rtl="0" algn="l">
              <a:spcBef>
                <a:spcPts val="0"/>
              </a:spcBef>
              <a:spcAft>
                <a:spcPts val="0"/>
              </a:spcAft>
              <a:buSzPts val="1400"/>
              <a:buChar char="-"/>
            </a:pPr>
            <a:r>
              <a:rPr lang="en"/>
              <a:t>Unlike other data driven approaches, this method relies on real world physics, making it a more reliable system. This also helps us in training the model with relatively miniscule amount of data</a:t>
            </a:r>
            <a:br>
              <a:rPr lang="en"/>
            </a:br>
            <a:endParaRPr/>
          </a:p>
          <a:p>
            <a:pPr indent="0" lvl="0" marL="0" rtl="0" algn="l">
              <a:spcBef>
                <a:spcPts val="0"/>
              </a:spcBef>
              <a:spcAft>
                <a:spcPts val="0"/>
              </a:spcAft>
              <a:buNone/>
            </a:pPr>
            <a:r>
              <a:rPr lang="en"/>
              <a:t>Finally it would bring me great happiness if this work in future could lead to advancements in current methods of design and would make it easier for students to start learning and experimenting even in absence of high performance computing which they might be facing now.</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04692b63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04692b63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aim to create a data-driven system which can predict the mean turbulent flow field values in a wind tunnel with just the geometrical information. This system is to be trained with multiple examples of the simulation results already created and must follow the baseline physics when predicting on newer geometries.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d4870c1e0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d4870c1e0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makes the solution special</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method is a lot faster than conventional solvers and hence speeds up innovation and testing</a:t>
            </a:r>
            <a:endParaRPr/>
          </a:p>
          <a:p>
            <a:pPr indent="-317500" lvl="0" marL="457200" rtl="0" algn="l">
              <a:spcBef>
                <a:spcPts val="0"/>
              </a:spcBef>
              <a:spcAft>
                <a:spcPts val="0"/>
              </a:spcAft>
              <a:buSzPts val="1400"/>
              <a:buChar char="-"/>
            </a:pPr>
            <a:r>
              <a:rPr lang="en"/>
              <a:t>It has lesser memory requirement which removes the necessity of having plentiful of drive storage</a:t>
            </a:r>
            <a:endParaRPr/>
          </a:p>
          <a:p>
            <a:pPr indent="-317500" lvl="0" marL="457200" rtl="0" algn="l">
              <a:spcBef>
                <a:spcPts val="0"/>
              </a:spcBef>
              <a:spcAft>
                <a:spcPts val="0"/>
              </a:spcAft>
              <a:buSzPts val="1400"/>
              <a:buChar char="-"/>
            </a:pPr>
            <a:r>
              <a:rPr lang="en"/>
              <a:t>This method facilitates us to fetch data like lift, drag and average flows on our laptops which earlier took hours for finer mesh refinements hence making the field of CFD more accessible</a:t>
            </a:r>
            <a:endParaRPr/>
          </a:p>
          <a:p>
            <a:pPr indent="-317500" lvl="0" marL="457200" rtl="0" algn="l">
              <a:spcBef>
                <a:spcPts val="0"/>
              </a:spcBef>
              <a:spcAft>
                <a:spcPts val="0"/>
              </a:spcAft>
              <a:buSzPts val="1400"/>
              <a:buChar char="-"/>
            </a:pPr>
            <a:r>
              <a:rPr lang="en"/>
              <a:t>Unlike other data driven approaches, this method relies on real world physics, making it a more reliable system. This also helps us in training the model with relatively miniscule amount of data</a:t>
            </a:r>
            <a:br>
              <a:rPr lang="en"/>
            </a:br>
            <a:endParaRPr/>
          </a:p>
          <a:p>
            <a:pPr indent="0" lvl="0" marL="0" rtl="0" algn="l">
              <a:spcBef>
                <a:spcPts val="0"/>
              </a:spcBef>
              <a:spcAft>
                <a:spcPts val="0"/>
              </a:spcAft>
              <a:buNone/>
            </a:pPr>
            <a:r>
              <a:rPr lang="en"/>
              <a:t>Finally it would bring me great happiness if this work in future could lead to advancements in current methods of design and would make it easier for students to start learning and experimenting even in absence of high performance computing which they might be facing now.</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d4870c1e0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d4870c1e0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makes the solution special</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method is a lot faster than conventional solvers and hence speeds up innovation and testing</a:t>
            </a:r>
            <a:endParaRPr/>
          </a:p>
          <a:p>
            <a:pPr indent="-317500" lvl="0" marL="457200" rtl="0" algn="l">
              <a:spcBef>
                <a:spcPts val="0"/>
              </a:spcBef>
              <a:spcAft>
                <a:spcPts val="0"/>
              </a:spcAft>
              <a:buSzPts val="1400"/>
              <a:buChar char="-"/>
            </a:pPr>
            <a:r>
              <a:rPr lang="en"/>
              <a:t>It has lesser memory requirement which removes the necessity of having plentiful of drive storage</a:t>
            </a:r>
            <a:endParaRPr/>
          </a:p>
          <a:p>
            <a:pPr indent="-317500" lvl="0" marL="457200" rtl="0" algn="l">
              <a:spcBef>
                <a:spcPts val="0"/>
              </a:spcBef>
              <a:spcAft>
                <a:spcPts val="0"/>
              </a:spcAft>
              <a:buSzPts val="1400"/>
              <a:buChar char="-"/>
            </a:pPr>
            <a:r>
              <a:rPr lang="en"/>
              <a:t>This method facilitates us to fetch data like lift, drag and average flows on our laptops which earlier took hours for finer mesh refinements hence making the field of CFD more accessible</a:t>
            </a:r>
            <a:endParaRPr/>
          </a:p>
          <a:p>
            <a:pPr indent="-317500" lvl="0" marL="457200" rtl="0" algn="l">
              <a:spcBef>
                <a:spcPts val="0"/>
              </a:spcBef>
              <a:spcAft>
                <a:spcPts val="0"/>
              </a:spcAft>
              <a:buSzPts val="1400"/>
              <a:buChar char="-"/>
            </a:pPr>
            <a:r>
              <a:rPr lang="en"/>
              <a:t>Unlike other data driven approaches, this method relies on real world physics, making it a more reliable system. This also helps us in training the model with relatively miniscule amount of data</a:t>
            </a:r>
            <a:br>
              <a:rPr lang="en"/>
            </a:br>
            <a:endParaRPr/>
          </a:p>
          <a:p>
            <a:pPr indent="0" lvl="0" marL="0" rtl="0" algn="l">
              <a:spcBef>
                <a:spcPts val="0"/>
              </a:spcBef>
              <a:spcAft>
                <a:spcPts val="0"/>
              </a:spcAft>
              <a:buNone/>
            </a:pPr>
            <a:r>
              <a:rPr lang="en"/>
              <a:t>Finally it would bring me great happiness if this work in future could lead to advancements in current methods of design and would make it easier for students to start learning and experimenting even in absence of high performance computing which they might be facing now.</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d4870c1e0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d4870c1e0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makes the solution special</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method is a lot faster than conventional solvers and hence speeds up innovation and testing</a:t>
            </a:r>
            <a:endParaRPr/>
          </a:p>
          <a:p>
            <a:pPr indent="-317500" lvl="0" marL="457200" rtl="0" algn="l">
              <a:spcBef>
                <a:spcPts val="0"/>
              </a:spcBef>
              <a:spcAft>
                <a:spcPts val="0"/>
              </a:spcAft>
              <a:buSzPts val="1400"/>
              <a:buChar char="-"/>
            </a:pPr>
            <a:r>
              <a:rPr lang="en"/>
              <a:t>It has lesser memory requirement which removes the necessity of having plentiful of drive storage</a:t>
            </a:r>
            <a:endParaRPr/>
          </a:p>
          <a:p>
            <a:pPr indent="-317500" lvl="0" marL="457200" rtl="0" algn="l">
              <a:spcBef>
                <a:spcPts val="0"/>
              </a:spcBef>
              <a:spcAft>
                <a:spcPts val="0"/>
              </a:spcAft>
              <a:buSzPts val="1400"/>
              <a:buChar char="-"/>
            </a:pPr>
            <a:r>
              <a:rPr lang="en"/>
              <a:t>This method facilitates us to fetch data like lift, drag and average flows on our laptops which earlier took hours for finer mesh refinements hence making the field of CFD more accessible</a:t>
            </a:r>
            <a:endParaRPr/>
          </a:p>
          <a:p>
            <a:pPr indent="-317500" lvl="0" marL="457200" rtl="0" algn="l">
              <a:spcBef>
                <a:spcPts val="0"/>
              </a:spcBef>
              <a:spcAft>
                <a:spcPts val="0"/>
              </a:spcAft>
              <a:buSzPts val="1400"/>
              <a:buChar char="-"/>
            </a:pPr>
            <a:r>
              <a:rPr lang="en">
                <a:solidFill>
                  <a:schemeClr val="dk1"/>
                </a:solidFill>
              </a:rPr>
              <a:t>Scope of this model could be expanded easily by training it with larger dataset with better refinement</a:t>
            </a:r>
            <a:endParaRPr/>
          </a:p>
          <a:p>
            <a:pPr indent="-317500" lvl="0" marL="457200" rtl="0" algn="l">
              <a:spcBef>
                <a:spcPts val="0"/>
              </a:spcBef>
              <a:spcAft>
                <a:spcPts val="0"/>
              </a:spcAft>
              <a:buSzPts val="1400"/>
              <a:buChar char="-"/>
            </a:pPr>
            <a:r>
              <a:rPr lang="en"/>
              <a:t>Unlike other data driven approaches, this method relies on real world physics, making it a more reliable system. This also helps us in training the model with relatively miniscule amount of data</a:t>
            </a:r>
            <a:br>
              <a:rPr lang="en"/>
            </a:br>
            <a:endParaRPr/>
          </a:p>
          <a:p>
            <a:pPr indent="0" lvl="0" marL="0" rtl="0" algn="l">
              <a:spcBef>
                <a:spcPts val="0"/>
              </a:spcBef>
              <a:spcAft>
                <a:spcPts val="0"/>
              </a:spcAft>
              <a:buNone/>
            </a:pPr>
            <a:r>
              <a:rPr lang="en"/>
              <a:t>Finally it would bring me great happiness if this work in future could lead to advancements in current methods of design and would make it easier for students to start learning and experimenting even in absence of high performance computing which they might be facing now.</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d4870c1e0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d4870c1e0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makes the solution special</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method is a lot faster than conventional solvers and hence speeds up innovation and testing</a:t>
            </a:r>
            <a:endParaRPr/>
          </a:p>
          <a:p>
            <a:pPr indent="-317500" lvl="0" marL="457200" rtl="0" algn="l">
              <a:spcBef>
                <a:spcPts val="0"/>
              </a:spcBef>
              <a:spcAft>
                <a:spcPts val="0"/>
              </a:spcAft>
              <a:buSzPts val="1400"/>
              <a:buChar char="-"/>
            </a:pPr>
            <a:r>
              <a:rPr lang="en"/>
              <a:t>It has lesser memory requirement which removes the necessity of having plentiful of drive storage</a:t>
            </a:r>
            <a:endParaRPr/>
          </a:p>
          <a:p>
            <a:pPr indent="-317500" lvl="0" marL="457200" rtl="0" algn="l">
              <a:spcBef>
                <a:spcPts val="0"/>
              </a:spcBef>
              <a:spcAft>
                <a:spcPts val="0"/>
              </a:spcAft>
              <a:buSzPts val="1400"/>
              <a:buChar char="-"/>
            </a:pPr>
            <a:r>
              <a:rPr lang="en"/>
              <a:t>This method facilitates us to fetch data like lift, drag and average flows on our laptops which earlier took hours for finer mesh refinements hence making the field of CFD more accessible</a:t>
            </a:r>
            <a:endParaRPr/>
          </a:p>
          <a:p>
            <a:pPr indent="-317500" lvl="0" marL="457200" rtl="0" algn="l">
              <a:spcBef>
                <a:spcPts val="0"/>
              </a:spcBef>
              <a:spcAft>
                <a:spcPts val="0"/>
              </a:spcAft>
              <a:buSzPts val="1400"/>
              <a:buChar char="-"/>
            </a:pPr>
            <a:r>
              <a:rPr lang="en"/>
              <a:t>Unlike other data driven approaches, this method relies on real world physics, making it a more reliable system. This also helps us in training the model with relatively miniscule amount of data</a:t>
            </a:r>
            <a:br>
              <a:rPr lang="en"/>
            </a:br>
            <a:endParaRPr/>
          </a:p>
          <a:p>
            <a:pPr indent="0" lvl="0" marL="0" rtl="0" algn="l">
              <a:spcBef>
                <a:spcPts val="0"/>
              </a:spcBef>
              <a:spcAft>
                <a:spcPts val="0"/>
              </a:spcAft>
              <a:buNone/>
            </a:pPr>
            <a:r>
              <a:rPr lang="en"/>
              <a:t>Finally it would bring me great happiness if this work in future could lead to advancements in current methods of design and would make it easier for students to start learning and experimenting even in absence of high performance computing which they might be facing now.</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d4870c1e0a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d4870c1e0a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makes the solution special</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method is a lot faster than conventional solvers and hence speeds up innovation and testing</a:t>
            </a:r>
            <a:endParaRPr/>
          </a:p>
          <a:p>
            <a:pPr indent="-317500" lvl="0" marL="457200" rtl="0" algn="l">
              <a:spcBef>
                <a:spcPts val="0"/>
              </a:spcBef>
              <a:spcAft>
                <a:spcPts val="0"/>
              </a:spcAft>
              <a:buSzPts val="1400"/>
              <a:buChar char="-"/>
            </a:pPr>
            <a:r>
              <a:rPr lang="en"/>
              <a:t>It has lesser memory requirement which removes the necessity of having plentiful of drive storage</a:t>
            </a:r>
            <a:endParaRPr/>
          </a:p>
          <a:p>
            <a:pPr indent="-317500" lvl="0" marL="457200" rtl="0" algn="l">
              <a:spcBef>
                <a:spcPts val="0"/>
              </a:spcBef>
              <a:spcAft>
                <a:spcPts val="0"/>
              </a:spcAft>
              <a:buSzPts val="1400"/>
              <a:buChar char="-"/>
            </a:pPr>
            <a:r>
              <a:rPr lang="en"/>
              <a:t>This method facilitates us to fetch data like lift, drag and average flows on our laptops which earlier took hours for finer mesh refinements hence making the field of CFD more accessible</a:t>
            </a:r>
            <a:endParaRPr/>
          </a:p>
          <a:p>
            <a:pPr indent="-317500" lvl="0" marL="457200" rtl="0" algn="l">
              <a:spcBef>
                <a:spcPts val="0"/>
              </a:spcBef>
              <a:spcAft>
                <a:spcPts val="0"/>
              </a:spcAft>
              <a:buSzPts val="1400"/>
              <a:buChar char="-"/>
            </a:pPr>
            <a:r>
              <a:rPr lang="en"/>
              <a:t>Unlike other data driven approaches, this method relies on real world physics, making it a more reliable system. This also helps us in training the model with relatively miniscule amount of data</a:t>
            </a:r>
            <a:br>
              <a:rPr lang="en"/>
            </a:br>
            <a:endParaRPr/>
          </a:p>
          <a:p>
            <a:pPr indent="0" lvl="0" marL="0" rtl="0" algn="l">
              <a:spcBef>
                <a:spcPts val="0"/>
              </a:spcBef>
              <a:spcAft>
                <a:spcPts val="0"/>
              </a:spcAft>
              <a:buNone/>
            </a:pPr>
            <a:r>
              <a:rPr lang="en"/>
              <a:t>Finally it would bring me great happiness if this work in future could lead to advancements in current methods of design and would make it easier for students to start learning and experimenting even in absence of high performance computing which they might be facing now.</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875126407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875126407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t>
            </a:r>
            <a:r>
              <a:rPr lang="en"/>
              <a:t>would</a:t>
            </a:r>
            <a:r>
              <a:rPr lang="en"/>
              <a:t> like to thank Rajaram sir for all the support, guidance and motivation he filled me with. I have been working with him for 3 years and has been a great teacher and role model to me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8751264079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8751264079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80721d12a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80721d12a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d04692b6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d04692b6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80721d12a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80721d12a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4870c1e0a_0_1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4870c1e0a_0_1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Navier-Stokes equation is one of the most famous unsolved problems in mathematics which governs the fluid dynamics. They consist of a mass conservation equation and 3 equations for momentum conservation in 3 directions.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making these partial differential equations faster to converge for turbulent systems, a mathematical technique of Reynolds Time averaging to both mass and momentum conservation is applied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 is the time averaged velocity and u’ is the turbulent fluctuations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Time averaging simplifies the equation to give Reynolds stress tensor and an easy to solve PDE in average velocities.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stress tensor consists of squared fluctuation term which becomes significantly small for lower magnitude fluctuations. Also for steady state solutions, time derivative for time averaged mean velocity fields goes to 0</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Even after these simplifications, it takes weeks to run a single large scale simulation</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d456dbe37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d456dbe37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MSE loss accounts of 2.8% and 3.4% of training and testing data respectively</a:t>
            </a:r>
            <a:br>
              <a:rPr lang="en" sz="1200">
                <a:solidFill>
                  <a:schemeClr val="dk1"/>
                </a:solidFill>
                <a:latin typeface="Roboto"/>
                <a:ea typeface="Roboto"/>
                <a:cs typeface="Roboto"/>
                <a:sym typeface="Roboto"/>
              </a:rPr>
            </a:b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Cosine proximity between true and predicted value is close to 0.997</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A perfect score should be 1</a:t>
            </a:r>
            <a:br>
              <a:rPr lang="en" sz="1200">
                <a:solidFill>
                  <a:schemeClr val="dk1"/>
                </a:solidFill>
                <a:latin typeface="Roboto"/>
                <a:ea typeface="Roboto"/>
                <a:cs typeface="Roboto"/>
                <a:sym typeface="Roboto"/>
              </a:rPr>
            </a:b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These small errors are also due to the fact that we had fairly low resolution of simulation data so prediction becomes easier</a:t>
            </a:r>
            <a:br>
              <a:rPr lang="en" sz="1200">
                <a:solidFill>
                  <a:schemeClr val="dk1"/>
                </a:solidFill>
                <a:latin typeface="Roboto"/>
                <a:ea typeface="Roboto"/>
                <a:cs typeface="Roboto"/>
                <a:sym typeface="Roboto"/>
              </a:rPr>
            </a:b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NS-loss is in the order of 10</a:t>
            </a:r>
            <a:r>
              <a:rPr baseline="30000" lang="en" sz="1200">
                <a:solidFill>
                  <a:schemeClr val="dk1"/>
                </a:solidFill>
                <a:latin typeface="Roboto"/>
                <a:ea typeface="Roboto"/>
                <a:cs typeface="Roboto"/>
                <a:sym typeface="Roboto"/>
              </a:rPr>
              <a:t>-4</a:t>
            </a:r>
            <a:r>
              <a:rPr lang="en" sz="1200">
                <a:solidFill>
                  <a:schemeClr val="dk1"/>
                </a:solidFill>
                <a:latin typeface="Roboto"/>
                <a:ea typeface="Roboto"/>
                <a:cs typeface="Roboto"/>
                <a:sym typeface="Roboto"/>
              </a:rPr>
              <a:t> which clearly shows the predictions to be in order with the Navier-Stokes solution</a:t>
            </a:r>
            <a:endParaRPr sz="1200">
              <a:solidFill>
                <a:schemeClr val="dk1"/>
              </a:solidFill>
              <a:latin typeface="Proxima Nova"/>
              <a:ea typeface="Proxima Nova"/>
              <a:cs typeface="Proxima Nova"/>
              <a:sym typeface="Proxima Nova"/>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d4870c1e0a_0_2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d4870c1e0a_0_2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d4870c1e0a_0_2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d4870c1e0a_0_2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Navier-Stokes equation is one of the most famous unsolved problems in mathematics which governs the fluid dynamics. They consist of a mass conservation equation and 3 equations for momentum conservation in 3 directions.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making these partial differential equations faster to converge for turbulent systems, a mathematical technique of Reynolds Time averaging to both mass and momentum conservation is applied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 is the time averaged velocity and u’ is the turbulent fluctuations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Time averaging simplifies the equation to give Reynolds stress tensor and an easy to solve PDE in average velocities.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stress tensor consists of squared fluctuation term which becomes significantly small for lower magnitude fluctuations. Also for steady state solutions, time derivative for time averaged mean velocity fields goes to 0</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Even after these simplifications, it takes weeks to run a single large scale simulation</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d4870c1e0a_0_1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d4870c1e0a_0_1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 Neural Network is an artificial attempt of creating a brain like network with consideration of spatial proximity of data. This makes it widely used in images like unlocking phone with our face. The convolution filter is basically mathematical convolution operation in 2 and 3D. This operation has certain weights associated with corresponding filters followed by a certain activation function like a real neuron and each filter looks for certain features in the image. These are primary features like lines with different slopes in earlier layers of the network and higher order features like distinctive shapes in later layers.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time these weights are tweaked as the network sees more training examples to finely extract features which are important from the image. Thus such a network could be easily used to extract essential features and do tasks like classification, regression and localization from them.</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d4870c1e0a_0_1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d4870c1e0a_0_1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Generating large amount of simulation data was not possible on the laptop but thats what makes this model special. Instead of other models of similar scale which requires 10k+ samples, I was able to train and generalize the results of the model with as less as 700 samples due to the physics constraints we applied for faster convergence.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RANS Simulations were performed on OpenFOAM solver. </a:t>
            </a:r>
            <a:r>
              <a:rPr lang="en" sz="1200">
                <a:solidFill>
                  <a:schemeClr val="dk1"/>
                </a:solidFill>
                <a:latin typeface="Proxima Nova"/>
                <a:ea typeface="Proxima Nova"/>
                <a:cs typeface="Proxima Nova"/>
                <a:sym typeface="Proxima Nova"/>
              </a:rPr>
              <a:t>The domain dimensions are 260 mm in the stream-wise direction and 120 mm in the direction perpendicular to the flow which were later resized to 128x64 pixels using cubic interpolation.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Char char="-"/>
            </a:pPr>
            <a:r>
              <a:rPr lang="en" sz="1200">
                <a:solidFill>
                  <a:schemeClr val="dk1"/>
                </a:solidFill>
                <a:latin typeface="Proxima Nova"/>
                <a:ea typeface="Proxima Nova"/>
                <a:cs typeface="Proxima Nova"/>
                <a:sym typeface="Proxima Nova"/>
              </a:rPr>
              <a:t>The number of grid elements varies according to the shape used, but with a base cell size of around 1 mm</a:t>
            </a:r>
            <a:endParaRPr sz="1200">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Char char="-"/>
            </a:pPr>
            <a:r>
              <a:rPr lang="en" sz="1200">
                <a:solidFill>
                  <a:schemeClr val="dk1"/>
                </a:solidFill>
                <a:latin typeface="Proxima Nova"/>
                <a:ea typeface="Proxima Nova"/>
                <a:cs typeface="Proxima Nova"/>
                <a:sym typeface="Proxima Nova"/>
              </a:rPr>
              <a:t>the average cell count is about 30,000. </a:t>
            </a:r>
            <a:endParaRPr sz="1200">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Char char="-"/>
            </a:pPr>
            <a:r>
              <a:rPr lang="en" sz="1200">
                <a:solidFill>
                  <a:schemeClr val="dk1"/>
                </a:solidFill>
                <a:latin typeface="Proxima Nova"/>
                <a:ea typeface="Proxima Nova"/>
                <a:cs typeface="Proxima Nova"/>
                <a:sym typeface="Proxima Nova"/>
              </a:rPr>
              <a:t>Boundary conditions are kept fixed, with a constant velocity of 1 m/s on the inlet (left wall), a zero gradient condition on the outlet (right wall), and no-slip boundary condition on the top/bottom and obstacle walls. </a:t>
            </a:r>
            <a:endParaRPr sz="1200">
              <a:solidFill>
                <a:schemeClr val="dk1"/>
              </a:solidFill>
              <a:latin typeface="Proxima Nova"/>
              <a:ea typeface="Proxima Nova"/>
              <a:cs typeface="Proxima Nova"/>
              <a:sym typeface="Proxima Nova"/>
            </a:endParaRPr>
          </a:p>
          <a:p>
            <a:pPr indent="-317500" lvl="0" marL="457200" rtl="0" algn="l">
              <a:spcBef>
                <a:spcPts val="0"/>
              </a:spcBef>
              <a:spcAft>
                <a:spcPts val="0"/>
              </a:spcAft>
              <a:buSzPts val="1400"/>
              <a:buChar char="-"/>
            </a:pPr>
            <a:r>
              <a:rPr lang="en" sz="1200">
                <a:solidFill>
                  <a:schemeClr val="dk1"/>
                </a:solidFill>
                <a:latin typeface="Proxima Nova"/>
                <a:ea typeface="Proxima Nova"/>
                <a:cs typeface="Proxima Nova"/>
                <a:sym typeface="Proxima Nova"/>
              </a:rPr>
              <a:t>Furthermore, the laminar dynamic viscosity is set to 1 × 10</a:t>
            </a:r>
            <a:r>
              <a:rPr baseline="30000" lang="en" sz="1200">
                <a:solidFill>
                  <a:schemeClr val="dk1"/>
                </a:solidFill>
                <a:latin typeface="Proxima Nova"/>
                <a:ea typeface="Proxima Nova"/>
                <a:cs typeface="Proxima Nova"/>
                <a:sym typeface="Proxima Nova"/>
              </a:rPr>
              <a:t>-4</a:t>
            </a:r>
            <a:r>
              <a:rPr lang="en" sz="1200">
                <a:solidFill>
                  <a:schemeClr val="dk1"/>
                </a:solidFill>
                <a:latin typeface="Proxima Nova"/>
                <a:ea typeface="Proxima Nova"/>
                <a:cs typeface="Proxima Nova"/>
                <a:sym typeface="Proxima Nova"/>
              </a:rPr>
              <a:t> m</a:t>
            </a:r>
            <a:r>
              <a:rPr baseline="30000" lang="en" sz="1200">
                <a:solidFill>
                  <a:schemeClr val="dk1"/>
                </a:solidFill>
                <a:latin typeface="Proxima Nova"/>
                <a:ea typeface="Proxima Nova"/>
                <a:cs typeface="Proxima Nova"/>
                <a:sym typeface="Proxima Nova"/>
              </a:rPr>
              <a:t>2</a:t>
            </a:r>
            <a:r>
              <a:rPr lang="en" sz="1200">
                <a:solidFill>
                  <a:schemeClr val="dk1"/>
                </a:solidFill>
                <a:latin typeface="Proxima Nova"/>
                <a:ea typeface="Proxima Nova"/>
                <a:cs typeface="Proxima Nova"/>
                <a:sym typeface="Proxima Nova"/>
              </a:rPr>
              <a:t>/s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For making it easier to perceive distance, signed distance field is computer from the surface of the body and from the channel and added as an input to the model</a:t>
            </a:r>
            <a:endParaRPr sz="1200">
              <a:solidFill>
                <a:schemeClr val="dk1"/>
              </a:solidFill>
              <a:latin typeface="Proxima Nova"/>
              <a:ea typeface="Proxima Nova"/>
              <a:cs typeface="Proxima Nova"/>
              <a:sym typeface="Proxima Nova"/>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d4870c1e0a_0_1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d4870c1e0a_0_1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Each Neural Network based architecture has a loss function which gives it an estimate of how close the network’s prediction are to the real values. Hence the standard way to make this function is to give a mean squared error (MSE) of every pixel value. There is also a cosine proximity calculation by taking dot product of predicted and true field maps divided by product of their determinants.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I would like to introduce a new kind of loss function for this problem which takes into account the physics of the problem. This not only speeds up convergence and require significantly lesser number of training sample but also ensures that our predictions show as less deviation from real world physics as possible hence improving the reliability of these data-driven methods beyond considering them black boxes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Here, we will call it Navier-Stokes based loss or NS-loss which has 3 component for a 2D flow.</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The first component comes from the continuity equation called the continuity loss</a:t>
            </a:r>
            <a:endParaRPr sz="1200">
              <a:solidFill>
                <a:schemeClr val="dk1"/>
              </a:solidFill>
              <a:latin typeface="Proxima Nova"/>
              <a:ea typeface="Proxima Nova"/>
              <a:cs typeface="Proxima Nova"/>
              <a:sym typeface="Proxima Nova"/>
            </a:endParaRPr>
          </a:p>
          <a:p>
            <a:pPr indent="-304800" lvl="0" marL="457200" rtl="0" algn="l">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Other two components are from momentum equations</a:t>
            </a:r>
            <a:br>
              <a:rPr lang="en" sz="1200">
                <a:solidFill>
                  <a:schemeClr val="dk1"/>
                </a:solidFill>
                <a:latin typeface="Proxima Nova"/>
                <a:ea typeface="Proxima Nova"/>
                <a:cs typeface="Proxima Nova"/>
                <a:sym typeface="Proxima Nova"/>
              </a:rPr>
            </a:b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Squared summation of all these components would give us the NS-loss which can be easily generalized to 3 dimensions</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For a low fluctuation amplitude turbulent flows, all these components must be close to 0. As a network never explicitly makes them zero, all the rest deviation is directly contributed by Reynolds stress terms addressed earlier.</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Total loss function used by us in the model training is summation of MSE and NS-loss</a:t>
            </a:r>
            <a:endParaRPr sz="1200">
              <a:solidFill>
                <a:schemeClr val="dk1"/>
              </a:solidFill>
              <a:latin typeface="Proxima Nova"/>
              <a:ea typeface="Proxima Nova"/>
              <a:cs typeface="Proxima Nova"/>
              <a:sym typeface="Proxima Nova"/>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d4870c1e0a_0_2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d4870c1e0a_0_2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us now see some of our results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We fed this geometry to traditional CFD solver which gave us results back in around 10 min while the same geometry when given to DeepSteadyNS gave back its results in less than half a second</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It should be noted that The RANS solver is running on a Intel i5 CPU and while the DeepSteadyNS model is running on Nvidia 1660 Ti GPU, thus this speed boost isn’t comparable. More on this would be discussed later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d4870c1e0a_0_2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d4870c1e0a_0_2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shall now watch the results more closely and look for errors.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is the true velocity in x-direction denoted by u_true computed from a RANS solver</a:t>
            </a:r>
            <a:endParaRPr/>
          </a:p>
          <a:p>
            <a:pPr indent="-317500" lvl="0" marL="457200" rtl="0" algn="l">
              <a:spcBef>
                <a:spcPts val="0"/>
              </a:spcBef>
              <a:spcAft>
                <a:spcPts val="0"/>
              </a:spcAft>
              <a:buSzPts val="1400"/>
              <a:buChar char="-"/>
            </a:pPr>
            <a:r>
              <a:rPr lang="en"/>
              <a:t>This is the predicted velocity in x-direction denoted by u_pred by our model</a:t>
            </a:r>
            <a:endParaRPr/>
          </a:p>
          <a:p>
            <a:pPr indent="-317500" lvl="0" marL="457200" rtl="0" algn="l">
              <a:spcBef>
                <a:spcPts val="0"/>
              </a:spcBef>
              <a:spcAft>
                <a:spcPts val="0"/>
              </a:spcAft>
              <a:buSzPts val="1400"/>
              <a:buChar char="-"/>
            </a:pPr>
            <a:r>
              <a:rPr lang="en"/>
              <a:t>Subtracting predicted u fields from true values resulted in this error map</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Similarly, here is the true velocity in y direction denoted by v</a:t>
            </a:r>
            <a:endParaRPr/>
          </a:p>
          <a:p>
            <a:pPr indent="-317500" lvl="0" marL="457200" rtl="0" algn="l">
              <a:spcBef>
                <a:spcPts val="0"/>
              </a:spcBef>
              <a:spcAft>
                <a:spcPts val="0"/>
              </a:spcAft>
              <a:buSzPts val="1400"/>
              <a:buChar char="-"/>
            </a:pPr>
            <a:r>
              <a:rPr lang="en"/>
              <a:t>And here is predicted velocity in y direction by our model</a:t>
            </a:r>
            <a:endParaRPr/>
          </a:p>
          <a:p>
            <a:pPr indent="-317500" lvl="0" marL="457200" rtl="0" algn="l">
              <a:spcBef>
                <a:spcPts val="0"/>
              </a:spcBef>
              <a:spcAft>
                <a:spcPts val="0"/>
              </a:spcAft>
              <a:buSzPts val="1400"/>
              <a:buChar char="-"/>
            </a:pPr>
            <a:r>
              <a:rPr lang="en"/>
              <a:t>And this is the error between predicted and true values</a:t>
            </a:r>
            <a:br>
              <a:rPr lang="en"/>
            </a:br>
            <a:endParaRPr/>
          </a:p>
          <a:p>
            <a:pPr indent="-317500" lvl="0" marL="457200" rtl="0" algn="l">
              <a:spcBef>
                <a:spcPts val="0"/>
              </a:spcBef>
              <a:spcAft>
                <a:spcPts val="0"/>
              </a:spcAft>
              <a:buSzPts val="1400"/>
              <a:buChar char="-"/>
            </a:pPr>
            <a:r>
              <a:rPr lang="en"/>
              <a:t>Finally this is true pressure value</a:t>
            </a:r>
            <a:endParaRPr/>
          </a:p>
          <a:p>
            <a:pPr indent="-317500" lvl="0" marL="457200" rtl="0" algn="l">
              <a:spcBef>
                <a:spcPts val="0"/>
              </a:spcBef>
              <a:spcAft>
                <a:spcPts val="0"/>
              </a:spcAft>
              <a:buSzPts val="1400"/>
              <a:buChar char="-"/>
            </a:pPr>
            <a:r>
              <a:rPr lang="en"/>
              <a:t>This is pressure fields predicted by our model</a:t>
            </a:r>
            <a:endParaRPr/>
          </a:p>
          <a:p>
            <a:pPr indent="-317500" lvl="0" marL="457200" rtl="0" algn="l">
              <a:spcBef>
                <a:spcPts val="0"/>
              </a:spcBef>
              <a:spcAft>
                <a:spcPts val="0"/>
              </a:spcAft>
              <a:buSzPts val="1400"/>
              <a:buChar char="-"/>
            </a:pPr>
            <a:r>
              <a:rPr lang="en"/>
              <a:t>And this is the prediction error in pressure fields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mean squared error for this sample was 2.8% while the mean absolute error was 5.6%. The average cosine proximity of all the fields was 0.997</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d4870c1e0a_0_2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d4870c1e0a_0_2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look at another sample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the true velocity in x-direction denoted by u_true computed from a RANS solver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the predicted velocity in x-direction denoted by u_pred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Subtracting predicted u fields from true values resulted in this error map</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Similarly, here is the true velocity in y direction denoted by v</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here is predicted velocity in y direction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this is the error between predicted and true values</a:t>
            </a:r>
            <a:br>
              <a:rPr lang="en">
                <a:solidFill>
                  <a:schemeClr val="dk1"/>
                </a:solidFill>
              </a:rPr>
            </a:b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Finally this is true pressure value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is pressure fields predicted by our model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And this is the prediction error in pressure fields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mean squared error for this sample was 3.2% while the mean absolute error was 6.1%. The average cosine proximity of all the fields was 0.995</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d4870c1e0a_0_2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d4870c1e0a_0_2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Lift and Drag forces on each sample is calculated using this formulation using K. Menon et al by applying a control volume around the object.</a:t>
            </a:r>
            <a:endParaRPr/>
          </a:p>
          <a:p>
            <a:pPr indent="0" lvl="0" marL="0" rtl="0" algn="l">
              <a:spcBef>
                <a:spcPts val="0"/>
              </a:spcBef>
              <a:spcAft>
                <a:spcPts val="0"/>
              </a:spcAft>
              <a:buNone/>
            </a:pPr>
            <a:r>
              <a:rPr lang="en"/>
              <a:t>Coefficients of lift and drag are calculated for 20 randomly picked shapes for both true and predicted flows.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figure shows coefficient of lift for true fields in green and for predicted fields in red As you can see, for most geometries the predicted fields resulted in close to true field lifts. The average error in lift values is 12.2%</a:t>
            </a:r>
            <a:endParaRPr/>
          </a:p>
          <a:p>
            <a:pPr indent="-317500" lvl="0" marL="457200" rtl="0" algn="l">
              <a:spcBef>
                <a:spcPts val="0"/>
              </a:spcBef>
              <a:spcAft>
                <a:spcPts val="0"/>
              </a:spcAft>
              <a:buSzPts val="1400"/>
              <a:buChar char="-"/>
            </a:pPr>
            <a:r>
              <a:rPr lang="en"/>
              <a:t>Similar trends can be seen here for coefficient of drag with average error being 9.7%</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4870c1e0a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4870c1e0a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Navier-Stokes equation is one of the most famous unsolved problems in mathematics which governs the fluid dynamics. They consist of a mass conservation equation and 3 equations for momentum conservation in 3 directions.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making these partial differential equations faster to converge for turbulent systems, a mathematical technique of Reynolds Time averaging to both mass and momentum conservation is applied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 is the time averaged velocity and u’ is the turbulent fluctuations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Time averaging simplifies the equation to give Reynolds stress tensor and an easy to solve PDE in average velocities.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stress tensor consists of squared fluctuation term which becomes significantly small for lower magnitude fluctuations. Also for steady state solutions, time derivative for time averaged mean velocity fields goes to 0</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Even after these simplifications, it takes weeks to run a single large scale simulation</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d4870c1e0a_0_2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d4870c1e0a_0_2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from our Model is not an iterative process and hence is cheap on computation and data storage cost. Also, it has the capability to utilize GPU resources to run parallely. These all factors contribute to significant speed gains on CPU as well as GPU. Here are few numbers I would like to present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For the set of all 1000 simulations, the storage required for CFD solver was 90GBs while the total size of our model was under 150MBs which is 600 times smaller. More the number of simulations, better would be the storage advantage</a:t>
            </a:r>
            <a:endParaRPr/>
          </a:p>
          <a:p>
            <a:pPr indent="-317500" lvl="0" marL="457200" rtl="0" algn="l">
              <a:spcBef>
                <a:spcPts val="0"/>
              </a:spcBef>
              <a:spcAft>
                <a:spcPts val="0"/>
              </a:spcAft>
              <a:buSzPts val="1400"/>
              <a:buChar char="-"/>
            </a:pPr>
            <a:r>
              <a:rPr lang="en"/>
              <a:t>We tried to benchmark the speeds of solver and our model on CPU and GPU both. Solver was specifically much slower on CPU taking about 10 mins to converge for each simulation while our model was able to give prediction with a compute time less than 0.5 seconds giving us a 1300 times boost in speed</a:t>
            </a:r>
            <a:endParaRPr/>
          </a:p>
          <a:p>
            <a:pPr indent="-317500" lvl="0" marL="457200" rtl="0" algn="l">
              <a:spcBef>
                <a:spcPts val="0"/>
              </a:spcBef>
              <a:spcAft>
                <a:spcPts val="0"/>
              </a:spcAft>
              <a:buSzPts val="1400"/>
              <a:buChar char="-"/>
            </a:pPr>
            <a:r>
              <a:rPr lang="en"/>
              <a:t>Running the solver on GPU required some optimization which resulted in average convergence time of about 1 min per simulation. Our model could optimize itself before runtime using tensorflow libraries resulting in compute speed of 0.2-0.3 seconds per simulation, depending on batch size. This is a magnificent 1000 times boost with considerably small errors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d4870c1e0a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d4870c1e0a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the capability of getting flows around custom geometries, I tried to extend this model further trying to predict flows for kind shapes the model has never seen. Few examples a bullet, a temple, a star and a motorbike has been shown</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d4870c1e0a_0_2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d4870c1e0a_0_2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makes the solution special</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method is a lot faster than conventional solvers and hence speeds up innovation and testing</a:t>
            </a:r>
            <a:endParaRPr/>
          </a:p>
          <a:p>
            <a:pPr indent="-317500" lvl="0" marL="457200" rtl="0" algn="l">
              <a:spcBef>
                <a:spcPts val="0"/>
              </a:spcBef>
              <a:spcAft>
                <a:spcPts val="0"/>
              </a:spcAft>
              <a:buSzPts val="1400"/>
              <a:buChar char="-"/>
            </a:pPr>
            <a:r>
              <a:rPr lang="en"/>
              <a:t>It has lesser memory requirement which removes the necessity of having plentiful of drive storage</a:t>
            </a:r>
            <a:endParaRPr/>
          </a:p>
          <a:p>
            <a:pPr indent="-317500" lvl="0" marL="457200" rtl="0" algn="l">
              <a:spcBef>
                <a:spcPts val="0"/>
              </a:spcBef>
              <a:spcAft>
                <a:spcPts val="0"/>
              </a:spcAft>
              <a:buSzPts val="1400"/>
              <a:buChar char="-"/>
            </a:pPr>
            <a:r>
              <a:rPr lang="en"/>
              <a:t>This method facilitates us to fetch data like lift, drag and average flows on our laptops which earlier took hours for finer mesh refinements hence making the field of CFD more accessible</a:t>
            </a:r>
            <a:endParaRPr/>
          </a:p>
          <a:p>
            <a:pPr indent="-317500" lvl="0" marL="457200" rtl="0" algn="l">
              <a:spcBef>
                <a:spcPts val="0"/>
              </a:spcBef>
              <a:spcAft>
                <a:spcPts val="0"/>
              </a:spcAft>
              <a:buSzPts val="1400"/>
              <a:buChar char="-"/>
            </a:pPr>
            <a:r>
              <a:rPr lang="en"/>
              <a:t>Unlike other data driven approaches, this method relies on real world physics, making it a more reliable system. This also helps us in training the model with relatively miniscule amount of data</a:t>
            </a:r>
            <a:br>
              <a:rPr lang="en"/>
            </a:br>
            <a:endParaRPr/>
          </a:p>
          <a:p>
            <a:pPr indent="0" lvl="0" marL="0" rtl="0" algn="l">
              <a:spcBef>
                <a:spcPts val="0"/>
              </a:spcBef>
              <a:spcAft>
                <a:spcPts val="0"/>
              </a:spcAft>
              <a:buNone/>
            </a:pPr>
            <a:r>
              <a:rPr lang="en"/>
              <a:t>Finally it would bring me great happiness if this work in future could lead to advancements in current methods of design and would make it easier for students to start learning and experimenting even in absence of high performance computing which they might be facing now.</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4870c1e0a_0_1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4870c1e0a_0_1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Navier-Stokes equation is one of the most famous unsolved problems in mathematics which governs the fluid dynamics. They consist of a mass conservation equation and 3 equations for momentum conservation in 3 directions.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making these partial differential equations faster to converge for turbulent systems, a mathematical technique of Reynolds Time averaging to both mass and momentum conservation is applied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 is the time averaged velocity and u’ is the turbulent fluctuations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Time averaging simplifies the equation to give Reynolds stress tensor and an easy to solve PDE in average velocities.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stress tensor consists of squared fluctuation term which becomes significantly small for lower magnitude fluctuations. Also for steady state solutions, time derivative for time averaged mean velocity fields goes to 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 after these simplifications, it takes weeks to run a single large scale simulation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14.png"/><Relationship Id="rId5"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33.png"/><Relationship Id="rId5" Type="http://schemas.openxmlformats.org/officeDocument/2006/relationships/image" Target="../media/image1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29.png"/><Relationship Id="rId6" Type="http://schemas.openxmlformats.org/officeDocument/2006/relationships/image" Target="../media/image15.png"/><Relationship Id="rId7"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4.png"/><Relationship Id="rId7" Type="http://schemas.openxmlformats.org/officeDocument/2006/relationships/image" Target="../media/image21.png"/><Relationship Id="rId8"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5" Type="http://schemas.openxmlformats.org/officeDocument/2006/relationships/image" Target="../media/image22.png"/><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35.png"/><Relationship Id="rId7"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38.png"/><Relationship Id="rId7" Type="http://schemas.openxmlformats.org/officeDocument/2006/relationships/image" Target="../media/image35.png"/><Relationship Id="rId8"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4.png"/><Relationship Id="rId9" Type="http://schemas.openxmlformats.org/officeDocument/2006/relationships/image" Target="../media/image39.png"/><Relationship Id="rId5" Type="http://schemas.openxmlformats.org/officeDocument/2006/relationships/image" Target="../media/image44.png"/><Relationship Id="rId6" Type="http://schemas.openxmlformats.org/officeDocument/2006/relationships/image" Target="../media/image36.png"/><Relationship Id="rId7" Type="http://schemas.openxmlformats.org/officeDocument/2006/relationships/image" Target="../media/image38.png"/><Relationship Id="rId8"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4.png"/><Relationship Id="rId10" Type="http://schemas.openxmlformats.org/officeDocument/2006/relationships/image" Target="../media/image39.png"/><Relationship Id="rId9" Type="http://schemas.openxmlformats.org/officeDocument/2006/relationships/image" Target="../media/image35.png"/><Relationship Id="rId5" Type="http://schemas.openxmlformats.org/officeDocument/2006/relationships/image" Target="../media/image44.png"/><Relationship Id="rId6" Type="http://schemas.openxmlformats.org/officeDocument/2006/relationships/image" Target="../media/image36.png"/><Relationship Id="rId7" Type="http://schemas.openxmlformats.org/officeDocument/2006/relationships/image" Target="../media/image41.png"/><Relationship Id="rId8"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34.png"/><Relationship Id="rId11" Type="http://schemas.openxmlformats.org/officeDocument/2006/relationships/image" Target="../media/image39.png"/><Relationship Id="rId10" Type="http://schemas.openxmlformats.org/officeDocument/2006/relationships/image" Target="../media/image35.png"/><Relationship Id="rId9" Type="http://schemas.openxmlformats.org/officeDocument/2006/relationships/image" Target="../media/image40.png"/><Relationship Id="rId5" Type="http://schemas.openxmlformats.org/officeDocument/2006/relationships/image" Target="../media/image44.png"/><Relationship Id="rId6" Type="http://schemas.openxmlformats.org/officeDocument/2006/relationships/image" Target="../media/image36.png"/><Relationship Id="rId7" Type="http://schemas.openxmlformats.org/officeDocument/2006/relationships/image" Target="../media/image41.png"/><Relationship Id="rId8"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46.png"/><Relationship Id="rId11" Type="http://schemas.openxmlformats.org/officeDocument/2006/relationships/image" Target="../media/image35.png"/><Relationship Id="rId10" Type="http://schemas.openxmlformats.org/officeDocument/2006/relationships/image" Target="../media/image40.png"/><Relationship Id="rId12" Type="http://schemas.openxmlformats.org/officeDocument/2006/relationships/image" Target="../media/image39.png"/><Relationship Id="rId9" Type="http://schemas.openxmlformats.org/officeDocument/2006/relationships/image" Target="../media/image38.png"/><Relationship Id="rId5" Type="http://schemas.openxmlformats.org/officeDocument/2006/relationships/image" Target="../media/image34.png"/><Relationship Id="rId6" Type="http://schemas.openxmlformats.org/officeDocument/2006/relationships/image" Target="../media/image44.png"/><Relationship Id="rId7" Type="http://schemas.openxmlformats.org/officeDocument/2006/relationships/image" Target="../media/image36.png"/><Relationship Id="rId8" Type="http://schemas.openxmlformats.org/officeDocument/2006/relationships/image" Target="../media/image41.png"/></Relationships>
</file>

<file path=ppt/slides/_rels/slide31.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38.png"/><Relationship Id="rId13" Type="http://schemas.openxmlformats.org/officeDocument/2006/relationships/image" Target="../media/image39.png"/><Relationship Id="rId12" Type="http://schemas.openxmlformats.org/officeDocument/2006/relationships/image" Target="../media/image35.png"/><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46.png"/><Relationship Id="rId9" Type="http://schemas.openxmlformats.org/officeDocument/2006/relationships/image" Target="../media/image41.png"/><Relationship Id="rId5" Type="http://schemas.openxmlformats.org/officeDocument/2006/relationships/image" Target="../media/image34.png"/><Relationship Id="rId6" Type="http://schemas.openxmlformats.org/officeDocument/2006/relationships/image" Target="../media/image44.png"/><Relationship Id="rId7" Type="http://schemas.openxmlformats.org/officeDocument/2006/relationships/image" Target="../media/image42.png"/><Relationship Id="rId8" Type="http://schemas.openxmlformats.org/officeDocument/2006/relationships/image" Target="../media/image36.png"/></Relationships>
</file>

<file path=ppt/slides/_rels/slide32.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38.png"/><Relationship Id="rId13" Type="http://schemas.openxmlformats.org/officeDocument/2006/relationships/image" Target="../media/image35.png"/><Relationship Id="rId12" Type="http://schemas.openxmlformats.org/officeDocument/2006/relationships/image" Target="../media/image48.png"/><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46.png"/><Relationship Id="rId9" Type="http://schemas.openxmlformats.org/officeDocument/2006/relationships/image" Target="../media/image41.png"/><Relationship Id="rId14" Type="http://schemas.openxmlformats.org/officeDocument/2006/relationships/image" Target="../media/image39.png"/><Relationship Id="rId5" Type="http://schemas.openxmlformats.org/officeDocument/2006/relationships/image" Target="../media/image34.png"/><Relationship Id="rId6" Type="http://schemas.openxmlformats.org/officeDocument/2006/relationships/image" Target="../media/image44.png"/><Relationship Id="rId7" Type="http://schemas.openxmlformats.org/officeDocument/2006/relationships/image" Target="../media/image42.png"/><Relationship Id="rId8"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35.png"/><Relationship Id="rId6"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35.png"/><Relationship Id="rId6" Type="http://schemas.openxmlformats.org/officeDocument/2006/relationships/image" Target="../media/image39.png"/><Relationship Id="rId7"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45.png"/><Relationship Id="rId6" Type="http://schemas.openxmlformats.org/officeDocument/2006/relationships/image" Target="../media/image49.png"/><Relationship Id="rId7" Type="http://schemas.openxmlformats.org/officeDocument/2006/relationships/image" Target="../media/image35.png"/><Relationship Id="rId8"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47.png"/><Relationship Id="rId9" Type="http://schemas.openxmlformats.org/officeDocument/2006/relationships/image" Target="../media/image39.png"/><Relationship Id="rId5" Type="http://schemas.openxmlformats.org/officeDocument/2006/relationships/image" Target="../media/image50.png"/><Relationship Id="rId6" Type="http://schemas.openxmlformats.org/officeDocument/2006/relationships/image" Target="../media/image45.png"/><Relationship Id="rId7" Type="http://schemas.openxmlformats.org/officeDocument/2006/relationships/image" Target="../media/image49.png"/><Relationship Id="rId8" Type="http://schemas.openxmlformats.org/officeDocument/2006/relationships/image" Target="../media/image35.png"/></Relationships>
</file>

<file path=ppt/slides/_rels/slide37.xml.rels><?xml version="1.0" encoding="UTF-8" standalone="yes"?><Relationships xmlns="http://schemas.openxmlformats.org/package/2006/relationships"><Relationship Id="rId10" Type="http://schemas.openxmlformats.org/officeDocument/2006/relationships/image" Target="../media/image39.png"/><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47.png"/><Relationship Id="rId9" Type="http://schemas.openxmlformats.org/officeDocument/2006/relationships/image" Target="../media/image35.png"/><Relationship Id="rId5" Type="http://schemas.openxmlformats.org/officeDocument/2006/relationships/image" Target="../media/image50.png"/><Relationship Id="rId6" Type="http://schemas.openxmlformats.org/officeDocument/2006/relationships/image" Target="../media/image45.png"/><Relationship Id="rId7" Type="http://schemas.openxmlformats.org/officeDocument/2006/relationships/image" Target="../media/image53.png"/><Relationship Id="rId8" Type="http://schemas.openxmlformats.org/officeDocument/2006/relationships/image" Target="../media/image49.png"/></Relationships>
</file>

<file path=ppt/slides/_rels/slide38.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5.png"/><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43.png"/><Relationship Id="rId4" Type="http://schemas.openxmlformats.org/officeDocument/2006/relationships/image" Target="../media/image47.png"/><Relationship Id="rId9" Type="http://schemas.openxmlformats.org/officeDocument/2006/relationships/image" Target="../media/image52.png"/><Relationship Id="rId5" Type="http://schemas.openxmlformats.org/officeDocument/2006/relationships/image" Target="../media/image50.png"/><Relationship Id="rId6" Type="http://schemas.openxmlformats.org/officeDocument/2006/relationships/image" Target="../media/image45.png"/><Relationship Id="rId7" Type="http://schemas.openxmlformats.org/officeDocument/2006/relationships/image" Target="../media/image53.png"/><Relationship Id="rId8" Type="http://schemas.openxmlformats.org/officeDocument/2006/relationships/image" Target="../media/image49.png"/></Relationships>
</file>

<file path=ppt/slides/_rels/slide39.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52.png"/><Relationship Id="rId12" Type="http://schemas.openxmlformats.org/officeDocument/2006/relationships/image" Target="../media/image39.png"/><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43.png"/><Relationship Id="rId4" Type="http://schemas.openxmlformats.org/officeDocument/2006/relationships/image" Target="../media/image51.png"/><Relationship Id="rId9" Type="http://schemas.openxmlformats.org/officeDocument/2006/relationships/image" Target="../media/image49.png"/><Relationship Id="rId5" Type="http://schemas.openxmlformats.org/officeDocument/2006/relationships/image" Target="../media/image47.png"/><Relationship Id="rId6" Type="http://schemas.openxmlformats.org/officeDocument/2006/relationships/image" Target="../media/image50.png"/><Relationship Id="rId7" Type="http://schemas.openxmlformats.org/officeDocument/2006/relationships/image" Target="../media/image45.png"/><Relationship Id="rId8"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49.png"/><Relationship Id="rId13" Type="http://schemas.openxmlformats.org/officeDocument/2006/relationships/image" Target="../media/image39.png"/><Relationship Id="rId12" Type="http://schemas.openxmlformats.org/officeDocument/2006/relationships/image" Target="../media/image35.png"/><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3.png"/><Relationship Id="rId4" Type="http://schemas.openxmlformats.org/officeDocument/2006/relationships/image" Target="../media/image51.png"/><Relationship Id="rId9" Type="http://schemas.openxmlformats.org/officeDocument/2006/relationships/image" Target="../media/image53.png"/><Relationship Id="rId5" Type="http://schemas.openxmlformats.org/officeDocument/2006/relationships/image" Target="../media/image47.png"/><Relationship Id="rId6" Type="http://schemas.openxmlformats.org/officeDocument/2006/relationships/image" Target="../media/image50.png"/><Relationship Id="rId7" Type="http://schemas.openxmlformats.org/officeDocument/2006/relationships/image" Target="../media/image55.png"/><Relationship Id="rId8" Type="http://schemas.openxmlformats.org/officeDocument/2006/relationships/image" Target="../media/image45.png"/></Relationships>
</file>

<file path=ppt/slides/_rels/slide41.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49.png"/><Relationship Id="rId13" Type="http://schemas.openxmlformats.org/officeDocument/2006/relationships/image" Target="../media/image35.png"/><Relationship Id="rId12" Type="http://schemas.openxmlformats.org/officeDocument/2006/relationships/image" Target="../media/image61.png"/><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51.png"/><Relationship Id="rId9" Type="http://schemas.openxmlformats.org/officeDocument/2006/relationships/image" Target="../media/image53.png"/><Relationship Id="rId14" Type="http://schemas.openxmlformats.org/officeDocument/2006/relationships/image" Target="../media/image39.png"/><Relationship Id="rId5" Type="http://schemas.openxmlformats.org/officeDocument/2006/relationships/image" Target="../media/image47.png"/><Relationship Id="rId6" Type="http://schemas.openxmlformats.org/officeDocument/2006/relationships/image" Target="../media/image50.png"/><Relationship Id="rId7" Type="http://schemas.openxmlformats.org/officeDocument/2006/relationships/image" Target="../media/image55.png"/><Relationship Id="rId8" Type="http://schemas.openxmlformats.org/officeDocument/2006/relationships/image" Target="../media/image45.png"/></Relationships>
</file>

<file path=ppt/slides/_rels/slide42.xml.rels><?xml version="1.0" encoding="UTF-8" standalone="yes"?><Relationships xmlns="http://schemas.openxmlformats.org/package/2006/relationships"><Relationship Id="rId11" Type="http://schemas.openxmlformats.org/officeDocument/2006/relationships/image" Target="../media/image70.png"/><Relationship Id="rId10" Type="http://schemas.openxmlformats.org/officeDocument/2006/relationships/image" Target="../media/image63.png"/><Relationship Id="rId13" Type="http://schemas.openxmlformats.org/officeDocument/2006/relationships/image" Target="../media/image35.png"/><Relationship Id="rId12" Type="http://schemas.openxmlformats.org/officeDocument/2006/relationships/image" Target="../media/image67.png"/><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56.png"/><Relationship Id="rId4" Type="http://schemas.openxmlformats.org/officeDocument/2006/relationships/image" Target="../media/image65.png"/><Relationship Id="rId9" Type="http://schemas.openxmlformats.org/officeDocument/2006/relationships/image" Target="../media/image68.png"/><Relationship Id="rId14" Type="http://schemas.openxmlformats.org/officeDocument/2006/relationships/image" Target="../media/image39.png"/><Relationship Id="rId5" Type="http://schemas.openxmlformats.org/officeDocument/2006/relationships/image" Target="../media/image57.png"/><Relationship Id="rId6" Type="http://schemas.openxmlformats.org/officeDocument/2006/relationships/image" Target="../media/image62.png"/><Relationship Id="rId7" Type="http://schemas.openxmlformats.org/officeDocument/2006/relationships/image" Target="../media/image64.png"/><Relationship Id="rId8" Type="http://schemas.openxmlformats.org/officeDocument/2006/relationships/image" Target="../media/image58.png"/></Relationships>
</file>

<file path=ppt/slides/_rels/slide43.xml.rels><?xml version="1.0" encoding="UTF-8" standalone="yes"?><Relationships xmlns="http://schemas.openxmlformats.org/package/2006/relationships"><Relationship Id="rId11" Type="http://schemas.openxmlformats.org/officeDocument/2006/relationships/image" Target="../media/image77.png"/><Relationship Id="rId10" Type="http://schemas.openxmlformats.org/officeDocument/2006/relationships/image" Target="../media/image74.png"/><Relationship Id="rId13" Type="http://schemas.openxmlformats.org/officeDocument/2006/relationships/image" Target="../media/image35.png"/><Relationship Id="rId12" Type="http://schemas.openxmlformats.org/officeDocument/2006/relationships/image" Target="../media/image73.png"/><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60.png"/><Relationship Id="rId4" Type="http://schemas.openxmlformats.org/officeDocument/2006/relationships/image" Target="../media/image66.png"/><Relationship Id="rId9" Type="http://schemas.openxmlformats.org/officeDocument/2006/relationships/image" Target="../media/image69.png"/><Relationship Id="rId14" Type="http://schemas.openxmlformats.org/officeDocument/2006/relationships/image" Target="../media/image39.png"/><Relationship Id="rId5" Type="http://schemas.openxmlformats.org/officeDocument/2006/relationships/image" Target="../media/image59.png"/><Relationship Id="rId6" Type="http://schemas.openxmlformats.org/officeDocument/2006/relationships/image" Target="../media/image72.png"/><Relationship Id="rId7" Type="http://schemas.openxmlformats.org/officeDocument/2006/relationships/image" Target="../media/image71.png"/><Relationship Id="rId8" Type="http://schemas.openxmlformats.org/officeDocument/2006/relationships/image" Target="../media/image76.png"/></Relationships>
</file>

<file path=ppt/slides/_rels/slide44.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5.png"/><Relationship Id="rId12" Type="http://schemas.openxmlformats.org/officeDocument/2006/relationships/image" Target="../media/image75.png"/><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60.png"/><Relationship Id="rId4" Type="http://schemas.openxmlformats.org/officeDocument/2006/relationships/image" Target="../media/image66.png"/><Relationship Id="rId9" Type="http://schemas.openxmlformats.org/officeDocument/2006/relationships/image" Target="../media/image73.png"/><Relationship Id="rId5" Type="http://schemas.openxmlformats.org/officeDocument/2006/relationships/image" Target="../media/image59.png"/><Relationship Id="rId6" Type="http://schemas.openxmlformats.org/officeDocument/2006/relationships/image" Target="../media/image72.png"/><Relationship Id="rId7" Type="http://schemas.openxmlformats.org/officeDocument/2006/relationships/image" Target="../media/image71.png"/><Relationship Id="rId8" Type="http://schemas.openxmlformats.org/officeDocument/2006/relationships/image" Target="../media/image76.png"/></Relationships>
</file>

<file path=ppt/slides/_rels/slide45.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5.png"/><Relationship Id="rId13" Type="http://schemas.openxmlformats.org/officeDocument/2006/relationships/image" Target="../media/image78.png"/><Relationship Id="rId12" Type="http://schemas.openxmlformats.org/officeDocument/2006/relationships/image" Target="../media/image75.png"/><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60.png"/><Relationship Id="rId4" Type="http://schemas.openxmlformats.org/officeDocument/2006/relationships/image" Target="../media/image66.png"/><Relationship Id="rId9" Type="http://schemas.openxmlformats.org/officeDocument/2006/relationships/image" Target="../media/image73.png"/><Relationship Id="rId5" Type="http://schemas.openxmlformats.org/officeDocument/2006/relationships/image" Target="../media/image59.png"/><Relationship Id="rId6" Type="http://schemas.openxmlformats.org/officeDocument/2006/relationships/image" Target="../media/image72.png"/><Relationship Id="rId7" Type="http://schemas.openxmlformats.org/officeDocument/2006/relationships/image" Target="../media/image71.png"/><Relationship Id="rId8" Type="http://schemas.openxmlformats.org/officeDocument/2006/relationships/image" Target="../media/image76.png"/></Relationships>
</file>

<file path=ppt/slides/_rels/slide46.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5.png"/><Relationship Id="rId13" Type="http://schemas.openxmlformats.org/officeDocument/2006/relationships/image" Target="../media/image78.png"/><Relationship Id="rId12" Type="http://schemas.openxmlformats.org/officeDocument/2006/relationships/image" Target="../media/image75.png"/><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60.png"/><Relationship Id="rId4" Type="http://schemas.openxmlformats.org/officeDocument/2006/relationships/image" Target="../media/image66.png"/><Relationship Id="rId9" Type="http://schemas.openxmlformats.org/officeDocument/2006/relationships/image" Target="../media/image73.png"/><Relationship Id="rId14" Type="http://schemas.openxmlformats.org/officeDocument/2006/relationships/image" Target="../media/image79.png"/><Relationship Id="rId5" Type="http://schemas.openxmlformats.org/officeDocument/2006/relationships/image" Target="../media/image59.png"/><Relationship Id="rId6" Type="http://schemas.openxmlformats.org/officeDocument/2006/relationships/image" Target="../media/image72.png"/><Relationship Id="rId7" Type="http://schemas.openxmlformats.org/officeDocument/2006/relationships/image" Target="../media/image71.png"/><Relationship Id="rId8" Type="http://schemas.openxmlformats.org/officeDocument/2006/relationships/image" Target="../media/image7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81.gif"/><Relationship Id="rId4" Type="http://schemas.openxmlformats.org/officeDocument/2006/relationships/hyperlink" Target="https://github.com/ritvik03/DeepSteadyNS" TargetMode="External"/><Relationship Id="rId5" Type="http://schemas.openxmlformats.org/officeDocument/2006/relationships/hyperlink" Target="https://youtu.be/aIged107FCk" TargetMode="External"/><Relationship Id="rId6" Type="http://schemas.openxmlformats.org/officeDocument/2006/relationships/hyperlink" Target="https://drive.google.com/drive/folders/13klafYR3IrFpud2jVB3NwDTLRPZW8-2a?usp=shari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8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82.png"/><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82.png"/><Relationship Id="rId4" Type="http://schemas.openxmlformats.org/officeDocument/2006/relationships/image" Target="../media/image90.png"/><Relationship Id="rId5" Type="http://schemas.openxmlformats.org/officeDocument/2006/relationships/image" Target="../media/image8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82.png"/><Relationship Id="rId4" Type="http://schemas.openxmlformats.org/officeDocument/2006/relationships/image" Target="../media/image90.png"/><Relationship Id="rId5" Type="http://schemas.openxmlformats.org/officeDocument/2006/relationships/image" Target="../media/image84.png"/><Relationship Id="rId6" Type="http://schemas.openxmlformats.org/officeDocument/2006/relationships/image" Target="../media/image8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8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87.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87.png"/><Relationship Id="rId4" Type="http://schemas.openxmlformats.org/officeDocument/2006/relationships/image" Target="../media/image80.png"/><Relationship Id="rId5" Type="http://schemas.openxmlformats.org/officeDocument/2006/relationships/image" Target="../media/image8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87.png"/><Relationship Id="rId4" Type="http://schemas.openxmlformats.org/officeDocument/2006/relationships/image" Target="../media/image80.png"/><Relationship Id="rId5" Type="http://schemas.openxmlformats.org/officeDocument/2006/relationships/image" Target="../media/image85.png"/><Relationship Id="rId6" Type="http://schemas.openxmlformats.org/officeDocument/2006/relationships/image" Target="../media/image8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87.png"/><Relationship Id="rId4" Type="http://schemas.openxmlformats.org/officeDocument/2006/relationships/image" Target="../media/image80.png"/><Relationship Id="rId5" Type="http://schemas.openxmlformats.org/officeDocument/2006/relationships/image" Target="../media/image85.png"/><Relationship Id="rId6" Type="http://schemas.openxmlformats.org/officeDocument/2006/relationships/image" Target="../media/image8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mailto:ritvik.pandey03@gmail.com" TargetMode="External"/></Relationships>
</file>

<file path=ppt/slides/_rels/slide67.xml.rels><?xml version="1.0" encoding="UTF-8" standalone="yes"?><Relationships xmlns="http://schemas.openxmlformats.org/package/2006/relationships"><Relationship Id="rId20" Type="http://schemas.openxmlformats.org/officeDocument/2006/relationships/hyperlink" Target="https://gauss-centre.de/fileadmin/_processed_/3/7/csm_gauding_hfg00_Fig01_553aacfc0d.jpg" TargetMode="External"/><Relationship Id="rId11" Type="http://schemas.openxmlformats.org/officeDocument/2006/relationships/hyperlink" Target="http://www.iscfdc.co.il/?q=front-page-f15" TargetMode="External"/><Relationship Id="rId10" Type="http://schemas.openxmlformats.org/officeDocument/2006/relationships/hyperlink" Target="https://www.computationalfluiddynamics.com.au/how-can-cfd-help-us-better-understand-the-physics-of-reverse-swing-bowling/" TargetMode="External"/><Relationship Id="rId13" Type="http://schemas.openxmlformats.org/officeDocument/2006/relationships/hyperlink" Target="https://www.roush.com/what-we-do/engineering/cae/cfd/" TargetMode="External"/><Relationship Id="rId12" Type="http://schemas.openxmlformats.org/officeDocument/2006/relationships/hyperlink" Target="https://engys.com/applications/automotive" TargetMode="External"/><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hyperlink" Target="https://cfd.ninja/ansys-fluent/ansys-fluent-naca-airfoil-4412/" TargetMode="External"/><Relationship Id="rId4" Type="http://schemas.openxmlformats.org/officeDocument/2006/relationships/hyperlink" Target="https://bdtechtalks.com/2021/01/28/deep-learning-explainer/" TargetMode="External"/><Relationship Id="rId9" Type="http://schemas.openxmlformats.org/officeDocument/2006/relationships/hyperlink" Target="https://www.simscale.com/webinars-workshops/water-turbine-design-cfd/" TargetMode="External"/><Relationship Id="rId15" Type="http://schemas.openxmlformats.org/officeDocument/2006/relationships/hyperlink" Target="https://www.impact-td.com/site/index.php/solutionsexpertise?id=24" TargetMode="External"/><Relationship Id="rId14" Type="http://schemas.openxmlformats.org/officeDocument/2006/relationships/hyperlink" Target="https://www.aero.jaxa.jp/eng/research/basic/numerical/analysis-tool/" TargetMode="External"/><Relationship Id="rId17" Type="http://schemas.openxmlformats.org/officeDocument/2006/relationships/hyperlink" Target="https://www.idealsimulations.com/resources/turbulence-models-in-cfd/" TargetMode="External"/><Relationship Id="rId16" Type="http://schemas.openxmlformats.org/officeDocument/2006/relationships/hyperlink" Target="https://www.datanami.com/2017/05/10/machine-learning-deep-learning-ai-whats-difference/" TargetMode="External"/><Relationship Id="rId5" Type="http://schemas.openxmlformats.org/officeDocument/2006/relationships/hyperlink" Target="https://www.cleanpng.com/png-computer-icons-scalable-vector-graphics-hyperlink-6952117/" TargetMode="External"/><Relationship Id="rId19" Type="http://schemas.openxmlformats.org/officeDocument/2006/relationships/hyperlink" Target="https://go.gale.com/ps/anonymous?id=GALE%7CA635538266&amp;sid=googleScholar&amp;v=2.1&amp;it=r&amp;linkaccess=fulltext&amp;issn=01206230&amp;p=AONE&amp;sw=w" TargetMode="External"/><Relationship Id="rId6" Type="http://schemas.openxmlformats.org/officeDocument/2006/relationships/hyperlink" Target="https://www.123rf.com/clipart-vector/scalability.html?sti=m3paib7h8eb9lq8qid%7C&amp;" TargetMode="External"/><Relationship Id="rId18" Type="http://schemas.openxmlformats.org/officeDocument/2006/relationships/hyperlink" Target="https://towardsdatascience.com/a-comprehensive-guide-to-convolutional-neural-networks-the-eli5-way-3bd2b1164a53" TargetMode="External"/><Relationship Id="rId7" Type="http://schemas.openxmlformats.org/officeDocument/2006/relationships/hyperlink" Target="https://www.myvlink.org/watersedge/news.php?ID=16634&amp;back=.%2F" TargetMode="External"/><Relationship Id="rId8" Type="http://schemas.openxmlformats.org/officeDocument/2006/relationships/hyperlink" Target="https://www.iconfinder.com/icons/749287/deadline_real_time_time_timer_wait_countdown_range_icon"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89.png"/><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13.png"/><Relationship Id="rId4" Type="http://schemas.openxmlformats.org/officeDocument/2006/relationships/image" Target="../media/image33.png"/><Relationship Id="rId5" Type="http://schemas.openxmlformats.org/officeDocument/2006/relationships/image" Target="../media/image12.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29.png"/><Relationship Id="rId6" Type="http://schemas.openxmlformats.org/officeDocument/2006/relationships/image" Target="../media/image15.png"/><Relationship Id="rId7" Type="http://schemas.openxmlformats.org/officeDocument/2006/relationships/image" Target="../media/image1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5" Type="http://schemas.openxmlformats.org/officeDocument/2006/relationships/image" Target="../media/image22.png"/><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2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54.png"/></Relationships>
</file>

<file path=ppt/slides/_rels/slide77.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38.png"/><Relationship Id="rId13" Type="http://schemas.openxmlformats.org/officeDocument/2006/relationships/image" Target="../media/image35.png"/><Relationship Id="rId12" Type="http://schemas.openxmlformats.org/officeDocument/2006/relationships/image" Target="../media/image48.png"/><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32.png"/><Relationship Id="rId4" Type="http://schemas.openxmlformats.org/officeDocument/2006/relationships/image" Target="../media/image46.png"/><Relationship Id="rId9" Type="http://schemas.openxmlformats.org/officeDocument/2006/relationships/image" Target="../media/image41.png"/><Relationship Id="rId14" Type="http://schemas.openxmlformats.org/officeDocument/2006/relationships/image" Target="../media/image39.png"/><Relationship Id="rId5" Type="http://schemas.openxmlformats.org/officeDocument/2006/relationships/image" Target="../media/image34.png"/><Relationship Id="rId6" Type="http://schemas.openxmlformats.org/officeDocument/2006/relationships/image" Target="../media/image44.png"/><Relationship Id="rId7" Type="http://schemas.openxmlformats.org/officeDocument/2006/relationships/image" Target="../media/image42.png"/><Relationship Id="rId8" Type="http://schemas.openxmlformats.org/officeDocument/2006/relationships/image" Target="../media/image36.png"/></Relationships>
</file>

<file path=ppt/slides/_rels/slide78.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49.png"/><Relationship Id="rId13" Type="http://schemas.openxmlformats.org/officeDocument/2006/relationships/image" Target="../media/image35.png"/><Relationship Id="rId12" Type="http://schemas.openxmlformats.org/officeDocument/2006/relationships/image" Target="../media/image61.png"/><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43.png"/><Relationship Id="rId4" Type="http://schemas.openxmlformats.org/officeDocument/2006/relationships/image" Target="../media/image51.png"/><Relationship Id="rId9" Type="http://schemas.openxmlformats.org/officeDocument/2006/relationships/image" Target="../media/image53.png"/><Relationship Id="rId14" Type="http://schemas.openxmlformats.org/officeDocument/2006/relationships/image" Target="../media/image39.png"/><Relationship Id="rId5" Type="http://schemas.openxmlformats.org/officeDocument/2006/relationships/image" Target="../media/image47.png"/><Relationship Id="rId6" Type="http://schemas.openxmlformats.org/officeDocument/2006/relationships/image" Target="../media/image50.png"/><Relationship Id="rId7" Type="http://schemas.openxmlformats.org/officeDocument/2006/relationships/image" Target="../media/image55.png"/><Relationship Id="rId8" Type="http://schemas.openxmlformats.org/officeDocument/2006/relationships/image" Target="../media/image45.png"/></Relationships>
</file>

<file path=ppt/slides/_rels/slide79.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5.png"/><Relationship Id="rId13" Type="http://schemas.openxmlformats.org/officeDocument/2006/relationships/image" Target="../media/image78.png"/><Relationship Id="rId12" Type="http://schemas.openxmlformats.org/officeDocument/2006/relationships/image" Target="../media/image75.png"/><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60.png"/><Relationship Id="rId4" Type="http://schemas.openxmlformats.org/officeDocument/2006/relationships/image" Target="../media/image66.png"/><Relationship Id="rId9" Type="http://schemas.openxmlformats.org/officeDocument/2006/relationships/image" Target="../media/image73.png"/><Relationship Id="rId14" Type="http://schemas.openxmlformats.org/officeDocument/2006/relationships/image" Target="../media/image79.png"/><Relationship Id="rId5" Type="http://schemas.openxmlformats.org/officeDocument/2006/relationships/image" Target="../media/image59.png"/><Relationship Id="rId6" Type="http://schemas.openxmlformats.org/officeDocument/2006/relationships/image" Target="../media/image72.png"/><Relationship Id="rId7" Type="http://schemas.openxmlformats.org/officeDocument/2006/relationships/image" Target="../media/image71.png"/><Relationship Id="rId8"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2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82.png"/><Relationship Id="rId4" Type="http://schemas.openxmlformats.org/officeDocument/2006/relationships/image" Target="../media/image90.png"/><Relationship Id="rId5" Type="http://schemas.openxmlformats.org/officeDocument/2006/relationships/image" Target="../media/image84.png"/><Relationship Id="rId6" Type="http://schemas.openxmlformats.org/officeDocument/2006/relationships/image" Target="../media/image8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87.png"/><Relationship Id="rId4" Type="http://schemas.openxmlformats.org/officeDocument/2006/relationships/image" Target="../media/image80.png"/><Relationship Id="rId5" Type="http://schemas.openxmlformats.org/officeDocument/2006/relationships/image" Target="../media/image85.png"/><Relationship Id="rId6" Type="http://schemas.openxmlformats.org/officeDocument/2006/relationships/image" Target="../media/image8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3"/>
          <p:cNvSpPr txBox="1"/>
          <p:nvPr>
            <p:ph idx="4294967295" type="ctrTitle"/>
          </p:nvPr>
        </p:nvSpPr>
        <p:spPr>
          <a:xfrm>
            <a:off x="309025" y="165547"/>
            <a:ext cx="8222100" cy="8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lt1"/>
                </a:solidFill>
                <a:latin typeface="Average"/>
                <a:ea typeface="Average"/>
                <a:cs typeface="Average"/>
                <a:sym typeface="Average"/>
              </a:rPr>
              <a:t>Data-Driven Fluid Dynamics</a:t>
            </a:r>
            <a:endParaRPr b="1" sz="3600">
              <a:solidFill>
                <a:schemeClr val="lt1"/>
              </a:solidFill>
              <a:latin typeface="Average"/>
              <a:ea typeface="Average"/>
              <a:cs typeface="Average"/>
              <a:sym typeface="Average"/>
            </a:endParaRPr>
          </a:p>
        </p:txBody>
      </p:sp>
      <p:sp>
        <p:nvSpPr>
          <p:cNvPr id="86" name="Google Shape;86;p13"/>
          <p:cNvSpPr txBox="1"/>
          <p:nvPr>
            <p:ph idx="4294967295" type="subTitle"/>
          </p:nvPr>
        </p:nvSpPr>
        <p:spPr>
          <a:xfrm>
            <a:off x="350314" y="737025"/>
            <a:ext cx="6762000" cy="43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chemeClr val="lt1"/>
                </a:solidFill>
                <a:latin typeface="Average"/>
                <a:ea typeface="Average"/>
                <a:cs typeface="Average"/>
                <a:sym typeface="Average"/>
              </a:rPr>
              <a:t>f</a:t>
            </a:r>
            <a:r>
              <a:rPr lang="en" sz="2400">
                <a:solidFill>
                  <a:schemeClr val="lt1"/>
                </a:solidFill>
                <a:latin typeface="Average"/>
                <a:ea typeface="Average"/>
                <a:cs typeface="Average"/>
                <a:sym typeface="Average"/>
              </a:rPr>
              <a:t>or turbulent flow modelling</a:t>
            </a:r>
            <a:endParaRPr sz="2400">
              <a:solidFill>
                <a:schemeClr val="lt1"/>
              </a:solidFill>
              <a:latin typeface="Average"/>
              <a:ea typeface="Average"/>
              <a:cs typeface="Average"/>
              <a:sym typeface="Average"/>
            </a:endParaRPr>
          </a:p>
        </p:txBody>
      </p:sp>
      <p:cxnSp>
        <p:nvCxnSpPr>
          <p:cNvPr id="87" name="Google Shape;87;p13"/>
          <p:cNvCxnSpPr/>
          <p:nvPr/>
        </p:nvCxnSpPr>
        <p:spPr>
          <a:xfrm>
            <a:off x="4114800" y="1739000"/>
            <a:ext cx="503400" cy="0"/>
          </a:xfrm>
          <a:prstGeom prst="straightConnector1">
            <a:avLst/>
          </a:prstGeom>
          <a:noFill/>
          <a:ln cap="flat" cmpd="sng" w="19050">
            <a:solidFill>
              <a:srgbClr val="FFFFFF"/>
            </a:solidFill>
            <a:prstDash val="solid"/>
            <a:round/>
            <a:headEnd len="med" w="med" type="none"/>
            <a:tailEnd len="med" w="med" type="triangle"/>
          </a:ln>
        </p:spPr>
      </p:cxnSp>
      <p:cxnSp>
        <p:nvCxnSpPr>
          <p:cNvPr id="88" name="Google Shape;88;p13"/>
          <p:cNvCxnSpPr/>
          <p:nvPr/>
        </p:nvCxnSpPr>
        <p:spPr>
          <a:xfrm>
            <a:off x="4114800" y="2120000"/>
            <a:ext cx="503400" cy="0"/>
          </a:xfrm>
          <a:prstGeom prst="straightConnector1">
            <a:avLst/>
          </a:prstGeom>
          <a:noFill/>
          <a:ln cap="flat" cmpd="sng" w="19050">
            <a:solidFill>
              <a:srgbClr val="FFFFFF"/>
            </a:solidFill>
            <a:prstDash val="solid"/>
            <a:round/>
            <a:headEnd len="med" w="med" type="none"/>
            <a:tailEnd len="med" w="med" type="triangle"/>
          </a:ln>
        </p:spPr>
      </p:cxnSp>
      <p:cxnSp>
        <p:nvCxnSpPr>
          <p:cNvPr id="89" name="Google Shape;89;p13"/>
          <p:cNvCxnSpPr/>
          <p:nvPr/>
        </p:nvCxnSpPr>
        <p:spPr>
          <a:xfrm>
            <a:off x="4114800" y="2577200"/>
            <a:ext cx="503400" cy="0"/>
          </a:xfrm>
          <a:prstGeom prst="straightConnector1">
            <a:avLst/>
          </a:prstGeom>
          <a:noFill/>
          <a:ln cap="flat" cmpd="sng" w="19050">
            <a:solidFill>
              <a:srgbClr val="FFFFFF"/>
            </a:solidFill>
            <a:prstDash val="solid"/>
            <a:round/>
            <a:headEnd len="med" w="med" type="none"/>
            <a:tailEnd len="med" w="med" type="triangle"/>
          </a:ln>
        </p:spPr>
      </p:cxnSp>
      <p:cxnSp>
        <p:nvCxnSpPr>
          <p:cNvPr id="90" name="Google Shape;90;p13"/>
          <p:cNvCxnSpPr/>
          <p:nvPr/>
        </p:nvCxnSpPr>
        <p:spPr>
          <a:xfrm>
            <a:off x="4114800" y="3034400"/>
            <a:ext cx="503400" cy="0"/>
          </a:xfrm>
          <a:prstGeom prst="straightConnector1">
            <a:avLst/>
          </a:prstGeom>
          <a:noFill/>
          <a:ln cap="flat" cmpd="sng" w="19050">
            <a:solidFill>
              <a:srgbClr val="FFFFFF"/>
            </a:solidFill>
            <a:prstDash val="solid"/>
            <a:round/>
            <a:headEnd len="med" w="med" type="none"/>
            <a:tailEnd len="med" w="med" type="triangle"/>
          </a:ln>
        </p:spPr>
      </p:cxnSp>
      <p:cxnSp>
        <p:nvCxnSpPr>
          <p:cNvPr id="91" name="Google Shape;91;p13"/>
          <p:cNvCxnSpPr/>
          <p:nvPr/>
        </p:nvCxnSpPr>
        <p:spPr>
          <a:xfrm>
            <a:off x="4114800" y="3415400"/>
            <a:ext cx="503400" cy="0"/>
          </a:xfrm>
          <a:prstGeom prst="straightConnector1">
            <a:avLst/>
          </a:prstGeom>
          <a:noFill/>
          <a:ln cap="flat" cmpd="sng" w="19050">
            <a:solidFill>
              <a:srgbClr val="FFFFFF"/>
            </a:solidFill>
            <a:prstDash val="solid"/>
            <a:round/>
            <a:headEnd len="med" w="med" type="none"/>
            <a:tailEnd len="med" w="med" type="triangle"/>
          </a:ln>
        </p:spPr>
      </p:cxnSp>
      <p:sp>
        <p:nvSpPr>
          <p:cNvPr id="92" name="Google Shape;92;p13"/>
          <p:cNvSpPr txBox="1"/>
          <p:nvPr/>
        </p:nvSpPr>
        <p:spPr>
          <a:xfrm>
            <a:off x="433625" y="4097050"/>
            <a:ext cx="5511000" cy="9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Roboto"/>
                <a:ea typeface="Roboto"/>
                <a:cs typeface="Roboto"/>
                <a:sym typeface="Roboto"/>
              </a:rPr>
              <a:t>Under the guidance of</a:t>
            </a:r>
            <a:r>
              <a:rPr lang="en" sz="2000">
                <a:solidFill>
                  <a:srgbClr val="FFFFFF"/>
                </a:solidFill>
                <a:latin typeface="Roboto"/>
                <a:ea typeface="Roboto"/>
                <a:cs typeface="Roboto"/>
                <a:sym typeface="Roboto"/>
              </a:rPr>
              <a:t> </a:t>
            </a:r>
            <a:r>
              <a:rPr b="1" lang="en" sz="2000">
                <a:solidFill>
                  <a:srgbClr val="FFFFFF"/>
                </a:solidFill>
                <a:latin typeface="Roboto"/>
                <a:ea typeface="Roboto"/>
                <a:cs typeface="Roboto"/>
                <a:sym typeface="Roboto"/>
              </a:rPr>
              <a:t>Prof. Rajaram Lakkaraju</a:t>
            </a:r>
            <a:endParaRPr b="1" sz="2000">
              <a:solidFill>
                <a:srgbClr val="FFFFFF"/>
              </a:solidFill>
              <a:latin typeface="Roboto"/>
              <a:ea typeface="Roboto"/>
              <a:cs typeface="Roboto"/>
              <a:sym typeface="Roboto"/>
            </a:endParaRPr>
          </a:p>
          <a:p>
            <a:pPr indent="0" lvl="0" marL="0" rtl="0" algn="l">
              <a:spcBef>
                <a:spcPts val="0"/>
              </a:spcBef>
              <a:spcAft>
                <a:spcPts val="0"/>
              </a:spcAft>
              <a:buNone/>
            </a:pPr>
            <a:r>
              <a:rPr lang="en" sz="2000">
                <a:solidFill>
                  <a:srgbClr val="FFFFFF"/>
                </a:solidFill>
                <a:latin typeface="Roboto"/>
                <a:ea typeface="Roboto"/>
                <a:cs typeface="Roboto"/>
                <a:sym typeface="Roboto"/>
              </a:rPr>
              <a:t>Project by: </a:t>
            </a:r>
            <a:r>
              <a:rPr b="1" lang="en" sz="2000">
                <a:solidFill>
                  <a:srgbClr val="FFFFFF"/>
                </a:solidFill>
                <a:latin typeface="Roboto"/>
                <a:ea typeface="Roboto"/>
                <a:cs typeface="Roboto"/>
                <a:sym typeface="Roboto"/>
              </a:rPr>
              <a:t>Ritvik Pandey (16ME33014)</a:t>
            </a:r>
            <a:endParaRPr b="1" sz="2000">
              <a:solidFill>
                <a:srgbClr val="FFFFFF"/>
              </a:solidFill>
              <a:latin typeface="Roboto"/>
              <a:ea typeface="Roboto"/>
              <a:cs typeface="Roboto"/>
              <a:sym typeface="Roboto"/>
            </a:endParaRPr>
          </a:p>
        </p:txBody>
      </p:sp>
      <p:pic>
        <p:nvPicPr>
          <p:cNvPr id="93" name="Google Shape;93;p13"/>
          <p:cNvPicPr preferRelativeResize="0"/>
          <p:nvPr/>
        </p:nvPicPr>
        <p:blipFill>
          <a:blip r:embed="rId4">
            <a:alphaModFix/>
          </a:blip>
          <a:stretch>
            <a:fillRect/>
          </a:stretch>
        </p:blipFill>
        <p:spPr>
          <a:xfrm>
            <a:off x="1030225" y="1322325"/>
            <a:ext cx="2953741" cy="2546125"/>
          </a:xfrm>
          <a:prstGeom prst="rect">
            <a:avLst/>
          </a:prstGeom>
          <a:noFill/>
          <a:ln>
            <a:noFill/>
          </a:ln>
        </p:spPr>
      </p:pic>
      <p:grpSp>
        <p:nvGrpSpPr>
          <p:cNvPr id="94" name="Google Shape;94;p13"/>
          <p:cNvGrpSpPr/>
          <p:nvPr/>
        </p:nvGrpSpPr>
        <p:grpSpPr>
          <a:xfrm>
            <a:off x="4781125" y="1135200"/>
            <a:ext cx="3595450" cy="2920375"/>
            <a:chOff x="4323925" y="1135200"/>
            <a:chExt cx="3595450" cy="2920375"/>
          </a:xfrm>
        </p:grpSpPr>
        <p:pic>
          <p:nvPicPr>
            <p:cNvPr id="95" name="Google Shape;95;p13"/>
            <p:cNvPicPr preferRelativeResize="0"/>
            <p:nvPr/>
          </p:nvPicPr>
          <p:blipFill rotWithShape="1">
            <a:blip r:embed="rId5">
              <a:alphaModFix/>
            </a:blip>
            <a:srcRect b="6855" l="0" r="12610" t="0"/>
            <a:stretch/>
          </p:blipFill>
          <p:spPr>
            <a:xfrm>
              <a:off x="4324675" y="1135200"/>
              <a:ext cx="3594700" cy="2920375"/>
            </a:xfrm>
            <a:prstGeom prst="rect">
              <a:avLst/>
            </a:prstGeom>
            <a:noFill/>
            <a:ln>
              <a:noFill/>
            </a:ln>
          </p:spPr>
        </p:pic>
        <p:sp>
          <p:nvSpPr>
            <p:cNvPr id="96" name="Google Shape;96;p13"/>
            <p:cNvSpPr/>
            <p:nvPr/>
          </p:nvSpPr>
          <p:spPr>
            <a:xfrm>
              <a:off x="4323925" y="1596629"/>
              <a:ext cx="309300" cy="297900"/>
            </a:xfrm>
            <a:prstGeom prst="ellipse">
              <a:avLst/>
            </a:prstGeom>
            <a:gradFill>
              <a:gsLst>
                <a:gs pos="0">
                  <a:srgbClr val="FFC002"/>
                </a:gs>
                <a:gs pos="100000">
                  <a:srgbClr val="795B04"/>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4323925" y="2019841"/>
              <a:ext cx="309300" cy="297900"/>
            </a:xfrm>
            <a:prstGeom prst="ellipse">
              <a:avLst/>
            </a:prstGeom>
            <a:gradFill>
              <a:gsLst>
                <a:gs pos="0">
                  <a:srgbClr val="FFC002"/>
                </a:gs>
                <a:gs pos="100000">
                  <a:srgbClr val="795B04"/>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4323925" y="2446159"/>
              <a:ext cx="309300" cy="297900"/>
            </a:xfrm>
            <a:prstGeom prst="ellipse">
              <a:avLst/>
            </a:prstGeom>
            <a:gradFill>
              <a:gsLst>
                <a:gs pos="0">
                  <a:srgbClr val="FFC002"/>
                </a:gs>
                <a:gs pos="100000">
                  <a:srgbClr val="795B04"/>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4323925" y="2869371"/>
              <a:ext cx="309300" cy="297900"/>
            </a:xfrm>
            <a:prstGeom prst="ellipse">
              <a:avLst/>
            </a:prstGeom>
            <a:gradFill>
              <a:gsLst>
                <a:gs pos="0">
                  <a:srgbClr val="FFC002"/>
                </a:gs>
                <a:gs pos="100000">
                  <a:srgbClr val="795B04"/>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4323925" y="3292583"/>
              <a:ext cx="309300" cy="297900"/>
            </a:xfrm>
            <a:prstGeom prst="ellipse">
              <a:avLst/>
            </a:prstGeom>
            <a:gradFill>
              <a:gsLst>
                <a:gs pos="0">
                  <a:srgbClr val="FFC002"/>
                </a:gs>
                <a:gs pos="100000">
                  <a:srgbClr val="795B04"/>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7569642" y="1997183"/>
              <a:ext cx="309300" cy="297900"/>
            </a:xfrm>
            <a:prstGeom prst="ellipse">
              <a:avLst/>
            </a:prstGeom>
            <a:gradFill>
              <a:gsLst>
                <a:gs pos="0">
                  <a:srgbClr val="FFC002"/>
                </a:gs>
                <a:gs pos="100000">
                  <a:srgbClr val="795B04"/>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7566537" y="2423500"/>
              <a:ext cx="309300" cy="297900"/>
            </a:xfrm>
            <a:prstGeom prst="ellipse">
              <a:avLst/>
            </a:prstGeom>
            <a:gradFill>
              <a:gsLst>
                <a:gs pos="0">
                  <a:srgbClr val="FFC002"/>
                </a:gs>
                <a:gs pos="100000">
                  <a:srgbClr val="795B04"/>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7566537" y="2858041"/>
              <a:ext cx="309300" cy="297900"/>
            </a:xfrm>
            <a:prstGeom prst="ellipse">
              <a:avLst/>
            </a:prstGeom>
            <a:gradFill>
              <a:gsLst>
                <a:gs pos="0">
                  <a:srgbClr val="FFC002"/>
                </a:gs>
                <a:gs pos="100000">
                  <a:srgbClr val="795B04"/>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7569642" y="3292583"/>
              <a:ext cx="309300" cy="297900"/>
            </a:xfrm>
            <a:prstGeom prst="ellipse">
              <a:avLst/>
            </a:prstGeom>
            <a:gradFill>
              <a:gsLst>
                <a:gs pos="0">
                  <a:srgbClr val="FFC002"/>
                </a:gs>
                <a:gs pos="100000">
                  <a:srgbClr val="795B04"/>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5489584" y="1139429"/>
              <a:ext cx="309300" cy="297900"/>
            </a:xfrm>
            <a:prstGeom prst="ellipse">
              <a:avLst/>
            </a:prstGeom>
            <a:gradFill>
              <a:gsLst>
                <a:gs pos="0">
                  <a:srgbClr val="DE6990"/>
                </a:gs>
                <a:gs pos="100000">
                  <a:srgbClr val="9A2B50"/>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5489584" y="1562641"/>
              <a:ext cx="309300" cy="297900"/>
            </a:xfrm>
            <a:prstGeom prst="ellipse">
              <a:avLst/>
            </a:prstGeom>
            <a:gradFill>
              <a:gsLst>
                <a:gs pos="0">
                  <a:srgbClr val="DE6990"/>
                </a:gs>
                <a:gs pos="100000">
                  <a:srgbClr val="9A2B50"/>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5489584" y="1997183"/>
              <a:ext cx="309300" cy="297900"/>
            </a:xfrm>
            <a:prstGeom prst="ellipse">
              <a:avLst/>
            </a:prstGeom>
            <a:gradFill>
              <a:gsLst>
                <a:gs pos="0">
                  <a:srgbClr val="DE6990"/>
                </a:gs>
                <a:gs pos="100000">
                  <a:srgbClr val="9A2B50"/>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5489584" y="2423500"/>
              <a:ext cx="309300" cy="297900"/>
            </a:xfrm>
            <a:prstGeom prst="ellipse">
              <a:avLst/>
            </a:prstGeom>
            <a:gradFill>
              <a:gsLst>
                <a:gs pos="0">
                  <a:srgbClr val="DE6990"/>
                </a:gs>
                <a:gs pos="100000">
                  <a:srgbClr val="9A2B50"/>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5489584" y="2846712"/>
              <a:ext cx="309300" cy="297900"/>
            </a:xfrm>
            <a:prstGeom prst="ellipse">
              <a:avLst/>
            </a:prstGeom>
            <a:gradFill>
              <a:gsLst>
                <a:gs pos="0">
                  <a:srgbClr val="DE6990"/>
                </a:gs>
                <a:gs pos="100000">
                  <a:srgbClr val="9A2B50"/>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5489584" y="3273029"/>
              <a:ext cx="309300" cy="297900"/>
            </a:xfrm>
            <a:prstGeom prst="ellipse">
              <a:avLst/>
            </a:prstGeom>
            <a:gradFill>
              <a:gsLst>
                <a:gs pos="0">
                  <a:srgbClr val="DE6990"/>
                </a:gs>
                <a:gs pos="100000">
                  <a:srgbClr val="9A2B50"/>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5489584" y="3707571"/>
              <a:ext cx="309300" cy="297900"/>
            </a:xfrm>
            <a:prstGeom prst="ellipse">
              <a:avLst/>
            </a:prstGeom>
            <a:gradFill>
              <a:gsLst>
                <a:gs pos="0">
                  <a:srgbClr val="DE6990"/>
                </a:gs>
                <a:gs pos="100000">
                  <a:srgbClr val="9A2B50"/>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6415313" y="1139429"/>
              <a:ext cx="309300" cy="297900"/>
            </a:xfrm>
            <a:prstGeom prst="ellipse">
              <a:avLst/>
            </a:prstGeom>
            <a:gradFill>
              <a:gsLst>
                <a:gs pos="0">
                  <a:srgbClr val="DE6990"/>
                </a:gs>
                <a:gs pos="100000">
                  <a:srgbClr val="9A2B50"/>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6415313" y="1565746"/>
              <a:ext cx="309300" cy="297900"/>
            </a:xfrm>
            <a:prstGeom prst="ellipse">
              <a:avLst/>
            </a:prstGeom>
            <a:gradFill>
              <a:gsLst>
                <a:gs pos="0">
                  <a:srgbClr val="DE6990"/>
                </a:gs>
                <a:gs pos="100000">
                  <a:srgbClr val="9A2B50"/>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6415313" y="1988959"/>
              <a:ext cx="309300" cy="297900"/>
            </a:xfrm>
            <a:prstGeom prst="ellipse">
              <a:avLst/>
            </a:prstGeom>
            <a:gradFill>
              <a:gsLst>
                <a:gs pos="0">
                  <a:srgbClr val="DE6990"/>
                </a:gs>
                <a:gs pos="100000">
                  <a:srgbClr val="9A2B50"/>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6415313" y="2423500"/>
              <a:ext cx="309300" cy="297900"/>
            </a:xfrm>
            <a:prstGeom prst="ellipse">
              <a:avLst/>
            </a:prstGeom>
            <a:gradFill>
              <a:gsLst>
                <a:gs pos="0">
                  <a:srgbClr val="DE6990"/>
                </a:gs>
                <a:gs pos="100000">
                  <a:srgbClr val="9A2B50"/>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6403984" y="2846712"/>
              <a:ext cx="309300" cy="297900"/>
            </a:xfrm>
            <a:prstGeom prst="ellipse">
              <a:avLst/>
            </a:prstGeom>
            <a:gradFill>
              <a:gsLst>
                <a:gs pos="0">
                  <a:srgbClr val="DE6990"/>
                </a:gs>
                <a:gs pos="100000">
                  <a:srgbClr val="9A2B50"/>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6415313" y="3284359"/>
              <a:ext cx="309300" cy="297900"/>
            </a:xfrm>
            <a:prstGeom prst="ellipse">
              <a:avLst/>
            </a:prstGeom>
            <a:gradFill>
              <a:gsLst>
                <a:gs pos="0">
                  <a:srgbClr val="DE6990"/>
                </a:gs>
                <a:gs pos="100000">
                  <a:srgbClr val="9A2B50"/>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6415313" y="3707571"/>
              <a:ext cx="309300" cy="297900"/>
            </a:xfrm>
            <a:prstGeom prst="ellipse">
              <a:avLst/>
            </a:prstGeom>
            <a:gradFill>
              <a:gsLst>
                <a:gs pos="0">
                  <a:srgbClr val="DE6990"/>
                </a:gs>
                <a:gs pos="100000">
                  <a:srgbClr val="9A2B50"/>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233" name="Shape 233"/>
        <p:cNvGrpSpPr/>
        <p:nvPr/>
      </p:nvGrpSpPr>
      <p:grpSpPr>
        <a:xfrm>
          <a:off x="0" y="0"/>
          <a:ext cx="0" cy="0"/>
          <a:chOff x="0" y="0"/>
          <a:chExt cx="0" cy="0"/>
        </a:xfrm>
      </p:grpSpPr>
      <p:sp>
        <p:nvSpPr>
          <p:cNvPr id="234" name="Google Shape;234;p22"/>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Convolutional Neural Networks (CNN)</a:t>
            </a:r>
            <a:endParaRPr b="1" sz="2800">
              <a:solidFill>
                <a:schemeClr val="lt1"/>
              </a:solidFill>
              <a:latin typeface="Average"/>
              <a:ea typeface="Average"/>
              <a:cs typeface="Average"/>
              <a:sym typeface="Average"/>
            </a:endParaRPr>
          </a:p>
        </p:txBody>
      </p:sp>
      <p:grpSp>
        <p:nvGrpSpPr>
          <p:cNvPr id="235" name="Google Shape;235;p22"/>
          <p:cNvGrpSpPr/>
          <p:nvPr/>
        </p:nvGrpSpPr>
        <p:grpSpPr>
          <a:xfrm>
            <a:off x="0" y="1745950"/>
            <a:ext cx="1856100" cy="682421"/>
            <a:chOff x="0" y="1745950"/>
            <a:chExt cx="1856100" cy="682421"/>
          </a:xfrm>
        </p:grpSpPr>
        <p:sp>
          <p:nvSpPr>
            <p:cNvPr id="236" name="Google Shape;236;p22"/>
            <p:cNvSpPr/>
            <p:nvPr/>
          </p:nvSpPr>
          <p:spPr>
            <a:xfrm rot="5400000">
              <a:off x="469850" y="1295800"/>
              <a:ext cx="637200" cy="15375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txBox="1"/>
            <p:nvPr/>
          </p:nvSpPr>
          <p:spPr>
            <a:xfrm>
              <a:off x="0" y="1745950"/>
              <a:ext cx="1856100" cy="4602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600">
                  <a:solidFill>
                    <a:schemeClr val="lt1"/>
                  </a:solidFill>
                  <a:latin typeface="Roboto"/>
                  <a:ea typeface="Roboto"/>
                  <a:cs typeface="Roboto"/>
                  <a:sym typeface="Roboto"/>
                </a:rPr>
                <a:t>2. Theoretical</a:t>
              </a:r>
              <a:endParaRPr b="1" sz="1600">
                <a:solidFill>
                  <a:schemeClr val="lt1"/>
                </a:solidFill>
                <a:latin typeface="Roboto"/>
                <a:ea typeface="Roboto"/>
                <a:cs typeface="Roboto"/>
                <a:sym typeface="Roboto"/>
              </a:endParaRPr>
            </a:p>
          </p:txBody>
        </p:sp>
        <p:sp>
          <p:nvSpPr>
            <p:cNvPr id="238" name="Google Shape;238;p22"/>
            <p:cNvSpPr txBox="1"/>
            <p:nvPr/>
          </p:nvSpPr>
          <p:spPr>
            <a:xfrm>
              <a:off x="270370" y="1968171"/>
              <a:ext cx="1409400" cy="4602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600">
                  <a:solidFill>
                    <a:schemeClr val="lt1"/>
                  </a:solidFill>
                  <a:latin typeface="Roboto"/>
                  <a:ea typeface="Roboto"/>
                  <a:cs typeface="Roboto"/>
                  <a:sym typeface="Roboto"/>
                </a:rPr>
                <a:t>background</a:t>
              </a:r>
              <a:endParaRPr b="1" sz="1600">
                <a:solidFill>
                  <a:schemeClr val="lt1"/>
                </a:solidFill>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242" name="Shape 242"/>
        <p:cNvGrpSpPr/>
        <p:nvPr/>
      </p:nvGrpSpPr>
      <p:grpSpPr>
        <a:xfrm>
          <a:off x="0" y="0"/>
          <a:ext cx="0" cy="0"/>
          <a:chOff x="0" y="0"/>
          <a:chExt cx="0" cy="0"/>
        </a:xfrm>
      </p:grpSpPr>
      <p:sp>
        <p:nvSpPr>
          <p:cNvPr id="243" name="Google Shape;243;p23"/>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Convolutional Neural Networks (CNN)</a:t>
            </a:r>
            <a:endParaRPr b="1" sz="2800">
              <a:solidFill>
                <a:schemeClr val="lt1"/>
              </a:solidFill>
              <a:latin typeface="Average"/>
              <a:ea typeface="Average"/>
              <a:cs typeface="Average"/>
              <a:sym typeface="Average"/>
            </a:endParaRPr>
          </a:p>
        </p:txBody>
      </p:sp>
      <p:pic>
        <p:nvPicPr>
          <p:cNvPr id="244" name="Google Shape;244;p23"/>
          <p:cNvPicPr preferRelativeResize="0"/>
          <p:nvPr/>
        </p:nvPicPr>
        <p:blipFill>
          <a:blip r:embed="rId3">
            <a:alphaModFix/>
          </a:blip>
          <a:stretch>
            <a:fillRect/>
          </a:stretch>
        </p:blipFill>
        <p:spPr>
          <a:xfrm>
            <a:off x="4233900" y="685950"/>
            <a:ext cx="4524375" cy="1657350"/>
          </a:xfrm>
          <a:prstGeom prst="rect">
            <a:avLst/>
          </a:prstGeom>
          <a:noFill/>
          <a:ln>
            <a:noFill/>
          </a:ln>
        </p:spPr>
      </p:pic>
      <p:sp>
        <p:nvSpPr>
          <p:cNvPr id="245" name="Google Shape;245;p23"/>
          <p:cNvSpPr txBox="1"/>
          <p:nvPr/>
        </p:nvSpPr>
        <p:spPr>
          <a:xfrm>
            <a:off x="28775" y="789800"/>
            <a:ext cx="4128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Proxima Nova"/>
              <a:buChar char="●"/>
            </a:pPr>
            <a:r>
              <a:rPr lang="en">
                <a:solidFill>
                  <a:schemeClr val="lt1"/>
                </a:solidFill>
                <a:latin typeface="Proxima Nova"/>
                <a:ea typeface="Proxima Nova"/>
                <a:cs typeface="Proxima Nova"/>
                <a:sym typeface="Proxima Nova"/>
              </a:rPr>
              <a:t>Convolution operation in 2D and 3D</a:t>
            </a:r>
            <a:endParaRPr>
              <a:solidFill>
                <a:schemeClr val="lt1"/>
              </a:solidFill>
              <a:latin typeface="Proxima Nova"/>
              <a:ea typeface="Proxima Nova"/>
              <a:cs typeface="Proxima Nova"/>
              <a:sym typeface="Proxima Nova"/>
            </a:endParaRPr>
          </a:p>
          <a:p>
            <a:pPr indent="-317500" lvl="0" marL="457200" rtl="0" algn="l">
              <a:spcBef>
                <a:spcPts val="0"/>
              </a:spcBef>
              <a:spcAft>
                <a:spcPts val="0"/>
              </a:spcAft>
              <a:buClr>
                <a:schemeClr val="lt1"/>
              </a:buClr>
              <a:buSzPts val="1400"/>
              <a:buFont typeface="Proxima Nova"/>
              <a:buChar char="●"/>
            </a:pPr>
            <a:r>
              <a:rPr lang="en">
                <a:solidFill>
                  <a:schemeClr val="lt1"/>
                </a:solidFill>
                <a:latin typeface="Proxima Nova"/>
                <a:ea typeface="Proxima Nova"/>
                <a:cs typeface="Proxima Nova"/>
                <a:sym typeface="Proxima Nova"/>
              </a:rPr>
              <a:t>A similar but inverse operation is called DeConvolution</a:t>
            </a:r>
            <a:endParaRPr>
              <a:solidFill>
                <a:schemeClr val="lt1"/>
              </a:solidFill>
              <a:latin typeface="Proxima Nova"/>
              <a:ea typeface="Proxima Nova"/>
              <a:cs typeface="Proxima Nova"/>
              <a:sym typeface="Proxima Nova"/>
            </a:endParaRPr>
          </a:p>
        </p:txBody>
      </p:sp>
      <p:pic>
        <p:nvPicPr>
          <p:cNvPr id="246" name="Google Shape;246;p23"/>
          <p:cNvPicPr preferRelativeResize="0"/>
          <p:nvPr/>
        </p:nvPicPr>
        <p:blipFill>
          <a:blip r:embed="rId4">
            <a:alphaModFix/>
          </a:blip>
          <a:stretch>
            <a:fillRect/>
          </a:stretch>
        </p:blipFill>
        <p:spPr>
          <a:xfrm>
            <a:off x="152400" y="2580771"/>
            <a:ext cx="2347550" cy="2264346"/>
          </a:xfrm>
          <a:prstGeom prst="rect">
            <a:avLst/>
          </a:prstGeom>
          <a:noFill/>
          <a:ln>
            <a:noFill/>
          </a:ln>
        </p:spPr>
      </p:pic>
      <p:grpSp>
        <p:nvGrpSpPr>
          <p:cNvPr id="247" name="Google Shape;247;p23"/>
          <p:cNvGrpSpPr/>
          <p:nvPr/>
        </p:nvGrpSpPr>
        <p:grpSpPr>
          <a:xfrm>
            <a:off x="0" y="1745950"/>
            <a:ext cx="1856100" cy="682421"/>
            <a:chOff x="0" y="1745950"/>
            <a:chExt cx="1856100" cy="682421"/>
          </a:xfrm>
        </p:grpSpPr>
        <p:sp>
          <p:nvSpPr>
            <p:cNvPr id="248" name="Google Shape;248;p23"/>
            <p:cNvSpPr/>
            <p:nvPr/>
          </p:nvSpPr>
          <p:spPr>
            <a:xfrm rot="5400000">
              <a:off x="469850" y="1295800"/>
              <a:ext cx="637200" cy="15375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txBox="1"/>
            <p:nvPr/>
          </p:nvSpPr>
          <p:spPr>
            <a:xfrm>
              <a:off x="0" y="1745950"/>
              <a:ext cx="1856100" cy="4602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600">
                  <a:solidFill>
                    <a:schemeClr val="lt1"/>
                  </a:solidFill>
                  <a:latin typeface="Roboto"/>
                  <a:ea typeface="Roboto"/>
                  <a:cs typeface="Roboto"/>
                  <a:sym typeface="Roboto"/>
                </a:rPr>
                <a:t>2. Theoretical</a:t>
              </a:r>
              <a:endParaRPr b="1" sz="1600">
                <a:solidFill>
                  <a:schemeClr val="lt1"/>
                </a:solidFill>
                <a:latin typeface="Roboto"/>
                <a:ea typeface="Roboto"/>
                <a:cs typeface="Roboto"/>
                <a:sym typeface="Roboto"/>
              </a:endParaRPr>
            </a:p>
          </p:txBody>
        </p:sp>
        <p:sp>
          <p:nvSpPr>
            <p:cNvPr id="250" name="Google Shape;250;p23"/>
            <p:cNvSpPr txBox="1"/>
            <p:nvPr/>
          </p:nvSpPr>
          <p:spPr>
            <a:xfrm>
              <a:off x="270370" y="1968171"/>
              <a:ext cx="1409400" cy="4602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600">
                  <a:solidFill>
                    <a:schemeClr val="lt1"/>
                  </a:solidFill>
                  <a:latin typeface="Roboto"/>
                  <a:ea typeface="Roboto"/>
                  <a:cs typeface="Roboto"/>
                  <a:sym typeface="Roboto"/>
                </a:rPr>
                <a:t>background</a:t>
              </a:r>
              <a:endParaRPr b="1" sz="1600">
                <a:solidFill>
                  <a:schemeClr val="lt1"/>
                </a:solidFill>
                <a:latin typeface="Roboto"/>
                <a:ea typeface="Roboto"/>
                <a:cs typeface="Roboto"/>
                <a:sym typeface="Robo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254" name="Shape 254"/>
        <p:cNvGrpSpPr/>
        <p:nvPr/>
      </p:nvGrpSpPr>
      <p:grpSpPr>
        <a:xfrm>
          <a:off x="0" y="0"/>
          <a:ext cx="0" cy="0"/>
          <a:chOff x="0" y="0"/>
          <a:chExt cx="0" cy="0"/>
        </a:xfrm>
      </p:grpSpPr>
      <p:sp>
        <p:nvSpPr>
          <p:cNvPr id="255" name="Google Shape;255;p24"/>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Convolutional Neural Networks (CNN)</a:t>
            </a:r>
            <a:endParaRPr b="1" sz="2800">
              <a:solidFill>
                <a:schemeClr val="lt1"/>
              </a:solidFill>
              <a:latin typeface="Average"/>
              <a:ea typeface="Average"/>
              <a:cs typeface="Average"/>
              <a:sym typeface="Average"/>
            </a:endParaRPr>
          </a:p>
        </p:txBody>
      </p:sp>
      <p:pic>
        <p:nvPicPr>
          <p:cNvPr id="256" name="Google Shape;256;p24"/>
          <p:cNvPicPr preferRelativeResize="0"/>
          <p:nvPr/>
        </p:nvPicPr>
        <p:blipFill>
          <a:blip r:embed="rId3">
            <a:alphaModFix/>
          </a:blip>
          <a:stretch>
            <a:fillRect/>
          </a:stretch>
        </p:blipFill>
        <p:spPr>
          <a:xfrm>
            <a:off x="4233900" y="685950"/>
            <a:ext cx="4524375" cy="1657350"/>
          </a:xfrm>
          <a:prstGeom prst="rect">
            <a:avLst/>
          </a:prstGeom>
          <a:noFill/>
          <a:ln>
            <a:noFill/>
          </a:ln>
        </p:spPr>
      </p:pic>
      <p:sp>
        <p:nvSpPr>
          <p:cNvPr id="257" name="Google Shape;257;p24"/>
          <p:cNvSpPr txBox="1"/>
          <p:nvPr/>
        </p:nvSpPr>
        <p:spPr>
          <a:xfrm>
            <a:off x="28775" y="789800"/>
            <a:ext cx="4128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Proxima Nova"/>
              <a:buChar char="●"/>
            </a:pPr>
            <a:r>
              <a:rPr lang="en">
                <a:solidFill>
                  <a:schemeClr val="lt1"/>
                </a:solidFill>
                <a:latin typeface="Proxima Nova"/>
                <a:ea typeface="Proxima Nova"/>
                <a:cs typeface="Proxima Nova"/>
                <a:sym typeface="Proxima Nova"/>
              </a:rPr>
              <a:t>Convolution operation in 2D and 3D</a:t>
            </a:r>
            <a:endParaRPr>
              <a:solidFill>
                <a:schemeClr val="lt1"/>
              </a:solidFill>
              <a:latin typeface="Proxima Nova"/>
              <a:ea typeface="Proxima Nova"/>
              <a:cs typeface="Proxima Nova"/>
              <a:sym typeface="Proxima Nova"/>
            </a:endParaRPr>
          </a:p>
          <a:p>
            <a:pPr indent="-317500" lvl="0" marL="457200" rtl="0" algn="l">
              <a:spcBef>
                <a:spcPts val="0"/>
              </a:spcBef>
              <a:spcAft>
                <a:spcPts val="0"/>
              </a:spcAft>
              <a:buClr>
                <a:schemeClr val="lt1"/>
              </a:buClr>
              <a:buSzPts val="1400"/>
              <a:buFont typeface="Proxima Nova"/>
              <a:buChar char="●"/>
            </a:pPr>
            <a:r>
              <a:rPr lang="en">
                <a:solidFill>
                  <a:schemeClr val="lt1"/>
                </a:solidFill>
                <a:latin typeface="Proxima Nova"/>
                <a:ea typeface="Proxima Nova"/>
                <a:cs typeface="Proxima Nova"/>
                <a:sym typeface="Proxima Nova"/>
              </a:rPr>
              <a:t>A similar but inverse operation is called DeConvolution</a:t>
            </a:r>
            <a:endParaRPr>
              <a:solidFill>
                <a:schemeClr val="lt1"/>
              </a:solidFill>
              <a:latin typeface="Proxima Nova"/>
              <a:ea typeface="Proxima Nova"/>
              <a:cs typeface="Proxima Nova"/>
              <a:sym typeface="Proxima Nova"/>
            </a:endParaRPr>
          </a:p>
        </p:txBody>
      </p:sp>
      <p:pic>
        <p:nvPicPr>
          <p:cNvPr id="258" name="Google Shape;258;p24"/>
          <p:cNvPicPr preferRelativeResize="0"/>
          <p:nvPr/>
        </p:nvPicPr>
        <p:blipFill>
          <a:blip r:embed="rId4">
            <a:alphaModFix/>
          </a:blip>
          <a:stretch>
            <a:fillRect/>
          </a:stretch>
        </p:blipFill>
        <p:spPr>
          <a:xfrm>
            <a:off x="2652350" y="2571750"/>
            <a:ext cx="6261849" cy="2111550"/>
          </a:xfrm>
          <a:prstGeom prst="rect">
            <a:avLst/>
          </a:prstGeom>
          <a:noFill/>
          <a:ln>
            <a:noFill/>
          </a:ln>
        </p:spPr>
      </p:pic>
      <p:pic>
        <p:nvPicPr>
          <p:cNvPr id="259" name="Google Shape;259;p24"/>
          <p:cNvPicPr preferRelativeResize="0"/>
          <p:nvPr/>
        </p:nvPicPr>
        <p:blipFill>
          <a:blip r:embed="rId5">
            <a:alphaModFix/>
          </a:blip>
          <a:stretch>
            <a:fillRect/>
          </a:stretch>
        </p:blipFill>
        <p:spPr>
          <a:xfrm>
            <a:off x="152400" y="2580771"/>
            <a:ext cx="2347550" cy="2264346"/>
          </a:xfrm>
          <a:prstGeom prst="rect">
            <a:avLst/>
          </a:prstGeom>
          <a:noFill/>
          <a:ln>
            <a:noFill/>
          </a:ln>
        </p:spPr>
      </p:pic>
      <p:grpSp>
        <p:nvGrpSpPr>
          <p:cNvPr id="260" name="Google Shape;260;p24"/>
          <p:cNvGrpSpPr/>
          <p:nvPr/>
        </p:nvGrpSpPr>
        <p:grpSpPr>
          <a:xfrm>
            <a:off x="0" y="1745950"/>
            <a:ext cx="1856100" cy="682421"/>
            <a:chOff x="0" y="1745950"/>
            <a:chExt cx="1856100" cy="682421"/>
          </a:xfrm>
        </p:grpSpPr>
        <p:sp>
          <p:nvSpPr>
            <p:cNvPr id="261" name="Google Shape;261;p24"/>
            <p:cNvSpPr/>
            <p:nvPr/>
          </p:nvSpPr>
          <p:spPr>
            <a:xfrm rot="5400000">
              <a:off x="469850" y="1295800"/>
              <a:ext cx="637200" cy="15375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4"/>
            <p:cNvSpPr txBox="1"/>
            <p:nvPr/>
          </p:nvSpPr>
          <p:spPr>
            <a:xfrm>
              <a:off x="0" y="1745950"/>
              <a:ext cx="1856100" cy="4602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600">
                  <a:solidFill>
                    <a:schemeClr val="lt1"/>
                  </a:solidFill>
                  <a:latin typeface="Roboto"/>
                  <a:ea typeface="Roboto"/>
                  <a:cs typeface="Roboto"/>
                  <a:sym typeface="Roboto"/>
                </a:rPr>
                <a:t>2. Theoretical</a:t>
              </a:r>
              <a:endParaRPr b="1" sz="1600">
                <a:solidFill>
                  <a:schemeClr val="lt1"/>
                </a:solidFill>
                <a:latin typeface="Roboto"/>
                <a:ea typeface="Roboto"/>
                <a:cs typeface="Roboto"/>
                <a:sym typeface="Roboto"/>
              </a:endParaRPr>
            </a:p>
          </p:txBody>
        </p:sp>
        <p:sp>
          <p:nvSpPr>
            <p:cNvPr id="263" name="Google Shape;263;p24"/>
            <p:cNvSpPr txBox="1"/>
            <p:nvPr/>
          </p:nvSpPr>
          <p:spPr>
            <a:xfrm>
              <a:off x="270370" y="1968171"/>
              <a:ext cx="1409400" cy="4602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600">
                  <a:solidFill>
                    <a:schemeClr val="lt1"/>
                  </a:solidFill>
                  <a:latin typeface="Roboto"/>
                  <a:ea typeface="Roboto"/>
                  <a:cs typeface="Roboto"/>
                  <a:sym typeface="Roboto"/>
                </a:rPr>
                <a:t>background</a:t>
              </a:r>
              <a:endParaRPr b="1" sz="1600">
                <a:solidFill>
                  <a:schemeClr val="lt1"/>
                </a:solidFill>
                <a:latin typeface="Roboto"/>
                <a:ea typeface="Roboto"/>
                <a:cs typeface="Roboto"/>
                <a:sym typeface="Robo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267" name="Shape 267"/>
        <p:cNvGrpSpPr/>
        <p:nvPr/>
      </p:nvGrpSpPr>
      <p:grpSpPr>
        <a:xfrm>
          <a:off x="0" y="0"/>
          <a:ext cx="0" cy="0"/>
          <a:chOff x="0" y="0"/>
          <a:chExt cx="0" cy="0"/>
        </a:xfrm>
      </p:grpSpPr>
      <p:sp>
        <p:nvSpPr>
          <p:cNvPr id="268" name="Google Shape;268;p25"/>
          <p:cNvSpPr/>
          <p:nvPr/>
        </p:nvSpPr>
        <p:spPr>
          <a:xfrm rot="5400000">
            <a:off x="625596" y="2035550"/>
            <a:ext cx="495900" cy="17067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5"/>
          <p:cNvSpPr txBox="1"/>
          <p:nvPr/>
        </p:nvSpPr>
        <p:spPr>
          <a:xfrm>
            <a:off x="-20250" y="2651025"/>
            <a:ext cx="1842300" cy="4959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3.  Methodology</a:t>
            </a:r>
            <a:endParaRPr b="1" sz="1800">
              <a:solidFill>
                <a:schemeClr val="lt1"/>
              </a:solidFill>
              <a:latin typeface="Roboto"/>
              <a:ea typeface="Roboto"/>
              <a:cs typeface="Roboto"/>
              <a:sym typeface="Roboto"/>
            </a:endParaRPr>
          </a:p>
        </p:txBody>
      </p:sp>
      <p:sp>
        <p:nvSpPr>
          <p:cNvPr id="270" name="Google Shape;270;p25"/>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Data Generation</a:t>
            </a:r>
            <a:endParaRPr b="1" sz="2800">
              <a:solidFill>
                <a:schemeClr val="lt1"/>
              </a:solidFill>
              <a:latin typeface="Average"/>
              <a:ea typeface="Average"/>
              <a:cs typeface="Average"/>
              <a:sym typeface="Average"/>
            </a:endParaRPr>
          </a:p>
        </p:txBody>
      </p:sp>
      <p:pic>
        <p:nvPicPr>
          <p:cNvPr id="271" name="Google Shape;271;p25"/>
          <p:cNvPicPr preferRelativeResize="0"/>
          <p:nvPr/>
        </p:nvPicPr>
        <p:blipFill>
          <a:blip r:embed="rId3">
            <a:alphaModFix/>
          </a:blip>
          <a:stretch>
            <a:fillRect/>
          </a:stretch>
        </p:blipFill>
        <p:spPr>
          <a:xfrm>
            <a:off x="47724" y="791250"/>
            <a:ext cx="3228601" cy="1735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275" name="Shape 275"/>
        <p:cNvGrpSpPr/>
        <p:nvPr/>
      </p:nvGrpSpPr>
      <p:grpSpPr>
        <a:xfrm>
          <a:off x="0" y="0"/>
          <a:ext cx="0" cy="0"/>
          <a:chOff x="0" y="0"/>
          <a:chExt cx="0" cy="0"/>
        </a:xfrm>
      </p:grpSpPr>
      <p:sp>
        <p:nvSpPr>
          <p:cNvPr id="276" name="Google Shape;276;p26"/>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Data Generation</a:t>
            </a:r>
            <a:endParaRPr b="1" sz="2800">
              <a:solidFill>
                <a:schemeClr val="lt1"/>
              </a:solidFill>
              <a:latin typeface="Average"/>
              <a:ea typeface="Average"/>
              <a:cs typeface="Average"/>
              <a:sym typeface="Average"/>
            </a:endParaRPr>
          </a:p>
        </p:txBody>
      </p:sp>
      <p:pic>
        <p:nvPicPr>
          <p:cNvPr id="277" name="Google Shape;277;p26"/>
          <p:cNvPicPr preferRelativeResize="0"/>
          <p:nvPr/>
        </p:nvPicPr>
        <p:blipFill>
          <a:blip r:embed="rId3">
            <a:alphaModFix/>
          </a:blip>
          <a:stretch>
            <a:fillRect/>
          </a:stretch>
        </p:blipFill>
        <p:spPr>
          <a:xfrm>
            <a:off x="47724" y="791250"/>
            <a:ext cx="3228601" cy="1735950"/>
          </a:xfrm>
          <a:prstGeom prst="rect">
            <a:avLst/>
          </a:prstGeom>
          <a:noFill/>
          <a:ln>
            <a:noFill/>
          </a:ln>
        </p:spPr>
      </p:pic>
      <p:pic>
        <p:nvPicPr>
          <p:cNvPr id="278" name="Google Shape;278;p26"/>
          <p:cNvPicPr preferRelativeResize="0"/>
          <p:nvPr/>
        </p:nvPicPr>
        <p:blipFill rotWithShape="1">
          <a:blip r:embed="rId4">
            <a:alphaModFix/>
          </a:blip>
          <a:srcRect b="0" l="9011" r="8309" t="0"/>
          <a:stretch/>
        </p:blipFill>
        <p:spPr>
          <a:xfrm>
            <a:off x="6785925" y="696382"/>
            <a:ext cx="2348797" cy="1817825"/>
          </a:xfrm>
          <a:prstGeom prst="rect">
            <a:avLst/>
          </a:prstGeom>
          <a:noFill/>
          <a:ln>
            <a:noFill/>
          </a:ln>
        </p:spPr>
      </p:pic>
      <p:pic>
        <p:nvPicPr>
          <p:cNvPr id="279" name="Google Shape;279;p26"/>
          <p:cNvPicPr preferRelativeResize="0"/>
          <p:nvPr/>
        </p:nvPicPr>
        <p:blipFill>
          <a:blip r:embed="rId5">
            <a:alphaModFix/>
          </a:blip>
          <a:stretch>
            <a:fillRect/>
          </a:stretch>
        </p:blipFill>
        <p:spPr>
          <a:xfrm>
            <a:off x="3354928" y="696375"/>
            <a:ext cx="3354162" cy="1879425"/>
          </a:xfrm>
          <a:prstGeom prst="rect">
            <a:avLst/>
          </a:prstGeom>
          <a:noFill/>
          <a:ln>
            <a:noFill/>
          </a:ln>
        </p:spPr>
      </p:pic>
      <p:sp>
        <p:nvSpPr>
          <p:cNvPr id="280" name="Google Shape;280;p26"/>
          <p:cNvSpPr/>
          <p:nvPr/>
        </p:nvSpPr>
        <p:spPr>
          <a:xfrm rot="5400000">
            <a:off x="625596" y="2035550"/>
            <a:ext cx="495900" cy="17067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txBox="1"/>
          <p:nvPr/>
        </p:nvSpPr>
        <p:spPr>
          <a:xfrm>
            <a:off x="-20250" y="2651025"/>
            <a:ext cx="1842300" cy="4959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3.  Methodology</a:t>
            </a:r>
            <a:endParaRPr b="1" sz="1800">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285" name="Shape 285"/>
        <p:cNvGrpSpPr/>
        <p:nvPr/>
      </p:nvGrpSpPr>
      <p:grpSpPr>
        <a:xfrm>
          <a:off x="0" y="0"/>
          <a:ext cx="0" cy="0"/>
          <a:chOff x="0" y="0"/>
          <a:chExt cx="0" cy="0"/>
        </a:xfrm>
      </p:grpSpPr>
      <p:sp>
        <p:nvSpPr>
          <p:cNvPr id="286" name="Google Shape;286;p27"/>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Data Generation</a:t>
            </a:r>
            <a:endParaRPr b="1" sz="2800">
              <a:solidFill>
                <a:schemeClr val="lt1"/>
              </a:solidFill>
              <a:latin typeface="Average"/>
              <a:ea typeface="Average"/>
              <a:cs typeface="Average"/>
              <a:sym typeface="Average"/>
            </a:endParaRPr>
          </a:p>
        </p:txBody>
      </p:sp>
      <p:pic>
        <p:nvPicPr>
          <p:cNvPr id="287" name="Google Shape;287;p27"/>
          <p:cNvPicPr preferRelativeResize="0"/>
          <p:nvPr/>
        </p:nvPicPr>
        <p:blipFill>
          <a:blip r:embed="rId3">
            <a:alphaModFix/>
          </a:blip>
          <a:stretch>
            <a:fillRect/>
          </a:stretch>
        </p:blipFill>
        <p:spPr>
          <a:xfrm>
            <a:off x="47724" y="791250"/>
            <a:ext cx="3228601" cy="1735950"/>
          </a:xfrm>
          <a:prstGeom prst="rect">
            <a:avLst/>
          </a:prstGeom>
          <a:noFill/>
          <a:ln>
            <a:noFill/>
          </a:ln>
        </p:spPr>
      </p:pic>
      <p:pic>
        <p:nvPicPr>
          <p:cNvPr id="288" name="Google Shape;288;p27"/>
          <p:cNvPicPr preferRelativeResize="0"/>
          <p:nvPr/>
        </p:nvPicPr>
        <p:blipFill rotWithShape="1">
          <a:blip r:embed="rId4">
            <a:alphaModFix/>
          </a:blip>
          <a:srcRect b="0" l="9011" r="8309" t="0"/>
          <a:stretch/>
        </p:blipFill>
        <p:spPr>
          <a:xfrm>
            <a:off x="6785925" y="696382"/>
            <a:ext cx="2348797" cy="1817825"/>
          </a:xfrm>
          <a:prstGeom prst="rect">
            <a:avLst/>
          </a:prstGeom>
          <a:noFill/>
          <a:ln>
            <a:noFill/>
          </a:ln>
        </p:spPr>
      </p:pic>
      <p:pic>
        <p:nvPicPr>
          <p:cNvPr id="289" name="Google Shape;289;p27"/>
          <p:cNvPicPr preferRelativeResize="0"/>
          <p:nvPr/>
        </p:nvPicPr>
        <p:blipFill>
          <a:blip r:embed="rId5">
            <a:alphaModFix/>
          </a:blip>
          <a:stretch>
            <a:fillRect/>
          </a:stretch>
        </p:blipFill>
        <p:spPr>
          <a:xfrm>
            <a:off x="3354928" y="696375"/>
            <a:ext cx="3354162" cy="1879425"/>
          </a:xfrm>
          <a:prstGeom prst="rect">
            <a:avLst/>
          </a:prstGeom>
          <a:noFill/>
          <a:ln>
            <a:noFill/>
          </a:ln>
        </p:spPr>
      </p:pic>
      <p:sp>
        <p:nvSpPr>
          <p:cNvPr id="290" name="Google Shape;290;p27"/>
          <p:cNvSpPr txBox="1"/>
          <p:nvPr/>
        </p:nvSpPr>
        <p:spPr>
          <a:xfrm>
            <a:off x="47725" y="3252675"/>
            <a:ext cx="3690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Domain</a:t>
            </a:r>
            <a:r>
              <a:rPr lang="en" sz="1600">
                <a:solidFill>
                  <a:schemeClr val="lt1"/>
                </a:solidFill>
                <a:latin typeface="Proxima Nova"/>
                <a:ea typeface="Proxima Nova"/>
                <a:cs typeface="Proxima Nova"/>
                <a:sym typeface="Proxima Nova"/>
              </a:rPr>
              <a:t> : 260mm x 120mm</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Cell size </a:t>
            </a:r>
            <a:r>
              <a:rPr lang="en" sz="1600">
                <a:solidFill>
                  <a:schemeClr val="lt1"/>
                </a:solidFill>
                <a:latin typeface="Proxima Nova"/>
                <a:ea typeface="Proxima Nova"/>
                <a:cs typeface="Proxima Nova"/>
                <a:sym typeface="Proxima Nova"/>
              </a:rPr>
              <a:t>: 1mm</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Cell count </a:t>
            </a:r>
            <a:r>
              <a:rPr lang="en" sz="1600">
                <a:solidFill>
                  <a:schemeClr val="lt1"/>
                </a:solidFill>
                <a:latin typeface="Proxima Nova"/>
                <a:ea typeface="Proxima Nova"/>
                <a:cs typeface="Proxima Nova"/>
                <a:sym typeface="Proxima Nova"/>
              </a:rPr>
              <a:t>:</a:t>
            </a:r>
            <a:r>
              <a:rPr b="1" lang="en" sz="1600">
                <a:solidFill>
                  <a:schemeClr val="lt1"/>
                </a:solidFill>
                <a:latin typeface="Proxima Nova"/>
                <a:ea typeface="Proxima Nova"/>
                <a:cs typeface="Proxima Nova"/>
                <a:sym typeface="Proxima Nova"/>
              </a:rPr>
              <a:t> </a:t>
            </a:r>
            <a:r>
              <a:rPr lang="en" sz="1600">
                <a:solidFill>
                  <a:schemeClr val="lt1"/>
                </a:solidFill>
                <a:latin typeface="Proxima Nova"/>
                <a:ea typeface="Proxima Nova"/>
                <a:cs typeface="Proxima Nova"/>
                <a:sym typeface="Proxima Nova"/>
              </a:rPr>
              <a:t>30,000</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Inlet velocity</a:t>
            </a:r>
            <a:r>
              <a:rPr lang="en" sz="1600">
                <a:solidFill>
                  <a:schemeClr val="lt1"/>
                </a:solidFill>
                <a:latin typeface="Proxima Nova"/>
                <a:ea typeface="Proxima Nova"/>
                <a:cs typeface="Proxima Nova"/>
                <a:sym typeface="Proxima Nova"/>
              </a:rPr>
              <a:t> : 1m/s</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Dynamic viscosity</a:t>
            </a:r>
            <a:r>
              <a:rPr lang="en" sz="1600">
                <a:solidFill>
                  <a:schemeClr val="lt1"/>
                </a:solidFill>
                <a:latin typeface="Proxima Nova"/>
                <a:ea typeface="Proxima Nova"/>
                <a:cs typeface="Proxima Nova"/>
                <a:sym typeface="Proxima Nova"/>
              </a:rPr>
              <a:t> : 10</a:t>
            </a:r>
            <a:r>
              <a:rPr baseline="30000" lang="en" sz="1600">
                <a:solidFill>
                  <a:schemeClr val="lt1"/>
                </a:solidFill>
                <a:latin typeface="Proxima Nova"/>
                <a:ea typeface="Proxima Nova"/>
                <a:cs typeface="Proxima Nova"/>
                <a:sym typeface="Proxima Nova"/>
              </a:rPr>
              <a:t>-4</a:t>
            </a:r>
            <a:r>
              <a:rPr lang="en" sz="1600">
                <a:solidFill>
                  <a:schemeClr val="lt1"/>
                </a:solidFill>
                <a:latin typeface="Proxima Nova"/>
                <a:ea typeface="Proxima Nova"/>
                <a:cs typeface="Proxima Nova"/>
                <a:sym typeface="Proxima Nova"/>
              </a:rPr>
              <a:t> m</a:t>
            </a:r>
            <a:r>
              <a:rPr baseline="30000" lang="en" sz="1600">
                <a:solidFill>
                  <a:schemeClr val="lt1"/>
                </a:solidFill>
                <a:latin typeface="Proxima Nova"/>
                <a:ea typeface="Proxima Nova"/>
                <a:cs typeface="Proxima Nova"/>
                <a:sym typeface="Proxima Nova"/>
              </a:rPr>
              <a:t>2</a:t>
            </a:r>
            <a:r>
              <a:rPr lang="en" sz="1600">
                <a:solidFill>
                  <a:schemeClr val="lt1"/>
                </a:solidFill>
                <a:latin typeface="Proxima Nova"/>
                <a:ea typeface="Proxima Nova"/>
                <a:cs typeface="Proxima Nova"/>
                <a:sym typeface="Proxima Nova"/>
              </a:rPr>
              <a:t>/s</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Re (shape-specific)</a:t>
            </a:r>
            <a:r>
              <a:rPr lang="en" sz="1600">
                <a:solidFill>
                  <a:schemeClr val="lt1"/>
                </a:solidFill>
                <a:latin typeface="Proxima Nova"/>
                <a:ea typeface="Proxima Nova"/>
                <a:cs typeface="Proxima Nova"/>
                <a:sym typeface="Proxima Nova"/>
              </a:rPr>
              <a:t> : 600-1000</a:t>
            </a:r>
            <a:endParaRPr sz="1600">
              <a:solidFill>
                <a:schemeClr val="lt1"/>
              </a:solidFill>
              <a:latin typeface="Proxima Nova"/>
              <a:ea typeface="Proxima Nova"/>
              <a:cs typeface="Proxima Nova"/>
              <a:sym typeface="Proxima Nova"/>
            </a:endParaRPr>
          </a:p>
        </p:txBody>
      </p:sp>
      <p:sp>
        <p:nvSpPr>
          <p:cNvPr id="291" name="Google Shape;291;p27"/>
          <p:cNvSpPr/>
          <p:nvPr/>
        </p:nvSpPr>
        <p:spPr>
          <a:xfrm rot="5400000">
            <a:off x="625596" y="2035550"/>
            <a:ext cx="495900" cy="17067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txBox="1"/>
          <p:nvPr/>
        </p:nvSpPr>
        <p:spPr>
          <a:xfrm>
            <a:off x="-20250" y="2651025"/>
            <a:ext cx="1842300" cy="4959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3.  Methodology</a:t>
            </a:r>
            <a:endParaRPr b="1" sz="1800">
              <a:solidFill>
                <a:schemeClr val="l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296" name="Shape 296"/>
        <p:cNvGrpSpPr/>
        <p:nvPr/>
      </p:nvGrpSpPr>
      <p:grpSpPr>
        <a:xfrm>
          <a:off x="0" y="0"/>
          <a:ext cx="0" cy="0"/>
          <a:chOff x="0" y="0"/>
          <a:chExt cx="0" cy="0"/>
        </a:xfrm>
      </p:grpSpPr>
      <p:sp>
        <p:nvSpPr>
          <p:cNvPr id="297" name="Google Shape;297;p28"/>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Data Generation</a:t>
            </a:r>
            <a:endParaRPr b="1" sz="2800">
              <a:solidFill>
                <a:schemeClr val="lt1"/>
              </a:solidFill>
              <a:latin typeface="Average"/>
              <a:ea typeface="Average"/>
              <a:cs typeface="Average"/>
              <a:sym typeface="Average"/>
            </a:endParaRPr>
          </a:p>
        </p:txBody>
      </p:sp>
      <p:pic>
        <p:nvPicPr>
          <p:cNvPr id="298" name="Google Shape;298;p28"/>
          <p:cNvPicPr preferRelativeResize="0"/>
          <p:nvPr/>
        </p:nvPicPr>
        <p:blipFill>
          <a:blip r:embed="rId3">
            <a:alphaModFix/>
          </a:blip>
          <a:stretch>
            <a:fillRect/>
          </a:stretch>
        </p:blipFill>
        <p:spPr>
          <a:xfrm>
            <a:off x="47724" y="791250"/>
            <a:ext cx="3228601" cy="1735950"/>
          </a:xfrm>
          <a:prstGeom prst="rect">
            <a:avLst/>
          </a:prstGeom>
          <a:noFill/>
          <a:ln>
            <a:noFill/>
          </a:ln>
        </p:spPr>
      </p:pic>
      <p:grpSp>
        <p:nvGrpSpPr>
          <p:cNvPr id="299" name="Google Shape;299;p28"/>
          <p:cNvGrpSpPr/>
          <p:nvPr/>
        </p:nvGrpSpPr>
        <p:grpSpPr>
          <a:xfrm>
            <a:off x="3737925" y="2586225"/>
            <a:ext cx="5269825" cy="2639092"/>
            <a:chOff x="3715450" y="625375"/>
            <a:chExt cx="5269825" cy="2639092"/>
          </a:xfrm>
        </p:grpSpPr>
        <p:pic>
          <p:nvPicPr>
            <p:cNvPr id="300" name="Google Shape;300;p28"/>
            <p:cNvPicPr preferRelativeResize="0"/>
            <p:nvPr/>
          </p:nvPicPr>
          <p:blipFill rotWithShape="1">
            <a:blip r:embed="rId4">
              <a:alphaModFix/>
            </a:blip>
            <a:srcRect b="60594" l="1126" r="70423" t="15595"/>
            <a:stretch/>
          </p:blipFill>
          <p:spPr>
            <a:xfrm>
              <a:off x="3715450" y="638850"/>
              <a:ext cx="2485500" cy="1279150"/>
            </a:xfrm>
            <a:prstGeom prst="rect">
              <a:avLst/>
            </a:prstGeom>
            <a:noFill/>
            <a:ln>
              <a:noFill/>
            </a:ln>
          </p:spPr>
        </p:pic>
        <p:pic>
          <p:nvPicPr>
            <p:cNvPr id="301" name="Google Shape;301;p28"/>
            <p:cNvPicPr preferRelativeResize="0"/>
            <p:nvPr/>
          </p:nvPicPr>
          <p:blipFill rotWithShape="1">
            <a:blip r:embed="rId4">
              <a:alphaModFix/>
            </a:blip>
            <a:srcRect b="31525" l="4392" r="60907" t="42378"/>
            <a:stretch/>
          </p:blipFill>
          <p:spPr>
            <a:xfrm>
              <a:off x="6311099" y="2023299"/>
              <a:ext cx="2674175" cy="1241168"/>
            </a:xfrm>
            <a:prstGeom prst="rect">
              <a:avLst/>
            </a:prstGeom>
            <a:noFill/>
            <a:ln>
              <a:noFill/>
            </a:ln>
          </p:spPr>
        </p:pic>
        <p:pic>
          <p:nvPicPr>
            <p:cNvPr id="302" name="Google Shape;302;p28"/>
            <p:cNvPicPr preferRelativeResize="0"/>
            <p:nvPr/>
          </p:nvPicPr>
          <p:blipFill rotWithShape="1">
            <a:blip r:embed="rId4">
              <a:alphaModFix/>
            </a:blip>
            <a:srcRect b="2127" l="16692" r="54615" t="73753"/>
            <a:stretch/>
          </p:blipFill>
          <p:spPr>
            <a:xfrm>
              <a:off x="6311100" y="625375"/>
              <a:ext cx="2534250" cy="1306100"/>
            </a:xfrm>
            <a:prstGeom prst="rect">
              <a:avLst/>
            </a:prstGeom>
            <a:noFill/>
            <a:ln>
              <a:noFill/>
            </a:ln>
          </p:spPr>
        </p:pic>
        <p:pic>
          <p:nvPicPr>
            <p:cNvPr id="303" name="Google Shape;303;p28"/>
            <p:cNvPicPr preferRelativeResize="0"/>
            <p:nvPr/>
          </p:nvPicPr>
          <p:blipFill>
            <a:blip r:embed="rId5">
              <a:alphaModFix/>
            </a:blip>
            <a:stretch>
              <a:fillRect/>
            </a:stretch>
          </p:blipFill>
          <p:spPr>
            <a:xfrm>
              <a:off x="3942260" y="2372677"/>
              <a:ext cx="2031900" cy="542400"/>
            </a:xfrm>
            <a:prstGeom prst="rect">
              <a:avLst/>
            </a:prstGeom>
            <a:noFill/>
            <a:ln>
              <a:noFill/>
            </a:ln>
          </p:spPr>
        </p:pic>
        <p:cxnSp>
          <p:nvCxnSpPr>
            <p:cNvPr id="304" name="Google Shape;304;p28"/>
            <p:cNvCxnSpPr>
              <a:stCxn id="301" idx="1"/>
              <a:endCxn id="303" idx="3"/>
            </p:cNvCxnSpPr>
            <p:nvPr/>
          </p:nvCxnSpPr>
          <p:spPr>
            <a:xfrm rot="10800000">
              <a:off x="5974199" y="2643883"/>
              <a:ext cx="336900" cy="0"/>
            </a:xfrm>
            <a:prstGeom prst="straightConnector1">
              <a:avLst/>
            </a:prstGeom>
            <a:noFill/>
            <a:ln cap="flat" cmpd="sng" w="19050">
              <a:solidFill>
                <a:schemeClr val="lt1"/>
              </a:solidFill>
              <a:prstDash val="solid"/>
              <a:round/>
              <a:headEnd len="med" w="med" type="none"/>
              <a:tailEnd len="med" w="med" type="triangle"/>
            </a:ln>
          </p:spPr>
        </p:cxnSp>
      </p:grpSp>
      <p:cxnSp>
        <p:nvCxnSpPr>
          <p:cNvPr id="305" name="Google Shape;305;p28"/>
          <p:cNvCxnSpPr>
            <a:stCxn id="303" idx="0"/>
            <a:endCxn id="300" idx="2"/>
          </p:cNvCxnSpPr>
          <p:nvPr/>
        </p:nvCxnSpPr>
        <p:spPr>
          <a:xfrm rot="10800000">
            <a:off x="4980685" y="3878727"/>
            <a:ext cx="0" cy="454800"/>
          </a:xfrm>
          <a:prstGeom prst="straightConnector1">
            <a:avLst/>
          </a:prstGeom>
          <a:noFill/>
          <a:ln cap="flat" cmpd="sng" w="19050">
            <a:solidFill>
              <a:schemeClr val="lt1"/>
            </a:solidFill>
            <a:prstDash val="solid"/>
            <a:round/>
            <a:headEnd len="med" w="med" type="none"/>
            <a:tailEnd len="med" w="med" type="triangle"/>
          </a:ln>
        </p:spPr>
      </p:cxnSp>
      <p:pic>
        <p:nvPicPr>
          <p:cNvPr id="306" name="Google Shape;306;p28"/>
          <p:cNvPicPr preferRelativeResize="0"/>
          <p:nvPr/>
        </p:nvPicPr>
        <p:blipFill rotWithShape="1">
          <a:blip r:embed="rId6">
            <a:alphaModFix/>
          </a:blip>
          <a:srcRect b="0" l="9011" r="8309" t="0"/>
          <a:stretch/>
        </p:blipFill>
        <p:spPr>
          <a:xfrm>
            <a:off x="6785925" y="696382"/>
            <a:ext cx="2348797" cy="1817825"/>
          </a:xfrm>
          <a:prstGeom prst="rect">
            <a:avLst/>
          </a:prstGeom>
          <a:noFill/>
          <a:ln>
            <a:noFill/>
          </a:ln>
        </p:spPr>
      </p:pic>
      <p:pic>
        <p:nvPicPr>
          <p:cNvPr id="307" name="Google Shape;307;p28"/>
          <p:cNvPicPr preferRelativeResize="0"/>
          <p:nvPr/>
        </p:nvPicPr>
        <p:blipFill>
          <a:blip r:embed="rId7">
            <a:alphaModFix/>
          </a:blip>
          <a:stretch>
            <a:fillRect/>
          </a:stretch>
        </p:blipFill>
        <p:spPr>
          <a:xfrm>
            <a:off x="3354928" y="696375"/>
            <a:ext cx="3354162" cy="1879425"/>
          </a:xfrm>
          <a:prstGeom prst="rect">
            <a:avLst/>
          </a:prstGeom>
          <a:noFill/>
          <a:ln>
            <a:noFill/>
          </a:ln>
        </p:spPr>
      </p:pic>
      <p:sp>
        <p:nvSpPr>
          <p:cNvPr id="308" name="Google Shape;308;p28"/>
          <p:cNvSpPr txBox="1"/>
          <p:nvPr/>
        </p:nvSpPr>
        <p:spPr>
          <a:xfrm>
            <a:off x="47725" y="3252675"/>
            <a:ext cx="3690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Domain</a:t>
            </a:r>
            <a:r>
              <a:rPr lang="en" sz="1600">
                <a:solidFill>
                  <a:schemeClr val="lt1"/>
                </a:solidFill>
                <a:latin typeface="Proxima Nova"/>
                <a:ea typeface="Proxima Nova"/>
                <a:cs typeface="Proxima Nova"/>
                <a:sym typeface="Proxima Nova"/>
              </a:rPr>
              <a:t> : 260mm x 120mm</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Cell size </a:t>
            </a:r>
            <a:r>
              <a:rPr lang="en" sz="1600">
                <a:solidFill>
                  <a:schemeClr val="lt1"/>
                </a:solidFill>
                <a:latin typeface="Proxima Nova"/>
                <a:ea typeface="Proxima Nova"/>
                <a:cs typeface="Proxima Nova"/>
                <a:sym typeface="Proxima Nova"/>
              </a:rPr>
              <a:t>: 1mm</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Cell count </a:t>
            </a:r>
            <a:r>
              <a:rPr lang="en" sz="1600">
                <a:solidFill>
                  <a:schemeClr val="lt1"/>
                </a:solidFill>
                <a:latin typeface="Proxima Nova"/>
                <a:ea typeface="Proxima Nova"/>
                <a:cs typeface="Proxima Nova"/>
                <a:sym typeface="Proxima Nova"/>
              </a:rPr>
              <a:t>:</a:t>
            </a:r>
            <a:r>
              <a:rPr b="1" lang="en" sz="1600">
                <a:solidFill>
                  <a:schemeClr val="lt1"/>
                </a:solidFill>
                <a:latin typeface="Proxima Nova"/>
                <a:ea typeface="Proxima Nova"/>
                <a:cs typeface="Proxima Nova"/>
                <a:sym typeface="Proxima Nova"/>
              </a:rPr>
              <a:t> </a:t>
            </a:r>
            <a:r>
              <a:rPr lang="en" sz="1600">
                <a:solidFill>
                  <a:schemeClr val="lt1"/>
                </a:solidFill>
                <a:latin typeface="Proxima Nova"/>
                <a:ea typeface="Proxima Nova"/>
                <a:cs typeface="Proxima Nova"/>
                <a:sym typeface="Proxima Nova"/>
              </a:rPr>
              <a:t>30,000</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Inlet velocity</a:t>
            </a:r>
            <a:r>
              <a:rPr lang="en" sz="1600">
                <a:solidFill>
                  <a:schemeClr val="lt1"/>
                </a:solidFill>
                <a:latin typeface="Proxima Nova"/>
                <a:ea typeface="Proxima Nova"/>
                <a:cs typeface="Proxima Nova"/>
                <a:sym typeface="Proxima Nova"/>
              </a:rPr>
              <a:t> : 1m/s</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Dynamic viscosity</a:t>
            </a:r>
            <a:r>
              <a:rPr lang="en" sz="1600">
                <a:solidFill>
                  <a:schemeClr val="lt1"/>
                </a:solidFill>
                <a:latin typeface="Proxima Nova"/>
                <a:ea typeface="Proxima Nova"/>
                <a:cs typeface="Proxima Nova"/>
                <a:sym typeface="Proxima Nova"/>
              </a:rPr>
              <a:t> : 10</a:t>
            </a:r>
            <a:r>
              <a:rPr baseline="30000" lang="en" sz="1600">
                <a:solidFill>
                  <a:schemeClr val="lt1"/>
                </a:solidFill>
                <a:latin typeface="Proxima Nova"/>
                <a:ea typeface="Proxima Nova"/>
                <a:cs typeface="Proxima Nova"/>
                <a:sym typeface="Proxima Nova"/>
              </a:rPr>
              <a:t>-4</a:t>
            </a:r>
            <a:r>
              <a:rPr lang="en" sz="1600">
                <a:solidFill>
                  <a:schemeClr val="lt1"/>
                </a:solidFill>
                <a:latin typeface="Proxima Nova"/>
                <a:ea typeface="Proxima Nova"/>
                <a:cs typeface="Proxima Nova"/>
                <a:sym typeface="Proxima Nova"/>
              </a:rPr>
              <a:t> m</a:t>
            </a:r>
            <a:r>
              <a:rPr baseline="30000" lang="en" sz="1600">
                <a:solidFill>
                  <a:schemeClr val="lt1"/>
                </a:solidFill>
                <a:latin typeface="Proxima Nova"/>
                <a:ea typeface="Proxima Nova"/>
                <a:cs typeface="Proxima Nova"/>
                <a:sym typeface="Proxima Nova"/>
              </a:rPr>
              <a:t>2</a:t>
            </a:r>
            <a:r>
              <a:rPr lang="en" sz="1600">
                <a:solidFill>
                  <a:schemeClr val="lt1"/>
                </a:solidFill>
                <a:latin typeface="Proxima Nova"/>
                <a:ea typeface="Proxima Nova"/>
                <a:cs typeface="Proxima Nova"/>
                <a:sym typeface="Proxima Nova"/>
              </a:rPr>
              <a:t>/s</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Re (shape-specific)</a:t>
            </a:r>
            <a:r>
              <a:rPr lang="en" sz="1600">
                <a:solidFill>
                  <a:schemeClr val="lt1"/>
                </a:solidFill>
                <a:latin typeface="Proxima Nova"/>
                <a:ea typeface="Proxima Nova"/>
                <a:cs typeface="Proxima Nova"/>
                <a:sym typeface="Proxima Nova"/>
              </a:rPr>
              <a:t> : 600-1000</a:t>
            </a:r>
            <a:endParaRPr sz="1600">
              <a:solidFill>
                <a:schemeClr val="lt1"/>
              </a:solidFill>
              <a:latin typeface="Proxima Nova"/>
              <a:ea typeface="Proxima Nova"/>
              <a:cs typeface="Proxima Nova"/>
              <a:sym typeface="Proxima Nova"/>
            </a:endParaRPr>
          </a:p>
        </p:txBody>
      </p:sp>
      <p:sp>
        <p:nvSpPr>
          <p:cNvPr id="309" name="Google Shape;309;p28"/>
          <p:cNvSpPr txBox="1"/>
          <p:nvPr/>
        </p:nvSpPr>
        <p:spPr>
          <a:xfrm>
            <a:off x="3755562" y="3015348"/>
            <a:ext cx="618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SDF1</a:t>
            </a:r>
            <a:endParaRPr b="1">
              <a:latin typeface="Roboto"/>
              <a:ea typeface="Roboto"/>
              <a:cs typeface="Roboto"/>
              <a:sym typeface="Roboto"/>
            </a:endParaRPr>
          </a:p>
        </p:txBody>
      </p:sp>
      <p:sp>
        <p:nvSpPr>
          <p:cNvPr id="310" name="Google Shape;310;p28"/>
          <p:cNvSpPr txBox="1"/>
          <p:nvPr/>
        </p:nvSpPr>
        <p:spPr>
          <a:xfrm>
            <a:off x="6346362" y="3015348"/>
            <a:ext cx="618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SDF2</a:t>
            </a:r>
            <a:endParaRPr b="1">
              <a:latin typeface="Roboto"/>
              <a:ea typeface="Roboto"/>
              <a:cs typeface="Roboto"/>
              <a:sym typeface="Roboto"/>
            </a:endParaRPr>
          </a:p>
        </p:txBody>
      </p:sp>
      <p:sp>
        <p:nvSpPr>
          <p:cNvPr id="311" name="Google Shape;311;p28"/>
          <p:cNvSpPr txBox="1"/>
          <p:nvPr/>
        </p:nvSpPr>
        <p:spPr>
          <a:xfrm>
            <a:off x="6346350" y="4234550"/>
            <a:ext cx="7332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Shape Info</a:t>
            </a:r>
            <a:endParaRPr b="1">
              <a:latin typeface="Proxima Nova"/>
              <a:ea typeface="Proxima Nova"/>
              <a:cs typeface="Proxima Nova"/>
              <a:sym typeface="Proxima Nova"/>
            </a:endParaRPr>
          </a:p>
        </p:txBody>
      </p:sp>
      <p:sp>
        <p:nvSpPr>
          <p:cNvPr id="312" name="Google Shape;312;p28"/>
          <p:cNvSpPr/>
          <p:nvPr/>
        </p:nvSpPr>
        <p:spPr>
          <a:xfrm rot="5400000">
            <a:off x="625596" y="2035550"/>
            <a:ext cx="495900" cy="17067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txBox="1"/>
          <p:nvPr/>
        </p:nvSpPr>
        <p:spPr>
          <a:xfrm>
            <a:off x="-20250" y="2651025"/>
            <a:ext cx="1842300" cy="4959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3.  Methodology</a:t>
            </a:r>
            <a:endParaRPr b="1" sz="1800">
              <a:solidFill>
                <a:schemeClr val="lt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317" name="Shape 317"/>
        <p:cNvGrpSpPr/>
        <p:nvPr/>
      </p:nvGrpSpPr>
      <p:grpSpPr>
        <a:xfrm>
          <a:off x="0" y="0"/>
          <a:ext cx="0" cy="0"/>
          <a:chOff x="0" y="0"/>
          <a:chExt cx="0" cy="0"/>
        </a:xfrm>
      </p:grpSpPr>
      <p:sp>
        <p:nvSpPr>
          <p:cNvPr id="318" name="Google Shape;318;p29"/>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Data Generation</a:t>
            </a:r>
            <a:endParaRPr b="1" sz="2800">
              <a:solidFill>
                <a:schemeClr val="lt1"/>
              </a:solidFill>
              <a:latin typeface="Average"/>
              <a:ea typeface="Average"/>
              <a:cs typeface="Average"/>
              <a:sym typeface="Average"/>
            </a:endParaRPr>
          </a:p>
        </p:txBody>
      </p:sp>
      <p:sp>
        <p:nvSpPr>
          <p:cNvPr id="319" name="Google Shape;319;p29"/>
          <p:cNvSpPr txBox="1"/>
          <p:nvPr/>
        </p:nvSpPr>
        <p:spPr>
          <a:xfrm>
            <a:off x="47725" y="3252675"/>
            <a:ext cx="5136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Primary shapes</a:t>
            </a:r>
            <a:r>
              <a:rPr lang="en" sz="1600">
                <a:solidFill>
                  <a:schemeClr val="lt1"/>
                </a:solidFill>
                <a:latin typeface="Proxima Nova"/>
                <a:ea typeface="Proxima Nova"/>
                <a:cs typeface="Proxima Nova"/>
                <a:sym typeface="Proxima Nova"/>
              </a:rPr>
              <a:t> : circle, square, forward triangle, backward triangle, rhombus </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Training and testing count </a:t>
            </a:r>
            <a:r>
              <a:rPr lang="en" sz="1600">
                <a:solidFill>
                  <a:schemeClr val="lt1"/>
                </a:solidFill>
                <a:latin typeface="Proxima Nova"/>
                <a:ea typeface="Proxima Nova"/>
                <a:cs typeface="Proxima Nova"/>
                <a:sym typeface="Proxima Nova"/>
              </a:rPr>
              <a:t>: 700 samples, 300 samples</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Total simulation time</a:t>
            </a:r>
            <a:r>
              <a:rPr lang="en" sz="1600">
                <a:solidFill>
                  <a:schemeClr val="lt1"/>
                </a:solidFill>
                <a:latin typeface="Proxima Nova"/>
                <a:ea typeface="Proxima Nova"/>
                <a:cs typeface="Proxima Nova"/>
                <a:sym typeface="Proxima Nova"/>
              </a:rPr>
              <a:t> : 150+ hours </a:t>
            </a:r>
            <a:endParaRPr sz="1600">
              <a:solidFill>
                <a:schemeClr val="lt1"/>
              </a:solidFill>
              <a:latin typeface="Proxima Nova"/>
              <a:ea typeface="Proxima Nova"/>
              <a:cs typeface="Proxima Nova"/>
              <a:sym typeface="Proxima Nova"/>
            </a:endParaRPr>
          </a:p>
        </p:txBody>
      </p:sp>
      <p:pic>
        <p:nvPicPr>
          <p:cNvPr id="320" name="Google Shape;320;p29"/>
          <p:cNvPicPr preferRelativeResize="0"/>
          <p:nvPr/>
        </p:nvPicPr>
        <p:blipFill>
          <a:blip r:embed="rId3">
            <a:alphaModFix/>
          </a:blip>
          <a:stretch>
            <a:fillRect/>
          </a:stretch>
        </p:blipFill>
        <p:spPr>
          <a:xfrm>
            <a:off x="47724" y="791250"/>
            <a:ext cx="3228601" cy="1735950"/>
          </a:xfrm>
          <a:prstGeom prst="rect">
            <a:avLst/>
          </a:prstGeom>
          <a:noFill/>
          <a:ln>
            <a:noFill/>
          </a:ln>
        </p:spPr>
      </p:pic>
      <p:grpSp>
        <p:nvGrpSpPr>
          <p:cNvPr id="321" name="Google Shape;321;p29"/>
          <p:cNvGrpSpPr/>
          <p:nvPr/>
        </p:nvGrpSpPr>
        <p:grpSpPr>
          <a:xfrm>
            <a:off x="5129925" y="685950"/>
            <a:ext cx="3912025" cy="4374000"/>
            <a:chOff x="5129925" y="685950"/>
            <a:chExt cx="3912025" cy="4374000"/>
          </a:xfrm>
        </p:grpSpPr>
        <p:pic>
          <p:nvPicPr>
            <p:cNvPr id="322" name="Google Shape;322;p29"/>
            <p:cNvPicPr preferRelativeResize="0"/>
            <p:nvPr/>
          </p:nvPicPr>
          <p:blipFill>
            <a:blip r:embed="rId4">
              <a:alphaModFix/>
            </a:blip>
            <a:stretch>
              <a:fillRect/>
            </a:stretch>
          </p:blipFill>
          <p:spPr>
            <a:xfrm>
              <a:off x="5129925" y="685950"/>
              <a:ext cx="3912025" cy="4374000"/>
            </a:xfrm>
            <a:prstGeom prst="rect">
              <a:avLst/>
            </a:prstGeom>
            <a:noFill/>
            <a:ln>
              <a:noFill/>
            </a:ln>
          </p:spPr>
        </p:pic>
        <p:sp>
          <p:nvSpPr>
            <p:cNvPr id="323" name="Google Shape;323;p29"/>
            <p:cNvSpPr txBox="1"/>
            <p:nvPr/>
          </p:nvSpPr>
          <p:spPr>
            <a:xfrm>
              <a:off x="5154475" y="715050"/>
              <a:ext cx="9699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Proxima Nova"/>
                  <a:ea typeface="Proxima Nova"/>
                  <a:cs typeface="Proxima Nova"/>
                  <a:sym typeface="Proxima Nova"/>
                </a:rPr>
                <a:t>Base shape</a:t>
              </a:r>
              <a:endParaRPr b="1" sz="1000">
                <a:latin typeface="Proxima Nova"/>
                <a:ea typeface="Proxima Nova"/>
                <a:cs typeface="Proxima Nova"/>
                <a:sym typeface="Proxima Nova"/>
              </a:endParaRPr>
            </a:p>
          </p:txBody>
        </p:sp>
        <p:sp>
          <p:nvSpPr>
            <p:cNvPr id="324" name="Google Shape;324;p29"/>
            <p:cNvSpPr txBox="1"/>
            <p:nvPr/>
          </p:nvSpPr>
          <p:spPr>
            <a:xfrm>
              <a:off x="6145075" y="715050"/>
              <a:ext cx="9699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Proxima Nova"/>
                  <a:ea typeface="Proxima Nova"/>
                  <a:cs typeface="Proxima Nova"/>
                  <a:sym typeface="Proxima Nova"/>
                </a:rPr>
                <a:t>Gen 1</a:t>
              </a:r>
              <a:endParaRPr b="1" sz="1000">
                <a:latin typeface="Proxima Nova"/>
                <a:ea typeface="Proxima Nova"/>
                <a:cs typeface="Proxima Nova"/>
                <a:sym typeface="Proxima Nova"/>
              </a:endParaRPr>
            </a:p>
          </p:txBody>
        </p:sp>
        <p:sp>
          <p:nvSpPr>
            <p:cNvPr id="325" name="Google Shape;325;p29"/>
            <p:cNvSpPr txBox="1"/>
            <p:nvPr/>
          </p:nvSpPr>
          <p:spPr>
            <a:xfrm>
              <a:off x="7102984" y="715050"/>
              <a:ext cx="9699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Proxima Nova"/>
                  <a:ea typeface="Proxima Nova"/>
                  <a:cs typeface="Proxima Nova"/>
                  <a:sym typeface="Proxima Nova"/>
                </a:rPr>
                <a:t>Gen 2</a:t>
              </a:r>
              <a:endParaRPr b="1" sz="1000">
                <a:latin typeface="Proxima Nova"/>
                <a:ea typeface="Proxima Nova"/>
                <a:cs typeface="Proxima Nova"/>
                <a:sym typeface="Proxima Nova"/>
              </a:endParaRPr>
            </a:p>
          </p:txBody>
        </p:sp>
        <p:sp>
          <p:nvSpPr>
            <p:cNvPr id="326" name="Google Shape;326;p29"/>
            <p:cNvSpPr txBox="1"/>
            <p:nvPr/>
          </p:nvSpPr>
          <p:spPr>
            <a:xfrm>
              <a:off x="8017384" y="715050"/>
              <a:ext cx="9699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Proxima Nova"/>
                  <a:ea typeface="Proxima Nova"/>
                  <a:cs typeface="Proxima Nova"/>
                  <a:sym typeface="Proxima Nova"/>
                </a:rPr>
                <a:t>Gen 3</a:t>
              </a:r>
              <a:endParaRPr b="1" sz="1000">
                <a:latin typeface="Proxima Nova"/>
                <a:ea typeface="Proxima Nova"/>
                <a:cs typeface="Proxima Nova"/>
                <a:sym typeface="Proxima Nova"/>
              </a:endParaRPr>
            </a:p>
          </p:txBody>
        </p:sp>
      </p:grpSp>
      <p:sp>
        <p:nvSpPr>
          <p:cNvPr id="327" name="Google Shape;327;p29"/>
          <p:cNvSpPr/>
          <p:nvPr/>
        </p:nvSpPr>
        <p:spPr>
          <a:xfrm rot="5400000">
            <a:off x="625596" y="2035550"/>
            <a:ext cx="495900" cy="17067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txBox="1"/>
          <p:nvPr/>
        </p:nvSpPr>
        <p:spPr>
          <a:xfrm>
            <a:off x="-20250" y="2651025"/>
            <a:ext cx="1842300" cy="4959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3.  Methodology</a:t>
            </a:r>
            <a:endParaRPr b="1" sz="1800">
              <a:solidFill>
                <a:schemeClr val="lt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332" name="Shape 332"/>
        <p:cNvGrpSpPr/>
        <p:nvPr/>
      </p:nvGrpSpPr>
      <p:grpSpPr>
        <a:xfrm>
          <a:off x="0" y="0"/>
          <a:ext cx="0" cy="0"/>
          <a:chOff x="0" y="0"/>
          <a:chExt cx="0" cy="0"/>
        </a:xfrm>
      </p:grpSpPr>
      <p:sp>
        <p:nvSpPr>
          <p:cNvPr id="333" name="Google Shape;333;p30"/>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DeepSteadyNS Architecture</a:t>
            </a:r>
            <a:endParaRPr b="1" sz="2800">
              <a:solidFill>
                <a:schemeClr val="lt1"/>
              </a:solidFill>
              <a:latin typeface="Average"/>
              <a:ea typeface="Average"/>
              <a:cs typeface="Average"/>
              <a:sym typeface="Average"/>
            </a:endParaRPr>
          </a:p>
        </p:txBody>
      </p:sp>
      <p:grpSp>
        <p:nvGrpSpPr>
          <p:cNvPr id="334" name="Google Shape;334;p30"/>
          <p:cNvGrpSpPr/>
          <p:nvPr/>
        </p:nvGrpSpPr>
        <p:grpSpPr>
          <a:xfrm>
            <a:off x="-66575" y="624475"/>
            <a:ext cx="9220200" cy="4219000"/>
            <a:chOff x="-66575" y="624475"/>
            <a:chExt cx="9220200" cy="4219000"/>
          </a:xfrm>
        </p:grpSpPr>
        <p:sp>
          <p:nvSpPr>
            <p:cNvPr id="335" name="Google Shape;335;p30"/>
            <p:cNvSpPr/>
            <p:nvPr/>
          </p:nvSpPr>
          <p:spPr>
            <a:xfrm rot="-5400000">
              <a:off x="7484959" y="2540797"/>
              <a:ext cx="2731800" cy="359100"/>
            </a:xfrm>
            <a:prstGeom prst="trapezoid">
              <a:avLst>
                <a:gd fmla="val 25000" name="adj"/>
              </a:avLst>
            </a:prstGeom>
            <a:gradFill>
              <a:gsLst>
                <a:gs pos="0">
                  <a:srgbClr val="CF3468"/>
                </a:gs>
                <a:gs pos="100000">
                  <a:srgbClr val="631D35"/>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rot="-5400000">
              <a:off x="7317080" y="2540797"/>
              <a:ext cx="2731800" cy="359100"/>
            </a:xfrm>
            <a:prstGeom prst="trapezoid">
              <a:avLst>
                <a:gd fmla="val 25000" name="adj"/>
              </a:avLst>
            </a:prstGeom>
            <a:gradFill>
              <a:gsLst>
                <a:gs pos="0">
                  <a:srgbClr val="FFC002"/>
                </a:gs>
                <a:gs pos="100000">
                  <a:srgbClr val="795B04"/>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rot="-5400000">
              <a:off x="7123089" y="2540797"/>
              <a:ext cx="2731800" cy="359100"/>
            </a:xfrm>
            <a:prstGeom prst="trapezoid">
              <a:avLst>
                <a:gd fmla="val 25000" name="adj"/>
              </a:avLst>
            </a:prstGeom>
            <a:gradFill>
              <a:gsLst>
                <a:gs pos="0">
                  <a:srgbClr val="51AB2A"/>
                </a:gs>
                <a:gs pos="100000">
                  <a:srgbClr val="203E13"/>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rot="5400000">
              <a:off x="-1159050" y="2650050"/>
              <a:ext cx="2790000" cy="147900"/>
            </a:xfrm>
            <a:prstGeom prst="trapezoid">
              <a:avLst>
                <a:gd fmla="val 25000" name="adj"/>
              </a:avLst>
            </a:prstGeom>
            <a:gradFill>
              <a:gsLst>
                <a:gs pos="0">
                  <a:srgbClr val="8C8C8C"/>
                </a:gs>
                <a:gs pos="100000">
                  <a:srgbClr val="404040"/>
                </a:gs>
              </a:gsLst>
              <a:lin ang="540001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703254" y="1372647"/>
              <a:ext cx="114900" cy="2731800"/>
            </a:xfrm>
            <a:prstGeom prst="cube">
              <a:avLst>
                <a:gd fmla="val 25000" name="adj"/>
              </a:avLst>
            </a:prstGeom>
            <a:gradFill>
              <a:gsLst>
                <a:gs pos="0">
                  <a:srgbClr val="F48208"/>
                </a:gs>
                <a:gs pos="100000">
                  <a:srgbClr val="703E08"/>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890575" y="1750501"/>
              <a:ext cx="265500" cy="2105700"/>
            </a:xfrm>
            <a:prstGeom prst="cube">
              <a:avLst>
                <a:gd fmla="val 25000" name="adj"/>
              </a:avLst>
            </a:prstGeom>
            <a:gradFill>
              <a:gsLst>
                <a:gs pos="0">
                  <a:srgbClr val="4E29AA"/>
                </a:gs>
                <a:gs pos="100000">
                  <a:srgbClr val="1E123D"/>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1210910" y="1899975"/>
              <a:ext cx="397800" cy="1828500"/>
            </a:xfrm>
            <a:prstGeom prst="cube">
              <a:avLst>
                <a:gd fmla="val 25000" name="adj"/>
              </a:avLst>
            </a:prstGeom>
            <a:gradFill>
              <a:gsLst>
                <a:gs pos="0">
                  <a:srgbClr val="51AB2A"/>
                </a:gs>
                <a:gs pos="100000">
                  <a:srgbClr val="203E13"/>
                </a:gs>
              </a:gsLst>
              <a:lin ang="540001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1650145" y="1995949"/>
              <a:ext cx="568500" cy="1540200"/>
            </a:xfrm>
            <a:prstGeom prst="cube">
              <a:avLst>
                <a:gd fmla="val 25000" name="adj"/>
              </a:avLst>
            </a:prstGeom>
            <a:gradFill>
              <a:gsLst>
                <a:gs pos="0">
                  <a:srgbClr val="FFC002"/>
                </a:gs>
                <a:gs pos="100000">
                  <a:srgbClr val="795B04"/>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a:off x="2260048" y="2093633"/>
              <a:ext cx="687000" cy="1334100"/>
            </a:xfrm>
            <a:prstGeom prst="cube">
              <a:avLst>
                <a:gd fmla="val 25000" name="adj"/>
              </a:avLst>
            </a:prstGeom>
            <a:gradFill>
              <a:gsLst>
                <a:gs pos="0">
                  <a:srgbClr val="1077D2"/>
                </a:gs>
                <a:gs pos="100000">
                  <a:srgbClr val="093153"/>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a:off x="3024684" y="2367226"/>
              <a:ext cx="675300" cy="786600"/>
            </a:xfrm>
            <a:prstGeom prst="cube">
              <a:avLst>
                <a:gd fmla="val 25000" name="adj"/>
              </a:avLst>
            </a:prstGeom>
            <a:gradFill>
              <a:gsLst>
                <a:gs pos="0">
                  <a:srgbClr val="F69FBC"/>
                </a:gs>
                <a:gs pos="100000">
                  <a:srgbClr val="E32E6B"/>
                </a:gs>
              </a:gsLst>
              <a:lin ang="540001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flipH="1">
              <a:off x="7877022" y="1372647"/>
              <a:ext cx="114900" cy="2731800"/>
            </a:xfrm>
            <a:prstGeom prst="cube">
              <a:avLst>
                <a:gd fmla="val 25000" name="adj"/>
              </a:avLst>
            </a:prstGeom>
            <a:gradFill>
              <a:gsLst>
                <a:gs pos="0">
                  <a:srgbClr val="F48208"/>
                </a:gs>
                <a:gs pos="100000">
                  <a:srgbClr val="703E08"/>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flipH="1">
              <a:off x="7539101" y="1750501"/>
              <a:ext cx="265500" cy="2105700"/>
            </a:xfrm>
            <a:prstGeom prst="cube">
              <a:avLst>
                <a:gd fmla="val 25000" name="adj"/>
              </a:avLst>
            </a:prstGeom>
            <a:gradFill>
              <a:gsLst>
                <a:gs pos="0">
                  <a:srgbClr val="4E29AA"/>
                </a:gs>
                <a:gs pos="100000">
                  <a:srgbClr val="1E123D"/>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p:nvPr/>
          </p:nvSpPr>
          <p:spPr>
            <a:xfrm flipH="1">
              <a:off x="7086485" y="1899975"/>
              <a:ext cx="397800" cy="1828500"/>
            </a:xfrm>
            <a:prstGeom prst="cube">
              <a:avLst>
                <a:gd fmla="val 25000" name="adj"/>
              </a:avLst>
            </a:prstGeom>
            <a:gradFill>
              <a:gsLst>
                <a:gs pos="0">
                  <a:srgbClr val="51AB2A"/>
                </a:gs>
                <a:gs pos="100000">
                  <a:srgbClr val="203E13"/>
                </a:gs>
              </a:gsLst>
              <a:lin ang="540001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flipH="1">
              <a:off x="6476531" y="1995949"/>
              <a:ext cx="568500" cy="1540200"/>
            </a:xfrm>
            <a:prstGeom prst="cube">
              <a:avLst>
                <a:gd fmla="val 25000" name="adj"/>
              </a:avLst>
            </a:prstGeom>
            <a:gradFill>
              <a:gsLst>
                <a:gs pos="0">
                  <a:srgbClr val="FFC002"/>
                </a:gs>
                <a:gs pos="100000">
                  <a:srgbClr val="795B04"/>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flipH="1">
              <a:off x="5748128" y="2093633"/>
              <a:ext cx="687000" cy="1334100"/>
            </a:xfrm>
            <a:prstGeom prst="cube">
              <a:avLst>
                <a:gd fmla="val 25000" name="adj"/>
              </a:avLst>
            </a:prstGeom>
            <a:gradFill>
              <a:gsLst>
                <a:gs pos="0">
                  <a:srgbClr val="1077D2"/>
                </a:gs>
                <a:gs pos="100000">
                  <a:srgbClr val="093153"/>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flipH="1">
              <a:off x="4995193" y="2367226"/>
              <a:ext cx="675300" cy="786600"/>
            </a:xfrm>
            <a:prstGeom prst="cube">
              <a:avLst>
                <a:gd fmla="val 25000" name="adj"/>
              </a:avLst>
            </a:prstGeom>
            <a:gradFill>
              <a:gsLst>
                <a:gs pos="0">
                  <a:srgbClr val="F69FBC"/>
                </a:gs>
                <a:gs pos="100000">
                  <a:srgbClr val="E32E6B"/>
                </a:gs>
              </a:gsLst>
              <a:lin ang="540001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30"/>
            <p:cNvGrpSpPr/>
            <p:nvPr/>
          </p:nvGrpSpPr>
          <p:grpSpPr>
            <a:xfrm>
              <a:off x="3794210" y="2443425"/>
              <a:ext cx="1119100" cy="661175"/>
              <a:chOff x="3738300" y="2367225"/>
              <a:chExt cx="1119100" cy="661175"/>
            </a:xfrm>
          </p:grpSpPr>
          <p:sp>
            <p:nvSpPr>
              <p:cNvPr id="352" name="Google Shape;352;p30"/>
              <p:cNvSpPr/>
              <p:nvPr/>
            </p:nvSpPr>
            <p:spPr>
              <a:xfrm>
                <a:off x="3738300" y="2582000"/>
                <a:ext cx="1113900" cy="446400"/>
              </a:xfrm>
              <a:prstGeom prst="rect">
                <a:avLst/>
              </a:prstGeom>
              <a:gradFill>
                <a:gsLst>
                  <a:gs pos="0">
                    <a:srgbClr val="CF3468"/>
                  </a:gs>
                  <a:gs pos="100000">
                    <a:srgbClr val="631D35"/>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3743500" y="2367225"/>
                <a:ext cx="1113900" cy="209700"/>
              </a:xfrm>
              <a:prstGeom prst="trapezoid">
                <a:avLst>
                  <a:gd fmla="val 25000" name="adj"/>
                </a:avLst>
              </a:prstGeom>
              <a:gradFill>
                <a:gsLst>
                  <a:gs pos="0">
                    <a:srgbClr val="CF3468"/>
                  </a:gs>
                  <a:gs pos="100000">
                    <a:srgbClr val="631D35"/>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4" name="Google Shape;354;p30"/>
            <p:cNvCxnSpPr>
              <a:stCxn id="343" idx="0"/>
              <a:endCxn id="349" idx="0"/>
            </p:cNvCxnSpPr>
            <p:nvPr/>
          </p:nvCxnSpPr>
          <p:spPr>
            <a:xfrm flipH="1" rot="-5400000">
              <a:off x="4347223" y="435833"/>
              <a:ext cx="600" cy="3316200"/>
            </a:xfrm>
            <a:prstGeom prst="bentConnector3">
              <a:avLst>
                <a:gd fmla="val -39687500" name="adj1"/>
              </a:avLst>
            </a:prstGeom>
            <a:noFill/>
            <a:ln cap="flat" cmpd="sng" w="19050">
              <a:solidFill>
                <a:srgbClr val="FFFFFF"/>
              </a:solidFill>
              <a:prstDash val="solid"/>
              <a:round/>
              <a:headEnd len="med" w="med" type="none"/>
              <a:tailEnd len="med" w="med" type="none"/>
            </a:ln>
          </p:spPr>
        </p:cxnSp>
        <p:cxnSp>
          <p:nvCxnSpPr>
            <p:cNvPr id="355" name="Google Shape;355;p30"/>
            <p:cNvCxnSpPr>
              <a:stCxn id="342" idx="0"/>
              <a:endCxn id="348" idx="0"/>
            </p:cNvCxnSpPr>
            <p:nvPr/>
          </p:nvCxnSpPr>
          <p:spPr>
            <a:xfrm flipH="1" rot="-5400000">
              <a:off x="4347258" y="-345851"/>
              <a:ext cx="600" cy="4684200"/>
            </a:xfrm>
            <a:prstGeom prst="bentConnector3">
              <a:avLst>
                <a:gd fmla="val -39687500" name="adj1"/>
              </a:avLst>
            </a:prstGeom>
            <a:noFill/>
            <a:ln cap="flat" cmpd="sng" w="19050">
              <a:solidFill>
                <a:srgbClr val="FFFFFF"/>
              </a:solidFill>
              <a:prstDash val="solid"/>
              <a:round/>
              <a:headEnd len="med" w="med" type="none"/>
              <a:tailEnd len="med" w="med" type="none"/>
            </a:ln>
          </p:spPr>
        </p:cxnSp>
        <p:cxnSp>
          <p:nvCxnSpPr>
            <p:cNvPr id="356" name="Google Shape;356;p30"/>
            <p:cNvCxnSpPr>
              <a:stCxn id="341" idx="0"/>
              <a:endCxn id="347" idx="0"/>
            </p:cNvCxnSpPr>
            <p:nvPr/>
          </p:nvCxnSpPr>
          <p:spPr>
            <a:xfrm flipH="1" rot="-5400000">
              <a:off x="4347335" y="-987825"/>
              <a:ext cx="600" cy="5776200"/>
            </a:xfrm>
            <a:prstGeom prst="bentConnector3">
              <a:avLst>
                <a:gd fmla="val -39687500" name="adj1"/>
              </a:avLst>
            </a:prstGeom>
            <a:noFill/>
            <a:ln cap="flat" cmpd="sng" w="19050">
              <a:solidFill>
                <a:srgbClr val="FFFFFF"/>
              </a:solidFill>
              <a:prstDash val="solid"/>
              <a:round/>
              <a:headEnd len="med" w="med" type="none"/>
              <a:tailEnd len="med" w="med" type="none"/>
            </a:ln>
          </p:spPr>
        </p:cxnSp>
        <p:cxnSp>
          <p:nvCxnSpPr>
            <p:cNvPr id="357" name="Google Shape;357;p30"/>
            <p:cNvCxnSpPr>
              <a:stCxn id="340" idx="0"/>
              <a:endCxn id="346" idx="0"/>
            </p:cNvCxnSpPr>
            <p:nvPr/>
          </p:nvCxnSpPr>
          <p:spPr>
            <a:xfrm flipH="1" rot="-5400000">
              <a:off x="4347362" y="-1540349"/>
              <a:ext cx="600" cy="6582300"/>
            </a:xfrm>
            <a:prstGeom prst="bentConnector3">
              <a:avLst>
                <a:gd fmla="val -39687500" name="adj1"/>
              </a:avLst>
            </a:prstGeom>
            <a:noFill/>
            <a:ln cap="flat" cmpd="sng" w="19050">
              <a:solidFill>
                <a:srgbClr val="FFFFFF"/>
              </a:solidFill>
              <a:prstDash val="solid"/>
              <a:round/>
              <a:headEnd len="med" w="med" type="none"/>
              <a:tailEnd len="med" w="med" type="none"/>
            </a:ln>
          </p:spPr>
        </p:cxnSp>
        <p:cxnSp>
          <p:nvCxnSpPr>
            <p:cNvPr id="358" name="Google Shape;358;p30"/>
            <p:cNvCxnSpPr>
              <a:stCxn id="339" idx="0"/>
              <a:endCxn id="345" idx="0"/>
            </p:cNvCxnSpPr>
            <p:nvPr/>
          </p:nvCxnSpPr>
          <p:spPr>
            <a:xfrm flipH="1" rot="-5400000">
              <a:off x="4347317" y="-2199603"/>
              <a:ext cx="600" cy="7145100"/>
            </a:xfrm>
            <a:prstGeom prst="bentConnector3">
              <a:avLst>
                <a:gd fmla="val -39687500" name="adj1"/>
              </a:avLst>
            </a:prstGeom>
            <a:noFill/>
            <a:ln cap="flat" cmpd="sng" w="19050">
              <a:solidFill>
                <a:srgbClr val="FFFFFF"/>
              </a:solidFill>
              <a:prstDash val="solid"/>
              <a:round/>
              <a:headEnd len="med" w="med" type="none"/>
              <a:tailEnd len="med" w="med" type="none"/>
            </a:ln>
          </p:spPr>
        </p:cxnSp>
        <p:sp>
          <p:nvSpPr>
            <p:cNvPr id="359" name="Google Shape;359;p30"/>
            <p:cNvSpPr txBox="1"/>
            <p:nvPr/>
          </p:nvSpPr>
          <p:spPr>
            <a:xfrm>
              <a:off x="-61100" y="4078050"/>
              <a:ext cx="56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rPr>
                <a:t>128x64x1</a:t>
              </a:r>
              <a:endParaRPr sz="700">
                <a:solidFill>
                  <a:srgbClr val="FFFFFF"/>
                </a:solidFill>
              </a:endParaRPr>
            </a:p>
          </p:txBody>
        </p:sp>
        <p:sp>
          <p:nvSpPr>
            <p:cNvPr id="360" name="Google Shape;360;p30"/>
            <p:cNvSpPr txBox="1"/>
            <p:nvPr/>
          </p:nvSpPr>
          <p:spPr>
            <a:xfrm>
              <a:off x="472300" y="4078050"/>
              <a:ext cx="56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rPr>
                <a:t>64x64x8</a:t>
              </a:r>
              <a:endParaRPr sz="700">
                <a:solidFill>
                  <a:srgbClr val="FFFFFF"/>
                </a:solidFill>
              </a:endParaRPr>
            </a:p>
          </p:txBody>
        </p:sp>
        <p:sp>
          <p:nvSpPr>
            <p:cNvPr id="361" name="Google Shape;361;p30"/>
            <p:cNvSpPr txBox="1"/>
            <p:nvPr/>
          </p:nvSpPr>
          <p:spPr>
            <a:xfrm>
              <a:off x="777100" y="3849450"/>
              <a:ext cx="56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rPr>
                <a:t>32x32x16</a:t>
              </a:r>
              <a:endParaRPr sz="700">
                <a:solidFill>
                  <a:srgbClr val="FFFFFF"/>
                </a:solidFill>
              </a:endParaRPr>
            </a:p>
          </p:txBody>
        </p:sp>
        <p:sp>
          <p:nvSpPr>
            <p:cNvPr id="362" name="Google Shape;362;p30"/>
            <p:cNvSpPr txBox="1"/>
            <p:nvPr/>
          </p:nvSpPr>
          <p:spPr>
            <a:xfrm>
              <a:off x="1081900" y="3697050"/>
              <a:ext cx="56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rPr>
                <a:t>16x16x64</a:t>
              </a:r>
              <a:endParaRPr sz="700">
                <a:solidFill>
                  <a:srgbClr val="FFFFFF"/>
                </a:solidFill>
              </a:endParaRPr>
            </a:p>
          </p:txBody>
        </p:sp>
        <p:sp>
          <p:nvSpPr>
            <p:cNvPr id="363" name="Google Shape;363;p30"/>
            <p:cNvSpPr txBox="1"/>
            <p:nvPr/>
          </p:nvSpPr>
          <p:spPr>
            <a:xfrm>
              <a:off x="1615300" y="3544650"/>
              <a:ext cx="56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rPr>
                <a:t>8x8x128</a:t>
              </a:r>
              <a:endParaRPr sz="700">
                <a:solidFill>
                  <a:srgbClr val="FFFFFF"/>
                </a:solidFill>
              </a:endParaRPr>
            </a:p>
          </p:txBody>
        </p:sp>
        <p:sp>
          <p:nvSpPr>
            <p:cNvPr id="364" name="Google Shape;364;p30"/>
            <p:cNvSpPr txBox="1"/>
            <p:nvPr/>
          </p:nvSpPr>
          <p:spPr>
            <a:xfrm>
              <a:off x="2224900" y="3392250"/>
              <a:ext cx="56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rPr>
                <a:t>4x4x512</a:t>
              </a:r>
              <a:endParaRPr sz="700">
                <a:solidFill>
                  <a:srgbClr val="FFFFFF"/>
                </a:solidFill>
              </a:endParaRPr>
            </a:p>
          </p:txBody>
        </p:sp>
        <p:sp>
          <p:nvSpPr>
            <p:cNvPr id="365" name="Google Shape;365;p30"/>
            <p:cNvSpPr txBox="1"/>
            <p:nvPr/>
          </p:nvSpPr>
          <p:spPr>
            <a:xfrm>
              <a:off x="2986900" y="3087450"/>
              <a:ext cx="56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rPr>
                <a:t>2x2x512</a:t>
              </a:r>
              <a:endParaRPr sz="700">
                <a:solidFill>
                  <a:srgbClr val="FFFFFF"/>
                </a:solidFill>
              </a:endParaRPr>
            </a:p>
          </p:txBody>
        </p:sp>
        <p:sp>
          <p:nvSpPr>
            <p:cNvPr id="366" name="Google Shape;366;p30"/>
            <p:cNvSpPr txBox="1"/>
            <p:nvPr/>
          </p:nvSpPr>
          <p:spPr>
            <a:xfrm>
              <a:off x="4053700" y="3041685"/>
              <a:ext cx="56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rPr>
                <a:t>1x1x512</a:t>
              </a:r>
              <a:endParaRPr sz="700">
                <a:solidFill>
                  <a:srgbClr val="FFFFFF"/>
                </a:solidFill>
              </a:endParaRPr>
            </a:p>
          </p:txBody>
        </p:sp>
        <p:sp>
          <p:nvSpPr>
            <p:cNvPr id="367" name="Google Shape;367;p30"/>
            <p:cNvSpPr txBox="1"/>
            <p:nvPr/>
          </p:nvSpPr>
          <p:spPr>
            <a:xfrm>
              <a:off x="5120500" y="3087450"/>
              <a:ext cx="56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rPr>
                <a:t>2x2x512</a:t>
              </a:r>
              <a:endParaRPr sz="700">
                <a:solidFill>
                  <a:srgbClr val="FFFFFF"/>
                </a:solidFill>
              </a:endParaRPr>
            </a:p>
          </p:txBody>
        </p:sp>
        <p:sp>
          <p:nvSpPr>
            <p:cNvPr id="368" name="Google Shape;368;p30"/>
            <p:cNvSpPr txBox="1"/>
            <p:nvPr/>
          </p:nvSpPr>
          <p:spPr>
            <a:xfrm>
              <a:off x="5882500" y="3392250"/>
              <a:ext cx="56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rPr>
                <a:t>4x4x512</a:t>
              </a:r>
              <a:endParaRPr sz="700">
                <a:solidFill>
                  <a:srgbClr val="FFFFFF"/>
                </a:solidFill>
              </a:endParaRPr>
            </a:p>
          </p:txBody>
        </p:sp>
        <p:sp>
          <p:nvSpPr>
            <p:cNvPr id="369" name="Google Shape;369;p30"/>
            <p:cNvSpPr txBox="1"/>
            <p:nvPr/>
          </p:nvSpPr>
          <p:spPr>
            <a:xfrm>
              <a:off x="6568300" y="3544650"/>
              <a:ext cx="56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rPr>
                <a:t>8x8x128</a:t>
              </a:r>
              <a:endParaRPr sz="700">
                <a:solidFill>
                  <a:srgbClr val="FFFFFF"/>
                </a:solidFill>
              </a:endParaRPr>
            </a:p>
          </p:txBody>
        </p:sp>
        <p:sp>
          <p:nvSpPr>
            <p:cNvPr id="370" name="Google Shape;370;p30"/>
            <p:cNvSpPr txBox="1"/>
            <p:nvPr/>
          </p:nvSpPr>
          <p:spPr>
            <a:xfrm>
              <a:off x="7025500" y="3697050"/>
              <a:ext cx="56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rPr>
                <a:t>16x16x64</a:t>
              </a:r>
              <a:endParaRPr sz="700">
                <a:solidFill>
                  <a:srgbClr val="FFFFFF"/>
                </a:solidFill>
              </a:endParaRPr>
            </a:p>
          </p:txBody>
        </p:sp>
        <p:sp>
          <p:nvSpPr>
            <p:cNvPr id="371" name="Google Shape;371;p30"/>
            <p:cNvSpPr txBox="1"/>
            <p:nvPr/>
          </p:nvSpPr>
          <p:spPr>
            <a:xfrm>
              <a:off x="7365920" y="3808870"/>
              <a:ext cx="56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rPr>
                <a:t>32x32x16</a:t>
              </a:r>
              <a:endParaRPr sz="700">
                <a:solidFill>
                  <a:srgbClr val="FFFFFF"/>
                </a:solidFill>
              </a:endParaRPr>
            </a:p>
          </p:txBody>
        </p:sp>
        <p:sp>
          <p:nvSpPr>
            <p:cNvPr id="372" name="Google Shape;372;p30"/>
            <p:cNvSpPr txBox="1"/>
            <p:nvPr/>
          </p:nvSpPr>
          <p:spPr>
            <a:xfrm>
              <a:off x="7670720" y="4047615"/>
              <a:ext cx="56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rPr>
                <a:t>64x64x8</a:t>
              </a:r>
              <a:endParaRPr sz="700">
                <a:solidFill>
                  <a:srgbClr val="FFFFFF"/>
                </a:solidFill>
              </a:endParaRPr>
            </a:p>
          </p:txBody>
        </p:sp>
        <p:sp>
          <p:nvSpPr>
            <p:cNvPr id="373" name="Google Shape;373;p30"/>
            <p:cNvSpPr txBox="1"/>
            <p:nvPr/>
          </p:nvSpPr>
          <p:spPr>
            <a:xfrm>
              <a:off x="8508920" y="4047615"/>
              <a:ext cx="568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FFFF"/>
                  </a:solidFill>
                </a:rPr>
                <a:t>128x64x3</a:t>
              </a:r>
              <a:endParaRPr sz="700">
                <a:solidFill>
                  <a:srgbClr val="FFFFFF"/>
                </a:solidFill>
              </a:endParaRPr>
            </a:p>
          </p:txBody>
        </p:sp>
        <p:sp>
          <p:nvSpPr>
            <p:cNvPr id="374" name="Google Shape;374;p30"/>
            <p:cNvSpPr txBox="1"/>
            <p:nvPr/>
          </p:nvSpPr>
          <p:spPr>
            <a:xfrm>
              <a:off x="8239225" y="948450"/>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rPr>
                <a:t>U</a:t>
              </a:r>
              <a:r>
                <a:rPr b="1" baseline="-25000" lang="en">
                  <a:solidFill>
                    <a:srgbClr val="FFFFFF"/>
                  </a:solidFill>
                </a:rPr>
                <a:t>x</a:t>
              </a:r>
              <a:r>
                <a:rPr b="1" lang="en">
                  <a:solidFill>
                    <a:srgbClr val="FFFFFF"/>
                  </a:solidFill>
                </a:rPr>
                <a:t>, U</a:t>
              </a:r>
              <a:r>
                <a:rPr b="1" baseline="-25000" lang="en">
                  <a:solidFill>
                    <a:srgbClr val="FFFFFF"/>
                  </a:solidFill>
                </a:rPr>
                <a:t>y</a:t>
              </a:r>
              <a:r>
                <a:rPr b="1" lang="en">
                  <a:solidFill>
                    <a:srgbClr val="FFFFFF"/>
                  </a:solidFill>
                </a:rPr>
                <a:t>, P</a:t>
              </a:r>
              <a:endParaRPr b="1">
                <a:solidFill>
                  <a:srgbClr val="FFFFFF"/>
                </a:solidFill>
              </a:endParaRPr>
            </a:p>
          </p:txBody>
        </p:sp>
        <p:sp>
          <p:nvSpPr>
            <p:cNvPr id="375" name="Google Shape;375;p30"/>
            <p:cNvSpPr txBox="1"/>
            <p:nvPr/>
          </p:nvSpPr>
          <p:spPr>
            <a:xfrm>
              <a:off x="-66575" y="948450"/>
              <a:ext cx="76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rPr>
                <a:t>shape</a:t>
              </a:r>
              <a:endParaRPr b="1">
                <a:solidFill>
                  <a:srgbClr val="FFFFFF"/>
                </a:solidFill>
              </a:endParaRPr>
            </a:p>
          </p:txBody>
        </p:sp>
        <p:sp>
          <p:nvSpPr>
            <p:cNvPr id="376" name="Google Shape;376;p30"/>
            <p:cNvSpPr/>
            <p:nvPr/>
          </p:nvSpPr>
          <p:spPr>
            <a:xfrm>
              <a:off x="339750" y="2475375"/>
              <a:ext cx="359100" cy="4002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a:off x="8035950" y="2475375"/>
              <a:ext cx="359100" cy="4002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8" name="Google Shape;378;p30"/>
            <p:cNvCxnSpPr>
              <a:stCxn id="344" idx="0"/>
              <a:endCxn id="350" idx="0"/>
            </p:cNvCxnSpPr>
            <p:nvPr/>
          </p:nvCxnSpPr>
          <p:spPr>
            <a:xfrm flipH="1" rot="-5400000">
              <a:off x="4347346" y="1466626"/>
              <a:ext cx="600" cy="1801800"/>
            </a:xfrm>
            <a:prstGeom prst="bentConnector3">
              <a:avLst>
                <a:gd fmla="val -39687500" name="adj1"/>
              </a:avLst>
            </a:prstGeom>
            <a:noFill/>
            <a:ln cap="flat" cmpd="sng" w="19050">
              <a:solidFill>
                <a:srgbClr val="FFFFFF"/>
              </a:solidFill>
              <a:prstDash val="solid"/>
              <a:round/>
              <a:headEnd len="med" w="med" type="none"/>
              <a:tailEnd len="med" w="med" type="none"/>
            </a:ln>
          </p:spPr>
        </p:cxnSp>
        <p:sp>
          <p:nvSpPr>
            <p:cNvPr id="379" name="Google Shape;379;p30"/>
            <p:cNvSpPr/>
            <p:nvPr/>
          </p:nvSpPr>
          <p:spPr>
            <a:xfrm rot="-5400000">
              <a:off x="2058525" y="2841475"/>
              <a:ext cx="359100" cy="3051300"/>
            </a:xfrm>
            <a:prstGeom prst="leftBrace">
              <a:avLst>
                <a:gd fmla="val 5000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rot="-5400000">
              <a:off x="6325725" y="2795710"/>
              <a:ext cx="359100" cy="3051300"/>
            </a:xfrm>
            <a:prstGeom prst="leftBrace">
              <a:avLst>
                <a:gd fmla="val 5000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txBox="1"/>
            <p:nvPr/>
          </p:nvSpPr>
          <p:spPr>
            <a:xfrm>
              <a:off x="1577650" y="4443275"/>
              <a:ext cx="140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rPr>
                <a:t>Encoder</a:t>
              </a:r>
              <a:endParaRPr>
                <a:solidFill>
                  <a:srgbClr val="FFFFFF"/>
                </a:solidFill>
              </a:endParaRPr>
            </a:p>
          </p:txBody>
        </p:sp>
        <p:sp>
          <p:nvSpPr>
            <p:cNvPr id="382" name="Google Shape;382;p30"/>
            <p:cNvSpPr txBox="1"/>
            <p:nvPr/>
          </p:nvSpPr>
          <p:spPr>
            <a:xfrm>
              <a:off x="5844850" y="4443275"/>
              <a:ext cx="140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rPr>
                <a:t>Decoder</a:t>
              </a:r>
              <a:endParaRPr>
                <a:solidFill>
                  <a:srgbClr val="FFFFFF"/>
                </a:solidFill>
              </a:endParaRPr>
            </a:p>
          </p:txBody>
        </p:sp>
        <p:sp>
          <p:nvSpPr>
            <p:cNvPr id="383" name="Google Shape;383;p30"/>
            <p:cNvSpPr txBox="1"/>
            <p:nvPr/>
          </p:nvSpPr>
          <p:spPr>
            <a:xfrm>
              <a:off x="3635050" y="4443275"/>
              <a:ext cx="140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rPr>
                <a:t>Bottleneck</a:t>
              </a:r>
              <a:endParaRPr>
                <a:solidFill>
                  <a:srgbClr val="FFFFFF"/>
                </a:solidFill>
              </a:endParaRPr>
            </a:p>
          </p:txBody>
        </p:sp>
        <p:sp>
          <p:nvSpPr>
            <p:cNvPr id="384" name="Google Shape;384;p30"/>
            <p:cNvSpPr txBox="1"/>
            <p:nvPr/>
          </p:nvSpPr>
          <p:spPr>
            <a:xfrm>
              <a:off x="6807950" y="861875"/>
              <a:ext cx="1188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rPr>
                <a:t>skip connection</a:t>
              </a:r>
              <a:endParaRPr sz="1000">
                <a:solidFill>
                  <a:srgbClr val="FFFFFF"/>
                </a:solidFill>
              </a:endParaRPr>
            </a:p>
          </p:txBody>
        </p:sp>
        <p:sp>
          <p:nvSpPr>
            <p:cNvPr id="385" name="Google Shape;385;p30"/>
            <p:cNvSpPr txBox="1"/>
            <p:nvPr/>
          </p:nvSpPr>
          <p:spPr>
            <a:xfrm>
              <a:off x="2587200" y="624475"/>
              <a:ext cx="4016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FFFFFF"/>
                  </a:solidFill>
                </a:rPr>
                <a:t>Network Architecture</a:t>
              </a:r>
              <a:endParaRPr b="1" sz="1600">
                <a:solidFill>
                  <a:srgbClr val="FFFFFF"/>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389" name="Shape 389"/>
        <p:cNvGrpSpPr/>
        <p:nvPr/>
      </p:nvGrpSpPr>
      <p:grpSpPr>
        <a:xfrm>
          <a:off x="0" y="0"/>
          <a:ext cx="0" cy="0"/>
          <a:chOff x="0" y="0"/>
          <a:chExt cx="0" cy="0"/>
        </a:xfrm>
      </p:grpSpPr>
      <p:sp>
        <p:nvSpPr>
          <p:cNvPr id="390" name="Google Shape;390;p31"/>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Loss function</a:t>
            </a:r>
            <a:endParaRPr b="1" sz="2800">
              <a:solidFill>
                <a:schemeClr val="lt1"/>
              </a:solidFill>
              <a:latin typeface="Average"/>
              <a:ea typeface="Average"/>
              <a:cs typeface="Average"/>
              <a:sym typeface="Average"/>
            </a:endParaRPr>
          </a:p>
        </p:txBody>
      </p:sp>
      <p:sp>
        <p:nvSpPr>
          <p:cNvPr id="391" name="Google Shape;391;p31"/>
          <p:cNvSpPr txBox="1"/>
          <p:nvPr/>
        </p:nvSpPr>
        <p:spPr>
          <a:xfrm>
            <a:off x="111300" y="930100"/>
            <a:ext cx="2542200" cy="4617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1200"/>
              </a:spcAft>
              <a:buNone/>
            </a:pPr>
            <a:r>
              <a:rPr lang="en" sz="1800">
                <a:solidFill>
                  <a:schemeClr val="lt1"/>
                </a:solidFill>
                <a:latin typeface="Average"/>
                <a:ea typeface="Average"/>
                <a:cs typeface="Average"/>
                <a:sym typeface="Average"/>
              </a:rPr>
              <a:t>MSE =  ( y</a:t>
            </a:r>
            <a:r>
              <a:rPr baseline="-25000" lang="en" sz="1800">
                <a:solidFill>
                  <a:schemeClr val="lt1"/>
                </a:solidFill>
                <a:latin typeface="Average"/>
                <a:ea typeface="Average"/>
                <a:cs typeface="Average"/>
                <a:sym typeface="Average"/>
              </a:rPr>
              <a:t>pred</a:t>
            </a:r>
            <a:r>
              <a:rPr lang="en" sz="1800">
                <a:solidFill>
                  <a:schemeClr val="lt1"/>
                </a:solidFill>
                <a:latin typeface="Average"/>
                <a:ea typeface="Average"/>
                <a:cs typeface="Average"/>
                <a:sym typeface="Average"/>
              </a:rPr>
              <a:t> - y</a:t>
            </a:r>
            <a:r>
              <a:rPr baseline="-25000" lang="en" sz="1800">
                <a:solidFill>
                  <a:schemeClr val="lt1"/>
                </a:solidFill>
                <a:latin typeface="Average"/>
                <a:ea typeface="Average"/>
                <a:cs typeface="Average"/>
                <a:sym typeface="Average"/>
              </a:rPr>
              <a:t>true</a:t>
            </a:r>
            <a:r>
              <a:rPr lang="en" sz="1800">
                <a:solidFill>
                  <a:schemeClr val="lt1"/>
                </a:solidFill>
                <a:latin typeface="Average"/>
                <a:ea typeface="Average"/>
                <a:cs typeface="Average"/>
                <a:sym typeface="Average"/>
              </a:rPr>
              <a:t> )</a:t>
            </a:r>
            <a:r>
              <a:rPr baseline="30000" lang="en" sz="1800">
                <a:solidFill>
                  <a:schemeClr val="lt1"/>
                </a:solidFill>
                <a:latin typeface="Average"/>
                <a:ea typeface="Average"/>
                <a:cs typeface="Average"/>
                <a:sym typeface="Average"/>
              </a:rPr>
              <a:t>2</a:t>
            </a:r>
            <a:r>
              <a:rPr lang="en" sz="1800">
                <a:solidFill>
                  <a:schemeClr val="lt1"/>
                </a:solidFill>
                <a:latin typeface="Average"/>
                <a:ea typeface="Average"/>
                <a:cs typeface="Average"/>
                <a:sym typeface="Average"/>
              </a:rPr>
              <a:t> / n</a:t>
            </a:r>
            <a:endParaRPr>
              <a:latin typeface="Roboto"/>
              <a:ea typeface="Roboto"/>
              <a:cs typeface="Roboto"/>
              <a:sym typeface="Roboto"/>
            </a:endParaRPr>
          </a:p>
        </p:txBody>
      </p:sp>
      <p:sp>
        <p:nvSpPr>
          <p:cNvPr id="392" name="Google Shape;392;p31"/>
          <p:cNvSpPr txBox="1"/>
          <p:nvPr/>
        </p:nvSpPr>
        <p:spPr>
          <a:xfrm>
            <a:off x="129600" y="606100"/>
            <a:ext cx="307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Mean Squared Error (MSE)</a:t>
            </a:r>
            <a:endParaRPr b="1" sz="1800">
              <a:solidFill>
                <a:schemeClr val="lt1"/>
              </a:solidFill>
              <a:latin typeface="Roboto"/>
              <a:ea typeface="Roboto"/>
              <a:cs typeface="Roboto"/>
              <a:sym typeface="Roboto"/>
            </a:endParaRPr>
          </a:p>
        </p:txBody>
      </p:sp>
      <p:sp>
        <p:nvSpPr>
          <p:cNvPr id="393" name="Google Shape;393;p31"/>
          <p:cNvSpPr txBox="1"/>
          <p:nvPr/>
        </p:nvSpPr>
        <p:spPr>
          <a:xfrm>
            <a:off x="156675" y="1625375"/>
            <a:ext cx="221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Cosine Proximity</a:t>
            </a:r>
            <a:endParaRPr b="1" sz="1800">
              <a:solidFill>
                <a:schemeClr val="lt1"/>
              </a:solidFill>
              <a:latin typeface="Roboto"/>
              <a:ea typeface="Roboto"/>
              <a:cs typeface="Roboto"/>
              <a:sym typeface="Roboto"/>
            </a:endParaRPr>
          </a:p>
        </p:txBody>
      </p:sp>
      <p:sp>
        <p:nvSpPr>
          <p:cNvPr id="394" name="Google Shape;394;p31"/>
          <p:cNvSpPr txBox="1"/>
          <p:nvPr/>
        </p:nvSpPr>
        <p:spPr>
          <a:xfrm>
            <a:off x="187500" y="1920700"/>
            <a:ext cx="3379500" cy="4617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1200"/>
              </a:spcAft>
              <a:buNone/>
            </a:pPr>
            <a:r>
              <a:rPr lang="en" sz="1800">
                <a:solidFill>
                  <a:schemeClr val="lt1"/>
                </a:solidFill>
                <a:latin typeface="Average"/>
                <a:ea typeface="Average"/>
                <a:cs typeface="Average"/>
                <a:sym typeface="Average"/>
              </a:rPr>
              <a:t>(y</a:t>
            </a:r>
            <a:r>
              <a:rPr baseline="-25000" lang="en" sz="1800">
                <a:solidFill>
                  <a:schemeClr val="lt1"/>
                </a:solidFill>
                <a:latin typeface="Average"/>
                <a:ea typeface="Average"/>
                <a:cs typeface="Average"/>
                <a:sym typeface="Average"/>
              </a:rPr>
              <a:t>pred</a:t>
            </a:r>
            <a:r>
              <a:rPr lang="en" sz="1800">
                <a:solidFill>
                  <a:schemeClr val="lt1"/>
                </a:solidFill>
                <a:latin typeface="Average"/>
                <a:ea typeface="Average"/>
                <a:cs typeface="Average"/>
                <a:sym typeface="Average"/>
              </a:rPr>
              <a:t> . y</a:t>
            </a:r>
            <a:r>
              <a:rPr baseline="-25000" lang="en" sz="1800">
                <a:solidFill>
                  <a:schemeClr val="lt1"/>
                </a:solidFill>
                <a:latin typeface="Average"/>
                <a:ea typeface="Average"/>
                <a:cs typeface="Average"/>
                <a:sym typeface="Average"/>
              </a:rPr>
              <a:t>true</a:t>
            </a:r>
            <a:r>
              <a:rPr lang="en" sz="1800">
                <a:solidFill>
                  <a:schemeClr val="lt1"/>
                </a:solidFill>
                <a:latin typeface="Average"/>
                <a:ea typeface="Average"/>
                <a:cs typeface="Average"/>
                <a:sym typeface="Average"/>
              </a:rPr>
              <a:t>) / (|y</a:t>
            </a:r>
            <a:r>
              <a:rPr baseline="-25000" lang="en" sz="1800">
                <a:solidFill>
                  <a:schemeClr val="lt1"/>
                </a:solidFill>
                <a:latin typeface="Average"/>
                <a:ea typeface="Average"/>
                <a:cs typeface="Average"/>
                <a:sym typeface="Average"/>
              </a:rPr>
              <a:t>pred</a:t>
            </a:r>
            <a:r>
              <a:rPr lang="en" sz="1800">
                <a:solidFill>
                  <a:schemeClr val="lt1"/>
                </a:solidFill>
                <a:latin typeface="Average"/>
                <a:ea typeface="Average"/>
                <a:cs typeface="Average"/>
                <a:sym typeface="Average"/>
              </a:rPr>
              <a:t>||y</a:t>
            </a:r>
            <a:r>
              <a:rPr baseline="-25000" lang="en" sz="1800">
                <a:solidFill>
                  <a:schemeClr val="lt1"/>
                </a:solidFill>
                <a:latin typeface="Average"/>
                <a:ea typeface="Average"/>
                <a:cs typeface="Average"/>
                <a:sym typeface="Average"/>
              </a:rPr>
              <a:t>true</a:t>
            </a:r>
            <a:r>
              <a:rPr lang="en" sz="1800">
                <a:solidFill>
                  <a:schemeClr val="lt1"/>
                </a:solidFill>
                <a:latin typeface="Average"/>
                <a:ea typeface="Average"/>
                <a:cs typeface="Average"/>
                <a:sym typeface="Average"/>
              </a:rPr>
              <a:t>|)</a:t>
            </a:r>
            <a:endParaRPr>
              <a:latin typeface="Roboto"/>
              <a:ea typeface="Roboto"/>
              <a:cs typeface="Roboto"/>
              <a:sym typeface="Roboto"/>
            </a:endParaRPr>
          </a:p>
        </p:txBody>
      </p:sp>
      <p:grpSp>
        <p:nvGrpSpPr>
          <p:cNvPr id="395" name="Google Shape;395;p31"/>
          <p:cNvGrpSpPr/>
          <p:nvPr/>
        </p:nvGrpSpPr>
        <p:grpSpPr>
          <a:xfrm>
            <a:off x="3736550" y="626400"/>
            <a:ext cx="1247100" cy="2022600"/>
            <a:chOff x="231350" y="16800"/>
            <a:chExt cx="1247100" cy="2022600"/>
          </a:xfrm>
        </p:grpSpPr>
        <p:sp>
          <p:nvSpPr>
            <p:cNvPr id="396" name="Google Shape;396;p31"/>
            <p:cNvSpPr/>
            <p:nvPr/>
          </p:nvSpPr>
          <p:spPr>
            <a:xfrm rot="-5400000">
              <a:off x="260980" y="989181"/>
              <a:ext cx="1774450" cy="325988"/>
            </a:xfrm>
            <a:prstGeom prst="flowChartManualOperation">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
            <p:cNvSpPr/>
            <p:nvPr/>
          </p:nvSpPr>
          <p:spPr>
            <a:xfrm rot="-5400000">
              <a:off x="-482257" y="989181"/>
              <a:ext cx="1774450" cy="325988"/>
            </a:xfrm>
            <a:prstGeom prst="flowChartManualOperation">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txBox="1"/>
            <p:nvPr/>
          </p:nvSpPr>
          <p:spPr>
            <a:xfrm>
              <a:off x="231350" y="16800"/>
              <a:ext cx="4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y</a:t>
              </a:r>
              <a:r>
                <a:rPr baseline="-25000" lang="en">
                  <a:solidFill>
                    <a:schemeClr val="lt1"/>
                  </a:solidFill>
                  <a:latin typeface="Roboto"/>
                  <a:ea typeface="Roboto"/>
                  <a:cs typeface="Roboto"/>
                  <a:sym typeface="Roboto"/>
                </a:rPr>
                <a:t>true</a:t>
              </a:r>
              <a:endParaRPr baseline="-25000">
                <a:solidFill>
                  <a:schemeClr val="lt1"/>
                </a:solidFill>
                <a:latin typeface="Roboto"/>
                <a:ea typeface="Roboto"/>
                <a:cs typeface="Roboto"/>
                <a:sym typeface="Roboto"/>
              </a:endParaRPr>
            </a:p>
          </p:txBody>
        </p:sp>
        <p:sp>
          <p:nvSpPr>
            <p:cNvPr id="399" name="Google Shape;399;p31"/>
            <p:cNvSpPr txBox="1"/>
            <p:nvPr/>
          </p:nvSpPr>
          <p:spPr>
            <a:xfrm>
              <a:off x="993350" y="16800"/>
              <a:ext cx="4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y</a:t>
              </a:r>
              <a:r>
                <a:rPr baseline="-25000" lang="en">
                  <a:solidFill>
                    <a:schemeClr val="lt1"/>
                  </a:solidFill>
                  <a:latin typeface="Roboto"/>
                  <a:ea typeface="Roboto"/>
                  <a:cs typeface="Roboto"/>
                  <a:sym typeface="Roboto"/>
                </a:rPr>
                <a:t>pred</a:t>
              </a:r>
              <a:endParaRPr baseline="-25000">
                <a:solidFill>
                  <a:schemeClr val="lt1"/>
                </a:solidFill>
                <a:latin typeface="Roboto"/>
                <a:ea typeface="Roboto"/>
                <a:cs typeface="Roboto"/>
                <a:sym typeface="Roboto"/>
              </a:endParaRPr>
            </a:p>
          </p:txBody>
        </p:sp>
        <p:cxnSp>
          <p:nvCxnSpPr>
            <p:cNvPr id="400" name="Google Shape;400;p31"/>
            <p:cNvCxnSpPr>
              <a:stCxn id="397" idx="2"/>
              <a:endCxn id="396" idx="0"/>
            </p:cNvCxnSpPr>
            <p:nvPr/>
          </p:nvCxnSpPr>
          <p:spPr>
            <a:xfrm>
              <a:off x="567962" y="1152175"/>
              <a:ext cx="417300" cy="0"/>
            </a:xfrm>
            <a:prstGeom prst="straightConnector1">
              <a:avLst/>
            </a:prstGeom>
            <a:noFill/>
            <a:ln cap="flat" cmpd="sng" w="19050">
              <a:solidFill>
                <a:schemeClr val="lt1"/>
              </a:solidFill>
              <a:prstDash val="solid"/>
              <a:round/>
              <a:headEnd len="med" w="med" type="triangle"/>
              <a:tailEnd len="med" w="med" type="triangle"/>
            </a:ln>
          </p:spPr>
        </p:cxnSp>
      </p:grpSp>
      <p:sp>
        <p:nvSpPr>
          <p:cNvPr id="401" name="Google Shape;401;p31"/>
          <p:cNvSpPr/>
          <p:nvPr/>
        </p:nvSpPr>
        <p:spPr>
          <a:xfrm rot="5400000">
            <a:off x="625596" y="2035550"/>
            <a:ext cx="495900" cy="17067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1"/>
          <p:cNvSpPr txBox="1"/>
          <p:nvPr/>
        </p:nvSpPr>
        <p:spPr>
          <a:xfrm>
            <a:off x="-20250" y="2651025"/>
            <a:ext cx="1842300" cy="4959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3.  Methodology</a:t>
            </a:r>
            <a:endParaRPr b="1" sz="1800">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122" name="Shape 122"/>
        <p:cNvGrpSpPr/>
        <p:nvPr/>
      </p:nvGrpSpPr>
      <p:grpSpPr>
        <a:xfrm>
          <a:off x="0" y="0"/>
          <a:ext cx="0" cy="0"/>
          <a:chOff x="0" y="0"/>
          <a:chExt cx="0" cy="0"/>
        </a:xfrm>
      </p:grpSpPr>
      <p:sp>
        <p:nvSpPr>
          <p:cNvPr id="123" name="Google Shape;123;p14"/>
          <p:cNvSpPr/>
          <p:nvPr/>
        </p:nvSpPr>
        <p:spPr>
          <a:xfrm rot="5400000">
            <a:off x="483375" y="371850"/>
            <a:ext cx="708600" cy="16659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txBox="1"/>
          <p:nvPr/>
        </p:nvSpPr>
        <p:spPr>
          <a:xfrm>
            <a:off x="-33300" y="862200"/>
            <a:ext cx="1731300" cy="708600"/>
          </a:xfrm>
          <a:prstGeom prst="rect">
            <a:avLst/>
          </a:prstGeom>
          <a:noFill/>
          <a:ln>
            <a:noFill/>
          </a:ln>
        </p:spPr>
        <p:txBody>
          <a:bodyPr anchorCtr="0" anchor="t" bIns="91425" lIns="91425" spcFirstLastPara="1" rIns="91425" wrap="square" tIns="91425">
            <a:normAutofit fontScale="92500" lnSpcReduction="20000"/>
          </a:bodyPr>
          <a:lstStyle/>
          <a:p>
            <a:pPr indent="-334327" lvl="0" marL="457200" rtl="0" algn="l">
              <a:lnSpc>
                <a:spcPct val="120000"/>
              </a:lnSpc>
              <a:spcBef>
                <a:spcPts val="0"/>
              </a:spcBef>
              <a:spcAft>
                <a:spcPts val="0"/>
              </a:spcAft>
              <a:buClr>
                <a:schemeClr val="lt1"/>
              </a:buClr>
              <a:buSzPct val="100000"/>
              <a:buFont typeface="Roboto"/>
              <a:buAutoNum type="arabicPeriod"/>
            </a:pPr>
            <a:r>
              <a:rPr b="1" lang="en" sz="1800">
                <a:solidFill>
                  <a:schemeClr val="lt1"/>
                </a:solidFill>
                <a:latin typeface="Roboto"/>
                <a:ea typeface="Roboto"/>
                <a:cs typeface="Roboto"/>
                <a:sym typeface="Roboto"/>
              </a:rPr>
              <a:t>Problem Statement</a:t>
            </a:r>
            <a:endParaRPr b="1" sz="1800">
              <a:solidFill>
                <a:schemeClr val="lt1"/>
              </a:solidFill>
              <a:latin typeface="Roboto"/>
              <a:ea typeface="Roboto"/>
              <a:cs typeface="Roboto"/>
              <a:sym typeface="Roboto"/>
            </a:endParaRPr>
          </a:p>
        </p:txBody>
      </p:sp>
      <p:sp>
        <p:nvSpPr>
          <p:cNvPr id="125" name="Google Shape;125;p14"/>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Computational Fluid Dynamics</a:t>
            </a:r>
            <a:endParaRPr b="1" sz="2800">
              <a:solidFill>
                <a:schemeClr val="lt1"/>
              </a:solidFill>
              <a:latin typeface="Average"/>
              <a:ea typeface="Average"/>
              <a:cs typeface="Average"/>
              <a:sym typeface="Average"/>
            </a:endParaRPr>
          </a:p>
        </p:txBody>
      </p:sp>
      <p:pic>
        <p:nvPicPr>
          <p:cNvPr id="126" name="Google Shape;126;p14"/>
          <p:cNvPicPr preferRelativeResize="0"/>
          <p:nvPr/>
        </p:nvPicPr>
        <p:blipFill>
          <a:blip r:embed="rId3">
            <a:alphaModFix/>
          </a:blip>
          <a:stretch>
            <a:fillRect/>
          </a:stretch>
        </p:blipFill>
        <p:spPr>
          <a:xfrm>
            <a:off x="6704441" y="3455200"/>
            <a:ext cx="2129059" cy="1569350"/>
          </a:xfrm>
          <a:prstGeom prst="rect">
            <a:avLst/>
          </a:prstGeom>
          <a:noFill/>
          <a:ln>
            <a:noFill/>
          </a:ln>
        </p:spPr>
      </p:pic>
      <p:pic>
        <p:nvPicPr>
          <p:cNvPr id="127" name="Google Shape;127;p14"/>
          <p:cNvPicPr preferRelativeResize="0"/>
          <p:nvPr/>
        </p:nvPicPr>
        <p:blipFill>
          <a:blip r:embed="rId4">
            <a:alphaModFix/>
          </a:blip>
          <a:stretch>
            <a:fillRect/>
          </a:stretch>
        </p:blipFill>
        <p:spPr>
          <a:xfrm>
            <a:off x="6307232" y="2145450"/>
            <a:ext cx="2451043" cy="1229388"/>
          </a:xfrm>
          <a:prstGeom prst="rect">
            <a:avLst/>
          </a:prstGeom>
          <a:noFill/>
          <a:ln>
            <a:noFill/>
          </a:ln>
        </p:spPr>
      </p:pic>
      <p:pic>
        <p:nvPicPr>
          <p:cNvPr id="128" name="Google Shape;128;p14"/>
          <p:cNvPicPr preferRelativeResize="0"/>
          <p:nvPr/>
        </p:nvPicPr>
        <p:blipFill rotWithShape="1">
          <a:blip r:embed="rId5">
            <a:alphaModFix amt="97000"/>
          </a:blip>
          <a:srcRect b="0" l="7722" r="23999" t="0"/>
          <a:stretch/>
        </p:blipFill>
        <p:spPr>
          <a:xfrm>
            <a:off x="606650" y="3958375"/>
            <a:ext cx="2005925" cy="1066175"/>
          </a:xfrm>
          <a:prstGeom prst="rect">
            <a:avLst/>
          </a:prstGeom>
          <a:noFill/>
          <a:ln>
            <a:noFill/>
          </a:ln>
        </p:spPr>
      </p:pic>
      <p:pic>
        <p:nvPicPr>
          <p:cNvPr id="129" name="Google Shape;129;p14"/>
          <p:cNvPicPr preferRelativeResize="0"/>
          <p:nvPr/>
        </p:nvPicPr>
        <p:blipFill>
          <a:blip r:embed="rId6">
            <a:alphaModFix/>
          </a:blip>
          <a:stretch>
            <a:fillRect/>
          </a:stretch>
        </p:blipFill>
        <p:spPr>
          <a:xfrm>
            <a:off x="6339416" y="584612"/>
            <a:ext cx="2629383" cy="1480500"/>
          </a:xfrm>
          <a:prstGeom prst="rect">
            <a:avLst/>
          </a:prstGeom>
          <a:noFill/>
          <a:ln>
            <a:noFill/>
          </a:ln>
        </p:spPr>
      </p:pic>
      <p:pic>
        <p:nvPicPr>
          <p:cNvPr id="130" name="Google Shape;130;p14"/>
          <p:cNvPicPr preferRelativeResize="0"/>
          <p:nvPr/>
        </p:nvPicPr>
        <p:blipFill>
          <a:blip r:embed="rId7">
            <a:alphaModFix/>
          </a:blip>
          <a:stretch>
            <a:fillRect/>
          </a:stretch>
        </p:blipFill>
        <p:spPr>
          <a:xfrm>
            <a:off x="232875" y="1808551"/>
            <a:ext cx="2753475" cy="1861300"/>
          </a:xfrm>
          <a:prstGeom prst="rect">
            <a:avLst/>
          </a:prstGeom>
          <a:noFill/>
          <a:ln>
            <a:noFill/>
          </a:ln>
        </p:spPr>
      </p:pic>
      <p:sp>
        <p:nvSpPr>
          <p:cNvPr id="131" name="Google Shape;131;p14"/>
          <p:cNvSpPr txBox="1"/>
          <p:nvPr/>
        </p:nvSpPr>
        <p:spPr>
          <a:xfrm>
            <a:off x="2759175" y="926675"/>
            <a:ext cx="3221400" cy="4063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Fuel Efficiency of car</a:t>
            </a:r>
            <a:br>
              <a:rPr lang="en" sz="1800">
                <a:solidFill>
                  <a:schemeClr val="lt1"/>
                </a:solidFill>
                <a:latin typeface="Proxima Nova"/>
                <a:ea typeface="Proxima Nova"/>
                <a:cs typeface="Proxima Nova"/>
                <a:sym typeface="Proxima Nova"/>
              </a:rPr>
            </a:b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Lift balance and stealth of airplane</a:t>
            </a:r>
            <a:br>
              <a:rPr lang="en" sz="1800">
                <a:solidFill>
                  <a:schemeClr val="lt1"/>
                </a:solidFill>
                <a:latin typeface="Proxima Nova"/>
                <a:ea typeface="Proxima Nova"/>
                <a:cs typeface="Proxima Nova"/>
                <a:sym typeface="Proxima Nova"/>
              </a:rPr>
            </a:b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Heat flow and mixing in IC Engine</a:t>
            </a:r>
            <a:br>
              <a:rPr lang="en" sz="1800">
                <a:solidFill>
                  <a:schemeClr val="lt1"/>
                </a:solidFill>
                <a:latin typeface="Proxima Nova"/>
                <a:ea typeface="Proxima Nova"/>
                <a:cs typeface="Proxima Nova"/>
                <a:sym typeface="Proxima Nova"/>
              </a:rPr>
            </a:b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Swing of the cricket ball</a:t>
            </a:r>
            <a:br>
              <a:rPr lang="en" sz="1800">
                <a:solidFill>
                  <a:schemeClr val="lt1"/>
                </a:solidFill>
                <a:latin typeface="Proxima Nova"/>
                <a:ea typeface="Proxima Nova"/>
                <a:cs typeface="Proxima Nova"/>
                <a:sym typeface="Proxima Nova"/>
              </a:rPr>
            </a:b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Cooling systems on our laptops</a:t>
            </a:r>
            <a:br>
              <a:rPr lang="en" sz="1800">
                <a:solidFill>
                  <a:schemeClr val="lt1"/>
                </a:solidFill>
                <a:latin typeface="Proxima Nova"/>
                <a:ea typeface="Proxima Nova"/>
                <a:cs typeface="Proxima Nova"/>
                <a:sym typeface="Proxima Nova"/>
              </a:rPr>
            </a:b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Flow of molten metal</a:t>
            </a:r>
            <a:endParaRPr sz="1800">
              <a:solidFill>
                <a:schemeClr val="lt1"/>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406" name="Shape 406"/>
        <p:cNvGrpSpPr/>
        <p:nvPr/>
      </p:nvGrpSpPr>
      <p:grpSpPr>
        <a:xfrm>
          <a:off x="0" y="0"/>
          <a:ext cx="0" cy="0"/>
          <a:chOff x="0" y="0"/>
          <a:chExt cx="0" cy="0"/>
        </a:xfrm>
      </p:grpSpPr>
      <p:sp>
        <p:nvSpPr>
          <p:cNvPr id="407" name="Google Shape;407;p32"/>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Loss function</a:t>
            </a:r>
            <a:endParaRPr b="1" sz="2800">
              <a:solidFill>
                <a:schemeClr val="lt1"/>
              </a:solidFill>
              <a:latin typeface="Average"/>
              <a:ea typeface="Average"/>
              <a:cs typeface="Average"/>
              <a:sym typeface="Average"/>
            </a:endParaRPr>
          </a:p>
        </p:txBody>
      </p:sp>
      <p:sp>
        <p:nvSpPr>
          <p:cNvPr id="408" name="Google Shape;408;p32"/>
          <p:cNvSpPr txBox="1"/>
          <p:nvPr/>
        </p:nvSpPr>
        <p:spPr>
          <a:xfrm>
            <a:off x="111300" y="930100"/>
            <a:ext cx="2542200" cy="4617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1200"/>
              </a:spcAft>
              <a:buNone/>
            </a:pPr>
            <a:r>
              <a:rPr lang="en" sz="1800">
                <a:solidFill>
                  <a:schemeClr val="lt1"/>
                </a:solidFill>
                <a:latin typeface="Average"/>
                <a:ea typeface="Average"/>
                <a:cs typeface="Average"/>
                <a:sym typeface="Average"/>
              </a:rPr>
              <a:t>MSE =  ( y</a:t>
            </a:r>
            <a:r>
              <a:rPr baseline="-25000" lang="en" sz="1800">
                <a:solidFill>
                  <a:schemeClr val="lt1"/>
                </a:solidFill>
                <a:latin typeface="Average"/>
                <a:ea typeface="Average"/>
                <a:cs typeface="Average"/>
                <a:sym typeface="Average"/>
              </a:rPr>
              <a:t>pred</a:t>
            </a:r>
            <a:r>
              <a:rPr lang="en" sz="1800">
                <a:solidFill>
                  <a:schemeClr val="lt1"/>
                </a:solidFill>
                <a:latin typeface="Average"/>
                <a:ea typeface="Average"/>
                <a:cs typeface="Average"/>
                <a:sym typeface="Average"/>
              </a:rPr>
              <a:t> - y</a:t>
            </a:r>
            <a:r>
              <a:rPr baseline="-25000" lang="en" sz="1800">
                <a:solidFill>
                  <a:schemeClr val="lt1"/>
                </a:solidFill>
                <a:latin typeface="Average"/>
                <a:ea typeface="Average"/>
                <a:cs typeface="Average"/>
                <a:sym typeface="Average"/>
              </a:rPr>
              <a:t>true</a:t>
            </a:r>
            <a:r>
              <a:rPr lang="en" sz="1800">
                <a:solidFill>
                  <a:schemeClr val="lt1"/>
                </a:solidFill>
                <a:latin typeface="Average"/>
                <a:ea typeface="Average"/>
                <a:cs typeface="Average"/>
                <a:sym typeface="Average"/>
              </a:rPr>
              <a:t> )</a:t>
            </a:r>
            <a:r>
              <a:rPr baseline="30000" lang="en" sz="1800">
                <a:solidFill>
                  <a:schemeClr val="lt1"/>
                </a:solidFill>
                <a:latin typeface="Average"/>
                <a:ea typeface="Average"/>
                <a:cs typeface="Average"/>
                <a:sym typeface="Average"/>
              </a:rPr>
              <a:t>2</a:t>
            </a:r>
            <a:r>
              <a:rPr lang="en" sz="1800">
                <a:solidFill>
                  <a:schemeClr val="lt1"/>
                </a:solidFill>
                <a:latin typeface="Average"/>
                <a:ea typeface="Average"/>
                <a:cs typeface="Average"/>
                <a:sym typeface="Average"/>
              </a:rPr>
              <a:t> / n</a:t>
            </a:r>
            <a:endParaRPr>
              <a:latin typeface="Roboto"/>
              <a:ea typeface="Roboto"/>
              <a:cs typeface="Roboto"/>
              <a:sym typeface="Roboto"/>
            </a:endParaRPr>
          </a:p>
        </p:txBody>
      </p:sp>
      <p:grpSp>
        <p:nvGrpSpPr>
          <p:cNvPr id="409" name="Google Shape;409;p32"/>
          <p:cNvGrpSpPr/>
          <p:nvPr/>
        </p:nvGrpSpPr>
        <p:grpSpPr>
          <a:xfrm>
            <a:off x="3736550" y="626400"/>
            <a:ext cx="1247100" cy="2022600"/>
            <a:chOff x="231350" y="16800"/>
            <a:chExt cx="1247100" cy="2022600"/>
          </a:xfrm>
        </p:grpSpPr>
        <p:sp>
          <p:nvSpPr>
            <p:cNvPr id="410" name="Google Shape;410;p32"/>
            <p:cNvSpPr/>
            <p:nvPr/>
          </p:nvSpPr>
          <p:spPr>
            <a:xfrm rot="-5400000">
              <a:off x="260980" y="989181"/>
              <a:ext cx="1774450" cy="325988"/>
            </a:xfrm>
            <a:prstGeom prst="flowChartManualOperation">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rot="-5400000">
              <a:off x="-482257" y="989181"/>
              <a:ext cx="1774450" cy="325988"/>
            </a:xfrm>
            <a:prstGeom prst="flowChartManualOperation">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txBox="1"/>
            <p:nvPr/>
          </p:nvSpPr>
          <p:spPr>
            <a:xfrm>
              <a:off x="231350" y="16800"/>
              <a:ext cx="4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y</a:t>
              </a:r>
              <a:r>
                <a:rPr baseline="-25000" lang="en">
                  <a:solidFill>
                    <a:schemeClr val="lt1"/>
                  </a:solidFill>
                  <a:latin typeface="Roboto"/>
                  <a:ea typeface="Roboto"/>
                  <a:cs typeface="Roboto"/>
                  <a:sym typeface="Roboto"/>
                </a:rPr>
                <a:t>true</a:t>
              </a:r>
              <a:endParaRPr baseline="-25000">
                <a:solidFill>
                  <a:schemeClr val="lt1"/>
                </a:solidFill>
                <a:latin typeface="Roboto"/>
                <a:ea typeface="Roboto"/>
                <a:cs typeface="Roboto"/>
                <a:sym typeface="Roboto"/>
              </a:endParaRPr>
            </a:p>
          </p:txBody>
        </p:sp>
        <p:sp>
          <p:nvSpPr>
            <p:cNvPr id="413" name="Google Shape;413;p32"/>
            <p:cNvSpPr txBox="1"/>
            <p:nvPr/>
          </p:nvSpPr>
          <p:spPr>
            <a:xfrm>
              <a:off x="993350" y="16800"/>
              <a:ext cx="4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y</a:t>
              </a:r>
              <a:r>
                <a:rPr baseline="-25000" lang="en">
                  <a:solidFill>
                    <a:schemeClr val="lt1"/>
                  </a:solidFill>
                  <a:latin typeface="Roboto"/>
                  <a:ea typeface="Roboto"/>
                  <a:cs typeface="Roboto"/>
                  <a:sym typeface="Roboto"/>
                </a:rPr>
                <a:t>pred</a:t>
              </a:r>
              <a:endParaRPr baseline="-25000">
                <a:solidFill>
                  <a:schemeClr val="lt1"/>
                </a:solidFill>
                <a:latin typeface="Roboto"/>
                <a:ea typeface="Roboto"/>
                <a:cs typeface="Roboto"/>
                <a:sym typeface="Roboto"/>
              </a:endParaRPr>
            </a:p>
          </p:txBody>
        </p:sp>
        <p:cxnSp>
          <p:nvCxnSpPr>
            <p:cNvPr id="414" name="Google Shape;414;p32"/>
            <p:cNvCxnSpPr>
              <a:stCxn id="411" idx="2"/>
              <a:endCxn id="410" idx="0"/>
            </p:cNvCxnSpPr>
            <p:nvPr/>
          </p:nvCxnSpPr>
          <p:spPr>
            <a:xfrm>
              <a:off x="567962" y="1152175"/>
              <a:ext cx="417300" cy="0"/>
            </a:xfrm>
            <a:prstGeom prst="straightConnector1">
              <a:avLst/>
            </a:prstGeom>
            <a:noFill/>
            <a:ln cap="flat" cmpd="sng" w="19050">
              <a:solidFill>
                <a:schemeClr val="lt1"/>
              </a:solidFill>
              <a:prstDash val="solid"/>
              <a:round/>
              <a:headEnd len="med" w="med" type="triangle"/>
              <a:tailEnd len="med" w="med" type="triangle"/>
            </a:ln>
          </p:spPr>
        </p:cxnSp>
      </p:grpSp>
      <p:sp>
        <p:nvSpPr>
          <p:cNvPr id="415" name="Google Shape;415;p32"/>
          <p:cNvSpPr txBox="1"/>
          <p:nvPr/>
        </p:nvSpPr>
        <p:spPr>
          <a:xfrm>
            <a:off x="129600" y="606100"/>
            <a:ext cx="307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Mean Squared Error (MSE)</a:t>
            </a:r>
            <a:endParaRPr b="1" sz="1800">
              <a:solidFill>
                <a:schemeClr val="lt1"/>
              </a:solidFill>
              <a:latin typeface="Roboto"/>
              <a:ea typeface="Roboto"/>
              <a:cs typeface="Roboto"/>
              <a:sym typeface="Roboto"/>
            </a:endParaRPr>
          </a:p>
        </p:txBody>
      </p:sp>
      <p:sp>
        <p:nvSpPr>
          <p:cNvPr id="416" name="Google Shape;416;p32"/>
          <p:cNvSpPr txBox="1"/>
          <p:nvPr/>
        </p:nvSpPr>
        <p:spPr>
          <a:xfrm>
            <a:off x="156675" y="1625375"/>
            <a:ext cx="221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Cosine Proximity</a:t>
            </a:r>
            <a:endParaRPr b="1" sz="1800">
              <a:solidFill>
                <a:schemeClr val="lt1"/>
              </a:solidFill>
              <a:latin typeface="Roboto"/>
              <a:ea typeface="Roboto"/>
              <a:cs typeface="Roboto"/>
              <a:sym typeface="Roboto"/>
            </a:endParaRPr>
          </a:p>
        </p:txBody>
      </p:sp>
      <p:sp>
        <p:nvSpPr>
          <p:cNvPr id="417" name="Google Shape;417;p32"/>
          <p:cNvSpPr txBox="1"/>
          <p:nvPr/>
        </p:nvSpPr>
        <p:spPr>
          <a:xfrm>
            <a:off x="187500" y="1920700"/>
            <a:ext cx="3379500" cy="4617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1200"/>
              </a:spcAft>
              <a:buNone/>
            </a:pPr>
            <a:r>
              <a:rPr lang="en" sz="1800">
                <a:solidFill>
                  <a:schemeClr val="lt1"/>
                </a:solidFill>
                <a:latin typeface="Average"/>
                <a:ea typeface="Average"/>
                <a:cs typeface="Average"/>
                <a:sym typeface="Average"/>
              </a:rPr>
              <a:t>(y</a:t>
            </a:r>
            <a:r>
              <a:rPr baseline="-25000" lang="en" sz="1800">
                <a:solidFill>
                  <a:schemeClr val="lt1"/>
                </a:solidFill>
                <a:latin typeface="Average"/>
                <a:ea typeface="Average"/>
                <a:cs typeface="Average"/>
                <a:sym typeface="Average"/>
              </a:rPr>
              <a:t>pred</a:t>
            </a:r>
            <a:r>
              <a:rPr lang="en" sz="1800">
                <a:solidFill>
                  <a:schemeClr val="lt1"/>
                </a:solidFill>
                <a:latin typeface="Average"/>
                <a:ea typeface="Average"/>
                <a:cs typeface="Average"/>
                <a:sym typeface="Average"/>
              </a:rPr>
              <a:t> . y</a:t>
            </a:r>
            <a:r>
              <a:rPr baseline="-25000" lang="en" sz="1800">
                <a:solidFill>
                  <a:schemeClr val="lt1"/>
                </a:solidFill>
                <a:latin typeface="Average"/>
                <a:ea typeface="Average"/>
                <a:cs typeface="Average"/>
                <a:sym typeface="Average"/>
              </a:rPr>
              <a:t>true</a:t>
            </a:r>
            <a:r>
              <a:rPr lang="en" sz="1800">
                <a:solidFill>
                  <a:schemeClr val="lt1"/>
                </a:solidFill>
                <a:latin typeface="Average"/>
                <a:ea typeface="Average"/>
                <a:cs typeface="Average"/>
                <a:sym typeface="Average"/>
              </a:rPr>
              <a:t>) / (|y</a:t>
            </a:r>
            <a:r>
              <a:rPr baseline="-25000" lang="en" sz="1800">
                <a:solidFill>
                  <a:schemeClr val="lt1"/>
                </a:solidFill>
                <a:latin typeface="Average"/>
                <a:ea typeface="Average"/>
                <a:cs typeface="Average"/>
                <a:sym typeface="Average"/>
              </a:rPr>
              <a:t>pred</a:t>
            </a:r>
            <a:r>
              <a:rPr lang="en" sz="1800">
                <a:solidFill>
                  <a:schemeClr val="lt1"/>
                </a:solidFill>
                <a:latin typeface="Average"/>
                <a:ea typeface="Average"/>
                <a:cs typeface="Average"/>
                <a:sym typeface="Average"/>
              </a:rPr>
              <a:t>||y</a:t>
            </a:r>
            <a:r>
              <a:rPr baseline="-25000" lang="en" sz="1800">
                <a:solidFill>
                  <a:schemeClr val="lt1"/>
                </a:solidFill>
                <a:latin typeface="Average"/>
                <a:ea typeface="Average"/>
                <a:cs typeface="Average"/>
                <a:sym typeface="Average"/>
              </a:rPr>
              <a:t>true</a:t>
            </a:r>
            <a:r>
              <a:rPr lang="en" sz="1800">
                <a:solidFill>
                  <a:schemeClr val="lt1"/>
                </a:solidFill>
                <a:latin typeface="Average"/>
                <a:ea typeface="Average"/>
                <a:cs typeface="Average"/>
                <a:sym typeface="Average"/>
              </a:rPr>
              <a:t>|)</a:t>
            </a:r>
            <a:endParaRPr>
              <a:latin typeface="Roboto"/>
              <a:ea typeface="Roboto"/>
              <a:cs typeface="Roboto"/>
              <a:sym typeface="Roboto"/>
            </a:endParaRPr>
          </a:p>
        </p:txBody>
      </p:sp>
      <p:sp>
        <p:nvSpPr>
          <p:cNvPr id="418" name="Google Shape;418;p32"/>
          <p:cNvSpPr txBox="1"/>
          <p:nvPr/>
        </p:nvSpPr>
        <p:spPr>
          <a:xfrm>
            <a:off x="5378775" y="590650"/>
            <a:ext cx="337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Average"/>
                <a:ea typeface="Average"/>
                <a:cs typeface="Average"/>
                <a:sym typeface="Average"/>
              </a:rPr>
              <a:t>Navier-Stokes equation (2D)</a:t>
            </a:r>
            <a:endParaRPr b="1" sz="2000">
              <a:solidFill>
                <a:schemeClr val="lt1"/>
              </a:solidFill>
              <a:latin typeface="Average"/>
              <a:ea typeface="Average"/>
              <a:cs typeface="Average"/>
              <a:sym typeface="Average"/>
            </a:endParaRPr>
          </a:p>
        </p:txBody>
      </p:sp>
      <p:pic>
        <p:nvPicPr>
          <p:cNvPr id="419" name="Google Shape;419;p32"/>
          <p:cNvPicPr preferRelativeResize="0"/>
          <p:nvPr/>
        </p:nvPicPr>
        <p:blipFill>
          <a:blip r:embed="rId3">
            <a:alphaModFix/>
          </a:blip>
          <a:stretch>
            <a:fillRect/>
          </a:stretch>
        </p:blipFill>
        <p:spPr>
          <a:xfrm>
            <a:off x="5496735" y="1004050"/>
            <a:ext cx="1271543" cy="557575"/>
          </a:xfrm>
          <a:prstGeom prst="rect">
            <a:avLst/>
          </a:prstGeom>
          <a:noFill/>
          <a:ln>
            <a:noFill/>
          </a:ln>
        </p:spPr>
      </p:pic>
      <p:pic>
        <p:nvPicPr>
          <p:cNvPr id="420" name="Google Shape;420;p32"/>
          <p:cNvPicPr preferRelativeResize="0"/>
          <p:nvPr/>
        </p:nvPicPr>
        <p:blipFill>
          <a:blip r:embed="rId4">
            <a:alphaModFix/>
          </a:blip>
          <a:stretch>
            <a:fillRect/>
          </a:stretch>
        </p:blipFill>
        <p:spPr>
          <a:xfrm>
            <a:off x="5496724" y="1559025"/>
            <a:ext cx="2849601" cy="1032650"/>
          </a:xfrm>
          <a:prstGeom prst="rect">
            <a:avLst/>
          </a:prstGeom>
          <a:noFill/>
          <a:ln>
            <a:noFill/>
          </a:ln>
        </p:spPr>
      </p:pic>
      <p:sp>
        <p:nvSpPr>
          <p:cNvPr id="421" name="Google Shape;421;p32"/>
          <p:cNvSpPr/>
          <p:nvPr/>
        </p:nvSpPr>
        <p:spPr>
          <a:xfrm rot="5400000">
            <a:off x="625596" y="2035550"/>
            <a:ext cx="495900" cy="17067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txBox="1"/>
          <p:nvPr/>
        </p:nvSpPr>
        <p:spPr>
          <a:xfrm>
            <a:off x="-20250" y="2651025"/>
            <a:ext cx="1842300" cy="4959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3.  Methodology</a:t>
            </a:r>
            <a:endParaRPr b="1" sz="1800">
              <a:solidFill>
                <a:schemeClr val="lt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426" name="Shape 426"/>
        <p:cNvGrpSpPr/>
        <p:nvPr/>
      </p:nvGrpSpPr>
      <p:grpSpPr>
        <a:xfrm>
          <a:off x="0" y="0"/>
          <a:ext cx="0" cy="0"/>
          <a:chOff x="0" y="0"/>
          <a:chExt cx="0" cy="0"/>
        </a:xfrm>
      </p:grpSpPr>
      <p:sp>
        <p:nvSpPr>
          <p:cNvPr id="427" name="Google Shape;427;p33"/>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Loss function</a:t>
            </a:r>
            <a:endParaRPr b="1" sz="2800">
              <a:solidFill>
                <a:schemeClr val="lt1"/>
              </a:solidFill>
              <a:latin typeface="Average"/>
              <a:ea typeface="Average"/>
              <a:cs typeface="Average"/>
              <a:sym typeface="Average"/>
            </a:endParaRPr>
          </a:p>
        </p:txBody>
      </p:sp>
      <p:sp>
        <p:nvSpPr>
          <p:cNvPr id="428" name="Google Shape;428;p33"/>
          <p:cNvSpPr txBox="1"/>
          <p:nvPr/>
        </p:nvSpPr>
        <p:spPr>
          <a:xfrm>
            <a:off x="111300" y="930100"/>
            <a:ext cx="2542200" cy="4617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1200"/>
              </a:spcAft>
              <a:buNone/>
            </a:pPr>
            <a:r>
              <a:rPr lang="en" sz="1800">
                <a:solidFill>
                  <a:schemeClr val="lt1"/>
                </a:solidFill>
                <a:latin typeface="Average"/>
                <a:ea typeface="Average"/>
                <a:cs typeface="Average"/>
                <a:sym typeface="Average"/>
              </a:rPr>
              <a:t>MSE =  ( y</a:t>
            </a:r>
            <a:r>
              <a:rPr baseline="-25000" lang="en" sz="1800">
                <a:solidFill>
                  <a:schemeClr val="lt1"/>
                </a:solidFill>
                <a:latin typeface="Average"/>
                <a:ea typeface="Average"/>
                <a:cs typeface="Average"/>
                <a:sym typeface="Average"/>
              </a:rPr>
              <a:t>pred</a:t>
            </a:r>
            <a:r>
              <a:rPr lang="en" sz="1800">
                <a:solidFill>
                  <a:schemeClr val="lt1"/>
                </a:solidFill>
                <a:latin typeface="Average"/>
                <a:ea typeface="Average"/>
                <a:cs typeface="Average"/>
                <a:sym typeface="Average"/>
              </a:rPr>
              <a:t> - y</a:t>
            </a:r>
            <a:r>
              <a:rPr baseline="-25000" lang="en" sz="1800">
                <a:solidFill>
                  <a:schemeClr val="lt1"/>
                </a:solidFill>
                <a:latin typeface="Average"/>
                <a:ea typeface="Average"/>
                <a:cs typeface="Average"/>
                <a:sym typeface="Average"/>
              </a:rPr>
              <a:t>true</a:t>
            </a:r>
            <a:r>
              <a:rPr lang="en" sz="1800">
                <a:solidFill>
                  <a:schemeClr val="lt1"/>
                </a:solidFill>
                <a:latin typeface="Average"/>
                <a:ea typeface="Average"/>
                <a:cs typeface="Average"/>
                <a:sym typeface="Average"/>
              </a:rPr>
              <a:t> )</a:t>
            </a:r>
            <a:r>
              <a:rPr baseline="30000" lang="en" sz="1800">
                <a:solidFill>
                  <a:schemeClr val="lt1"/>
                </a:solidFill>
                <a:latin typeface="Average"/>
                <a:ea typeface="Average"/>
                <a:cs typeface="Average"/>
                <a:sym typeface="Average"/>
              </a:rPr>
              <a:t>2</a:t>
            </a:r>
            <a:r>
              <a:rPr lang="en" sz="1800">
                <a:solidFill>
                  <a:schemeClr val="lt1"/>
                </a:solidFill>
                <a:latin typeface="Average"/>
                <a:ea typeface="Average"/>
                <a:cs typeface="Average"/>
                <a:sym typeface="Average"/>
              </a:rPr>
              <a:t> / n</a:t>
            </a:r>
            <a:endParaRPr>
              <a:latin typeface="Roboto"/>
              <a:ea typeface="Roboto"/>
              <a:cs typeface="Roboto"/>
              <a:sym typeface="Roboto"/>
            </a:endParaRPr>
          </a:p>
        </p:txBody>
      </p:sp>
      <p:grpSp>
        <p:nvGrpSpPr>
          <p:cNvPr id="429" name="Google Shape;429;p33"/>
          <p:cNvGrpSpPr/>
          <p:nvPr/>
        </p:nvGrpSpPr>
        <p:grpSpPr>
          <a:xfrm>
            <a:off x="3736550" y="626400"/>
            <a:ext cx="1247100" cy="2022600"/>
            <a:chOff x="231350" y="16800"/>
            <a:chExt cx="1247100" cy="2022600"/>
          </a:xfrm>
        </p:grpSpPr>
        <p:sp>
          <p:nvSpPr>
            <p:cNvPr id="430" name="Google Shape;430;p33"/>
            <p:cNvSpPr/>
            <p:nvPr/>
          </p:nvSpPr>
          <p:spPr>
            <a:xfrm rot="-5400000">
              <a:off x="260980" y="989181"/>
              <a:ext cx="1774450" cy="325988"/>
            </a:xfrm>
            <a:prstGeom prst="flowChartManualOperation">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rot="-5400000">
              <a:off x="-482257" y="989181"/>
              <a:ext cx="1774450" cy="325988"/>
            </a:xfrm>
            <a:prstGeom prst="flowChartManualOperation">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txBox="1"/>
            <p:nvPr/>
          </p:nvSpPr>
          <p:spPr>
            <a:xfrm>
              <a:off x="231350" y="16800"/>
              <a:ext cx="4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y</a:t>
              </a:r>
              <a:r>
                <a:rPr baseline="-25000" lang="en">
                  <a:solidFill>
                    <a:schemeClr val="lt1"/>
                  </a:solidFill>
                  <a:latin typeface="Roboto"/>
                  <a:ea typeface="Roboto"/>
                  <a:cs typeface="Roboto"/>
                  <a:sym typeface="Roboto"/>
                </a:rPr>
                <a:t>true</a:t>
              </a:r>
              <a:endParaRPr baseline="-25000">
                <a:solidFill>
                  <a:schemeClr val="lt1"/>
                </a:solidFill>
                <a:latin typeface="Roboto"/>
                <a:ea typeface="Roboto"/>
                <a:cs typeface="Roboto"/>
                <a:sym typeface="Roboto"/>
              </a:endParaRPr>
            </a:p>
          </p:txBody>
        </p:sp>
        <p:sp>
          <p:nvSpPr>
            <p:cNvPr id="433" name="Google Shape;433;p33"/>
            <p:cNvSpPr txBox="1"/>
            <p:nvPr/>
          </p:nvSpPr>
          <p:spPr>
            <a:xfrm>
              <a:off x="993350" y="16800"/>
              <a:ext cx="4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y</a:t>
              </a:r>
              <a:r>
                <a:rPr baseline="-25000" lang="en">
                  <a:solidFill>
                    <a:schemeClr val="lt1"/>
                  </a:solidFill>
                  <a:latin typeface="Roboto"/>
                  <a:ea typeface="Roboto"/>
                  <a:cs typeface="Roboto"/>
                  <a:sym typeface="Roboto"/>
                </a:rPr>
                <a:t>pred</a:t>
              </a:r>
              <a:endParaRPr baseline="-25000">
                <a:solidFill>
                  <a:schemeClr val="lt1"/>
                </a:solidFill>
                <a:latin typeface="Roboto"/>
                <a:ea typeface="Roboto"/>
                <a:cs typeface="Roboto"/>
                <a:sym typeface="Roboto"/>
              </a:endParaRPr>
            </a:p>
          </p:txBody>
        </p:sp>
        <p:cxnSp>
          <p:nvCxnSpPr>
            <p:cNvPr id="434" name="Google Shape;434;p33"/>
            <p:cNvCxnSpPr>
              <a:stCxn id="431" idx="2"/>
              <a:endCxn id="430" idx="0"/>
            </p:cNvCxnSpPr>
            <p:nvPr/>
          </p:nvCxnSpPr>
          <p:spPr>
            <a:xfrm>
              <a:off x="567962" y="1152175"/>
              <a:ext cx="417300" cy="0"/>
            </a:xfrm>
            <a:prstGeom prst="straightConnector1">
              <a:avLst/>
            </a:prstGeom>
            <a:noFill/>
            <a:ln cap="flat" cmpd="sng" w="19050">
              <a:solidFill>
                <a:schemeClr val="lt1"/>
              </a:solidFill>
              <a:prstDash val="solid"/>
              <a:round/>
              <a:headEnd len="med" w="med" type="triangle"/>
              <a:tailEnd len="med" w="med" type="triangle"/>
            </a:ln>
          </p:spPr>
        </p:cxnSp>
      </p:grpSp>
      <p:sp>
        <p:nvSpPr>
          <p:cNvPr id="435" name="Google Shape;435;p33"/>
          <p:cNvSpPr txBox="1"/>
          <p:nvPr/>
        </p:nvSpPr>
        <p:spPr>
          <a:xfrm>
            <a:off x="129600" y="606100"/>
            <a:ext cx="307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Mean Squared Error (MSE)</a:t>
            </a:r>
            <a:endParaRPr b="1" sz="1800">
              <a:solidFill>
                <a:schemeClr val="lt1"/>
              </a:solidFill>
              <a:latin typeface="Roboto"/>
              <a:ea typeface="Roboto"/>
              <a:cs typeface="Roboto"/>
              <a:sym typeface="Roboto"/>
            </a:endParaRPr>
          </a:p>
        </p:txBody>
      </p:sp>
      <p:sp>
        <p:nvSpPr>
          <p:cNvPr id="436" name="Google Shape;436;p33"/>
          <p:cNvSpPr txBox="1"/>
          <p:nvPr/>
        </p:nvSpPr>
        <p:spPr>
          <a:xfrm>
            <a:off x="156675" y="1625375"/>
            <a:ext cx="221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Cosine Proximity</a:t>
            </a:r>
            <a:endParaRPr b="1" sz="1800">
              <a:solidFill>
                <a:schemeClr val="lt1"/>
              </a:solidFill>
              <a:latin typeface="Roboto"/>
              <a:ea typeface="Roboto"/>
              <a:cs typeface="Roboto"/>
              <a:sym typeface="Roboto"/>
            </a:endParaRPr>
          </a:p>
        </p:txBody>
      </p:sp>
      <p:sp>
        <p:nvSpPr>
          <p:cNvPr id="437" name="Google Shape;437;p33"/>
          <p:cNvSpPr txBox="1"/>
          <p:nvPr/>
        </p:nvSpPr>
        <p:spPr>
          <a:xfrm>
            <a:off x="187500" y="1920700"/>
            <a:ext cx="3379500" cy="4617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1200"/>
              </a:spcAft>
              <a:buNone/>
            </a:pPr>
            <a:r>
              <a:rPr lang="en" sz="1800">
                <a:solidFill>
                  <a:schemeClr val="lt1"/>
                </a:solidFill>
                <a:latin typeface="Average"/>
                <a:ea typeface="Average"/>
                <a:cs typeface="Average"/>
                <a:sym typeface="Average"/>
              </a:rPr>
              <a:t>(y</a:t>
            </a:r>
            <a:r>
              <a:rPr baseline="-25000" lang="en" sz="1800">
                <a:solidFill>
                  <a:schemeClr val="lt1"/>
                </a:solidFill>
                <a:latin typeface="Average"/>
                <a:ea typeface="Average"/>
                <a:cs typeface="Average"/>
                <a:sym typeface="Average"/>
              </a:rPr>
              <a:t>pred</a:t>
            </a:r>
            <a:r>
              <a:rPr lang="en" sz="1800">
                <a:solidFill>
                  <a:schemeClr val="lt1"/>
                </a:solidFill>
                <a:latin typeface="Average"/>
                <a:ea typeface="Average"/>
                <a:cs typeface="Average"/>
                <a:sym typeface="Average"/>
              </a:rPr>
              <a:t> . y</a:t>
            </a:r>
            <a:r>
              <a:rPr baseline="-25000" lang="en" sz="1800">
                <a:solidFill>
                  <a:schemeClr val="lt1"/>
                </a:solidFill>
                <a:latin typeface="Average"/>
                <a:ea typeface="Average"/>
                <a:cs typeface="Average"/>
                <a:sym typeface="Average"/>
              </a:rPr>
              <a:t>true</a:t>
            </a:r>
            <a:r>
              <a:rPr lang="en" sz="1800">
                <a:solidFill>
                  <a:schemeClr val="lt1"/>
                </a:solidFill>
                <a:latin typeface="Average"/>
                <a:ea typeface="Average"/>
                <a:cs typeface="Average"/>
                <a:sym typeface="Average"/>
              </a:rPr>
              <a:t>) / (|y</a:t>
            </a:r>
            <a:r>
              <a:rPr baseline="-25000" lang="en" sz="1800">
                <a:solidFill>
                  <a:schemeClr val="lt1"/>
                </a:solidFill>
                <a:latin typeface="Average"/>
                <a:ea typeface="Average"/>
                <a:cs typeface="Average"/>
                <a:sym typeface="Average"/>
              </a:rPr>
              <a:t>pred</a:t>
            </a:r>
            <a:r>
              <a:rPr lang="en" sz="1800">
                <a:solidFill>
                  <a:schemeClr val="lt1"/>
                </a:solidFill>
                <a:latin typeface="Average"/>
                <a:ea typeface="Average"/>
                <a:cs typeface="Average"/>
                <a:sym typeface="Average"/>
              </a:rPr>
              <a:t>||y</a:t>
            </a:r>
            <a:r>
              <a:rPr baseline="-25000" lang="en" sz="1800">
                <a:solidFill>
                  <a:schemeClr val="lt1"/>
                </a:solidFill>
                <a:latin typeface="Average"/>
                <a:ea typeface="Average"/>
                <a:cs typeface="Average"/>
                <a:sym typeface="Average"/>
              </a:rPr>
              <a:t>true</a:t>
            </a:r>
            <a:r>
              <a:rPr lang="en" sz="1800">
                <a:solidFill>
                  <a:schemeClr val="lt1"/>
                </a:solidFill>
                <a:latin typeface="Average"/>
                <a:ea typeface="Average"/>
                <a:cs typeface="Average"/>
                <a:sym typeface="Average"/>
              </a:rPr>
              <a:t>|)</a:t>
            </a:r>
            <a:endParaRPr>
              <a:latin typeface="Roboto"/>
              <a:ea typeface="Roboto"/>
              <a:cs typeface="Roboto"/>
              <a:sym typeface="Roboto"/>
            </a:endParaRPr>
          </a:p>
        </p:txBody>
      </p:sp>
      <p:sp>
        <p:nvSpPr>
          <p:cNvPr id="438" name="Google Shape;438;p33"/>
          <p:cNvSpPr txBox="1"/>
          <p:nvPr/>
        </p:nvSpPr>
        <p:spPr>
          <a:xfrm>
            <a:off x="5496725" y="2640950"/>
            <a:ext cx="3379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Average"/>
                <a:ea typeface="Average"/>
                <a:cs typeface="Average"/>
                <a:sym typeface="Average"/>
              </a:rPr>
              <a:t>Navier-Stokes loss </a:t>
            </a:r>
            <a:endParaRPr b="1" sz="2000">
              <a:solidFill>
                <a:schemeClr val="lt1"/>
              </a:solidFill>
              <a:latin typeface="Average"/>
              <a:ea typeface="Average"/>
              <a:cs typeface="Average"/>
              <a:sym typeface="Average"/>
            </a:endParaRPr>
          </a:p>
          <a:p>
            <a:pPr indent="0" lvl="0" marL="0" rtl="0" algn="l">
              <a:spcBef>
                <a:spcPts val="0"/>
              </a:spcBef>
              <a:spcAft>
                <a:spcPts val="0"/>
              </a:spcAft>
              <a:buNone/>
            </a:pPr>
            <a:r>
              <a:rPr b="1" lang="en" sz="2000">
                <a:solidFill>
                  <a:schemeClr val="lt1"/>
                </a:solidFill>
                <a:latin typeface="Average"/>
                <a:ea typeface="Average"/>
                <a:cs typeface="Average"/>
                <a:sym typeface="Average"/>
              </a:rPr>
              <a:t>(Physics based loss function)</a:t>
            </a:r>
            <a:endParaRPr b="1" sz="2000">
              <a:solidFill>
                <a:schemeClr val="lt1"/>
              </a:solidFill>
              <a:latin typeface="Average"/>
              <a:ea typeface="Average"/>
              <a:cs typeface="Average"/>
              <a:sym typeface="Average"/>
            </a:endParaRPr>
          </a:p>
        </p:txBody>
      </p:sp>
      <p:sp>
        <p:nvSpPr>
          <p:cNvPr id="439" name="Google Shape;439;p33"/>
          <p:cNvSpPr txBox="1"/>
          <p:nvPr/>
        </p:nvSpPr>
        <p:spPr>
          <a:xfrm>
            <a:off x="5378775" y="590650"/>
            <a:ext cx="337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Average"/>
                <a:ea typeface="Average"/>
                <a:cs typeface="Average"/>
                <a:sym typeface="Average"/>
              </a:rPr>
              <a:t>Navier-Stokes equation (2D)</a:t>
            </a:r>
            <a:endParaRPr b="1" sz="2000">
              <a:solidFill>
                <a:schemeClr val="lt1"/>
              </a:solidFill>
              <a:latin typeface="Average"/>
              <a:ea typeface="Average"/>
              <a:cs typeface="Average"/>
              <a:sym typeface="Average"/>
            </a:endParaRPr>
          </a:p>
        </p:txBody>
      </p:sp>
      <p:pic>
        <p:nvPicPr>
          <p:cNvPr id="440" name="Google Shape;440;p33"/>
          <p:cNvPicPr preferRelativeResize="0"/>
          <p:nvPr/>
        </p:nvPicPr>
        <p:blipFill>
          <a:blip r:embed="rId3">
            <a:alphaModFix/>
          </a:blip>
          <a:stretch>
            <a:fillRect/>
          </a:stretch>
        </p:blipFill>
        <p:spPr>
          <a:xfrm>
            <a:off x="5496735" y="1004050"/>
            <a:ext cx="1271543" cy="557575"/>
          </a:xfrm>
          <a:prstGeom prst="rect">
            <a:avLst/>
          </a:prstGeom>
          <a:noFill/>
          <a:ln>
            <a:noFill/>
          </a:ln>
        </p:spPr>
      </p:pic>
      <p:pic>
        <p:nvPicPr>
          <p:cNvPr id="441" name="Google Shape;441;p33"/>
          <p:cNvPicPr preferRelativeResize="0"/>
          <p:nvPr/>
        </p:nvPicPr>
        <p:blipFill>
          <a:blip r:embed="rId4">
            <a:alphaModFix/>
          </a:blip>
          <a:stretch>
            <a:fillRect/>
          </a:stretch>
        </p:blipFill>
        <p:spPr>
          <a:xfrm>
            <a:off x="5496724" y="1559025"/>
            <a:ext cx="2849601" cy="1032650"/>
          </a:xfrm>
          <a:prstGeom prst="rect">
            <a:avLst/>
          </a:prstGeom>
          <a:noFill/>
          <a:ln>
            <a:noFill/>
          </a:ln>
        </p:spPr>
      </p:pic>
      <p:pic>
        <p:nvPicPr>
          <p:cNvPr id="442" name="Google Shape;442;p33"/>
          <p:cNvPicPr preferRelativeResize="0"/>
          <p:nvPr/>
        </p:nvPicPr>
        <p:blipFill>
          <a:blip r:embed="rId5">
            <a:alphaModFix/>
          </a:blip>
          <a:stretch>
            <a:fillRect/>
          </a:stretch>
        </p:blipFill>
        <p:spPr>
          <a:xfrm>
            <a:off x="4613903" y="3441350"/>
            <a:ext cx="1638300" cy="447675"/>
          </a:xfrm>
          <a:prstGeom prst="rect">
            <a:avLst/>
          </a:prstGeom>
          <a:noFill/>
          <a:ln>
            <a:noFill/>
          </a:ln>
        </p:spPr>
      </p:pic>
      <p:pic>
        <p:nvPicPr>
          <p:cNvPr id="443" name="Google Shape;443;p33"/>
          <p:cNvPicPr preferRelativeResize="0"/>
          <p:nvPr/>
        </p:nvPicPr>
        <p:blipFill>
          <a:blip r:embed="rId6">
            <a:alphaModFix/>
          </a:blip>
          <a:stretch>
            <a:fillRect/>
          </a:stretch>
        </p:blipFill>
        <p:spPr>
          <a:xfrm>
            <a:off x="4614125" y="3968950"/>
            <a:ext cx="4529875" cy="395540"/>
          </a:xfrm>
          <a:prstGeom prst="rect">
            <a:avLst/>
          </a:prstGeom>
          <a:noFill/>
          <a:ln>
            <a:noFill/>
          </a:ln>
        </p:spPr>
      </p:pic>
      <p:pic>
        <p:nvPicPr>
          <p:cNvPr id="444" name="Google Shape;444;p33"/>
          <p:cNvPicPr preferRelativeResize="0"/>
          <p:nvPr/>
        </p:nvPicPr>
        <p:blipFill>
          <a:blip r:embed="rId7">
            <a:alphaModFix/>
          </a:blip>
          <a:stretch>
            <a:fillRect/>
          </a:stretch>
        </p:blipFill>
        <p:spPr>
          <a:xfrm>
            <a:off x="4638189" y="4451285"/>
            <a:ext cx="4486275" cy="438150"/>
          </a:xfrm>
          <a:prstGeom prst="rect">
            <a:avLst/>
          </a:prstGeom>
          <a:noFill/>
          <a:ln>
            <a:noFill/>
          </a:ln>
        </p:spPr>
      </p:pic>
      <p:pic>
        <p:nvPicPr>
          <p:cNvPr id="445" name="Google Shape;445;p33"/>
          <p:cNvPicPr preferRelativeResize="0"/>
          <p:nvPr/>
        </p:nvPicPr>
        <p:blipFill>
          <a:blip r:embed="rId8">
            <a:alphaModFix/>
          </a:blip>
          <a:stretch>
            <a:fillRect/>
          </a:stretch>
        </p:blipFill>
        <p:spPr>
          <a:xfrm>
            <a:off x="6404598" y="3469888"/>
            <a:ext cx="2542200" cy="346662"/>
          </a:xfrm>
          <a:prstGeom prst="rect">
            <a:avLst/>
          </a:prstGeom>
          <a:noFill/>
          <a:ln cap="flat" cmpd="sng" w="28575">
            <a:solidFill>
              <a:srgbClr val="FF0000"/>
            </a:solidFill>
            <a:prstDash val="solid"/>
            <a:round/>
            <a:headEnd len="sm" w="sm" type="none"/>
            <a:tailEnd len="sm" w="sm" type="none"/>
          </a:ln>
        </p:spPr>
      </p:pic>
      <p:sp>
        <p:nvSpPr>
          <p:cNvPr id="446" name="Google Shape;446;p33"/>
          <p:cNvSpPr/>
          <p:nvPr/>
        </p:nvSpPr>
        <p:spPr>
          <a:xfrm rot="5400000">
            <a:off x="625596" y="2035550"/>
            <a:ext cx="495900" cy="17067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txBox="1"/>
          <p:nvPr/>
        </p:nvSpPr>
        <p:spPr>
          <a:xfrm>
            <a:off x="-20250" y="2651025"/>
            <a:ext cx="1842300" cy="4959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3.  Methodology</a:t>
            </a:r>
            <a:endParaRPr b="1" sz="1800">
              <a:solidFill>
                <a:schemeClr val="lt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451" name="Shape 451"/>
        <p:cNvGrpSpPr/>
        <p:nvPr/>
      </p:nvGrpSpPr>
      <p:grpSpPr>
        <a:xfrm>
          <a:off x="0" y="0"/>
          <a:ext cx="0" cy="0"/>
          <a:chOff x="0" y="0"/>
          <a:chExt cx="0" cy="0"/>
        </a:xfrm>
      </p:grpSpPr>
      <p:sp>
        <p:nvSpPr>
          <p:cNvPr id="452" name="Google Shape;452;p34"/>
          <p:cNvSpPr/>
          <p:nvPr/>
        </p:nvSpPr>
        <p:spPr>
          <a:xfrm rot="5400000">
            <a:off x="625596" y="2035550"/>
            <a:ext cx="495900" cy="1706700"/>
          </a:xfrm>
          <a:prstGeom prst="round2SameRect">
            <a:avLst>
              <a:gd fmla="val 16667" name="adj1"/>
              <a:gd fmla="val 0" name="adj2"/>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txBox="1"/>
          <p:nvPr/>
        </p:nvSpPr>
        <p:spPr>
          <a:xfrm>
            <a:off x="-20250" y="2651025"/>
            <a:ext cx="1842300" cy="4959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3.  Methodology</a:t>
            </a:r>
            <a:endParaRPr b="1" sz="1800">
              <a:solidFill>
                <a:schemeClr val="lt1"/>
              </a:solidFill>
              <a:latin typeface="Roboto"/>
              <a:ea typeface="Roboto"/>
              <a:cs typeface="Roboto"/>
              <a:sym typeface="Roboto"/>
            </a:endParaRPr>
          </a:p>
        </p:txBody>
      </p:sp>
      <p:sp>
        <p:nvSpPr>
          <p:cNvPr id="454" name="Google Shape;454;p34"/>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Loss function</a:t>
            </a:r>
            <a:endParaRPr b="1" sz="2800">
              <a:solidFill>
                <a:schemeClr val="lt1"/>
              </a:solidFill>
              <a:latin typeface="Average"/>
              <a:ea typeface="Average"/>
              <a:cs typeface="Average"/>
              <a:sym typeface="Average"/>
            </a:endParaRPr>
          </a:p>
        </p:txBody>
      </p:sp>
      <p:sp>
        <p:nvSpPr>
          <p:cNvPr id="455" name="Google Shape;455;p34"/>
          <p:cNvSpPr txBox="1"/>
          <p:nvPr/>
        </p:nvSpPr>
        <p:spPr>
          <a:xfrm>
            <a:off x="111300" y="930100"/>
            <a:ext cx="2542200" cy="4617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1200"/>
              </a:spcAft>
              <a:buNone/>
            </a:pPr>
            <a:r>
              <a:rPr lang="en" sz="1800">
                <a:solidFill>
                  <a:schemeClr val="lt1"/>
                </a:solidFill>
                <a:latin typeface="Average"/>
                <a:ea typeface="Average"/>
                <a:cs typeface="Average"/>
                <a:sym typeface="Average"/>
              </a:rPr>
              <a:t>MSE =  ( y</a:t>
            </a:r>
            <a:r>
              <a:rPr baseline="-25000" lang="en" sz="1800">
                <a:solidFill>
                  <a:schemeClr val="lt1"/>
                </a:solidFill>
                <a:latin typeface="Average"/>
                <a:ea typeface="Average"/>
                <a:cs typeface="Average"/>
                <a:sym typeface="Average"/>
              </a:rPr>
              <a:t>pred</a:t>
            </a:r>
            <a:r>
              <a:rPr lang="en" sz="1800">
                <a:solidFill>
                  <a:schemeClr val="lt1"/>
                </a:solidFill>
                <a:latin typeface="Average"/>
                <a:ea typeface="Average"/>
                <a:cs typeface="Average"/>
                <a:sym typeface="Average"/>
              </a:rPr>
              <a:t> - y</a:t>
            </a:r>
            <a:r>
              <a:rPr baseline="-25000" lang="en" sz="1800">
                <a:solidFill>
                  <a:schemeClr val="lt1"/>
                </a:solidFill>
                <a:latin typeface="Average"/>
                <a:ea typeface="Average"/>
                <a:cs typeface="Average"/>
                <a:sym typeface="Average"/>
              </a:rPr>
              <a:t>true</a:t>
            </a:r>
            <a:r>
              <a:rPr lang="en" sz="1800">
                <a:solidFill>
                  <a:schemeClr val="lt1"/>
                </a:solidFill>
                <a:latin typeface="Average"/>
                <a:ea typeface="Average"/>
                <a:cs typeface="Average"/>
                <a:sym typeface="Average"/>
              </a:rPr>
              <a:t> )</a:t>
            </a:r>
            <a:r>
              <a:rPr baseline="30000" lang="en" sz="1800">
                <a:solidFill>
                  <a:schemeClr val="lt1"/>
                </a:solidFill>
                <a:latin typeface="Average"/>
                <a:ea typeface="Average"/>
                <a:cs typeface="Average"/>
                <a:sym typeface="Average"/>
              </a:rPr>
              <a:t>2</a:t>
            </a:r>
            <a:r>
              <a:rPr lang="en" sz="1800">
                <a:solidFill>
                  <a:schemeClr val="lt1"/>
                </a:solidFill>
                <a:latin typeface="Average"/>
                <a:ea typeface="Average"/>
                <a:cs typeface="Average"/>
                <a:sym typeface="Average"/>
              </a:rPr>
              <a:t> / n</a:t>
            </a:r>
            <a:endParaRPr>
              <a:latin typeface="Roboto"/>
              <a:ea typeface="Roboto"/>
              <a:cs typeface="Roboto"/>
              <a:sym typeface="Roboto"/>
            </a:endParaRPr>
          </a:p>
        </p:txBody>
      </p:sp>
      <p:grpSp>
        <p:nvGrpSpPr>
          <p:cNvPr id="456" name="Google Shape;456;p34"/>
          <p:cNvGrpSpPr/>
          <p:nvPr/>
        </p:nvGrpSpPr>
        <p:grpSpPr>
          <a:xfrm>
            <a:off x="3736550" y="626400"/>
            <a:ext cx="1247100" cy="2022600"/>
            <a:chOff x="231350" y="16800"/>
            <a:chExt cx="1247100" cy="2022600"/>
          </a:xfrm>
        </p:grpSpPr>
        <p:sp>
          <p:nvSpPr>
            <p:cNvPr id="457" name="Google Shape;457;p34"/>
            <p:cNvSpPr/>
            <p:nvPr/>
          </p:nvSpPr>
          <p:spPr>
            <a:xfrm rot="-5400000">
              <a:off x="260980" y="989181"/>
              <a:ext cx="1774450" cy="325988"/>
            </a:xfrm>
            <a:prstGeom prst="flowChartManualOperation">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rot="-5400000">
              <a:off x="-482257" y="989181"/>
              <a:ext cx="1774450" cy="325988"/>
            </a:xfrm>
            <a:prstGeom prst="flowChartManualOperation">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txBox="1"/>
            <p:nvPr/>
          </p:nvSpPr>
          <p:spPr>
            <a:xfrm>
              <a:off x="231350" y="16800"/>
              <a:ext cx="4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y</a:t>
              </a:r>
              <a:r>
                <a:rPr baseline="-25000" lang="en">
                  <a:solidFill>
                    <a:schemeClr val="lt1"/>
                  </a:solidFill>
                  <a:latin typeface="Roboto"/>
                  <a:ea typeface="Roboto"/>
                  <a:cs typeface="Roboto"/>
                  <a:sym typeface="Roboto"/>
                </a:rPr>
                <a:t>true</a:t>
              </a:r>
              <a:endParaRPr baseline="-25000">
                <a:solidFill>
                  <a:schemeClr val="lt1"/>
                </a:solidFill>
                <a:latin typeface="Roboto"/>
                <a:ea typeface="Roboto"/>
                <a:cs typeface="Roboto"/>
                <a:sym typeface="Roboto"/>
              </a:endParaRPr>
            </a:p>
          </p:txBody>
        </p:sp>
        <p:sp>
          <p:nvSpPr>
            <p:cNvPr id="460" name="Google Shape;460;p34"/>
            <p:cNvSpPr txBox="1"/>
            <p:nvPr/>
          </p:nvSpPr>
          <p:spPr>
            <a:xfrm>
              <a:off x="993350" y="16800"/>
              <a:ext cx="4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y</a:t>
              </a:r>
              <a:r>
                <a:rPr baseline="-25000" lang="en">
                  <a:solidFill>
                    <a:schemeClr val="lt1"/>
                  </a:solidFill>
                  <a:latin typeface="Roboto"/>
                  <a:ea typeface="Roboto"/>
                  <a:cs typeface="Roboto"/>
                  <a:sym typeface="Roboto"/>
                </a:rPr>
                <a:t>pred</a:t>
              </a:r>
              <a:endParaRPr baseline="-25000">
                <a:solidFill>
                  <a:schemeClr val="lt1"/>
                </a:solidFill>
                <a:latin typeface="Roboto"/>
                <a:ea typeface="Roboto"/>
                <a:cs typeface="Roboto"/>
                <a:sym typeface="Roboto"/>
              </a:endParaRPr>
            </a:p>
          </p:txBody>
        </p:sp>
        <p:cxnSp>
          <p:nvCxnSpPr>
            <p:cNvPr id="461" name="Google Shape;461;p34"/>
            <p:cNvCxnSpPr>
              <a:stCxn id="458" idx="2"/>
              <a:endCxn id="457" idx="0"/>
            </p:cNvCxnSpPr>
            <p:nvPr/>
          </p:nvCxnSpPr>
          <p:spPr>
            <a:xfrm>
              <a:off x="567962" y="1152175"/>
              <a:ext cx="417300" cy="0"/>
            </a:xfrm>
            <a:prstGeom prst="straightConnector1">
              <a:avLst/>
            </a:prstGeom>
            <a:noFill/>
            <a:ln cap="flat" cmpd="sng" w="19050">
              <a:solidFill>
                <a:schemeClr val="lt1"/>
              </a:solidFill>
              <a:prstDash val="solid"/>
              <a:round/>
              <a:headEnd len="med" w="med" type="triangle"/>
              <a:tailEnd len="med" w="med" type="triangle"/>
            </a:ln>
          </p:spPr>
        </p:cxnSp>
      </p:grpSp>
      <p:sp>
        <p:nvSpPr>
          <p:cNvPr id="462" name="Google Shape;462;p34"/>
          <p:cNvSpPr txBox="1"/>
          <p:nvPr/>
        </p:nvSpPr>
        <p:spPr>
          <a:xfrm>
            <a:off x="129600" y="606100"/>
            <a:ext cx="307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Mean Squared Error (MSE)</a:t>
            </a:r>
            <a:endParaRPr b="1" sz="1800">
              <a:solidFill>
                <a:schemeClr val="lt1"/>
              </a:solidFill>
              <a:latin typeface="Roboto"/>
              <a:ea typeface="Roboto"/>
              <a:cs typeface="Roboto"/>
              <a:sym typeface="Roboto"/>
            </a:endParaRPr>
          </a:p>
        </p:txBody>
      </p:sp>
      <p:sp>
        <p:nvSpPr>
          <p:cNvPr id="463" name="Google Shape;463;p34"/>
          <p:cNvSpPr txBox="1"/>
          <p:nvPr/>
        </p:nvSpPr>
        <p:spPr>
          <a:xfrm>
            <a:off x="156675" y="1625375"/>
            <a:ext cx="221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Cosine Proximity</a:t>
            </a:r>
            <a:endParaRPr b="1" sz="1800">
              <a:solidFill>
                <a:schemeClr val="lt1"/>
              </a:solidFill>
              <a:latin typeface="Roboto"/>
              <a:ea typeface="Roboto"/>
              <a:cs typeface="Roboto"/>
              <a:sym typeface="Roboto"/>
            </a:endParaRPr>
          </a:p>
        </p:txBody>
      </p:sp>
      <p:sp>
        <p:nvSpPr>
          <p:cNvPr id="464" name="Google Shape;464;p34"/>
          <p:cNvSpPr txBox="1"/>
          <p:nvPr/>
        </p:nvSpPr>
        <p:spPr>
          <a:xfrm>
            <a:off x="187500" y="1920700"/>
            <a:ext cx="3379500" cy="4617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1200"/>
              </a:spcAft>
              <a:buNone/>
            </a:pPr>
            <a:r>
              <a:rPr lang="en" sz="1800">
                <a:solidFill>
                  <a:schemeClr val="lt1"/>
                </a:solidFill>
                <a:latin typeface="Average"/>
                <a:ea typeface="Average"/>
                <a:cs typeface="Average"/>
                <a:sym typeface="Average"/>
              </a:rPr>
              <a:t>(y</a:t>
            </a:r>
            <a:r>
              <a:rPr baseline="-25000" lang="en" sz="1800">
                <a:solidFill>
                  <a:schemeClr val="lt1"/>
                </a:solidFill>
                <a:latin typeface="Average"/>
                <a:ea typeface="Average"/>
                <a:cs typeface="Average"/>
                <a:sym typeface="Average"/>
              </a:rPr>
              <a:t>pred</a:t>
            </a:r>
            <a:r>
              <a:rPr lang="en" sz="1800">
                <a:solidFill>
                  <a:schemeClr val="lt1"/>
                </a:solidFill>
                <a:latin typeface="Average"/>
                <a:ea typeface="Average"/>
                <a:cs typeface="Average"/>
                <a:sym typeface="Average"/>
              </a:rPr>
              <a:t> . y</a:t>
            </a:r>
            <a:r>
              <a:rPr baseline="-25000" lang="en" sz="1800">
                <a:solidFill>
                  <a:schemeClr val="lt1"/>
                </a:solidFill>
                <a:latin typeface="Average"/>
                <a:ea typeface="Average"/>
                <a:cs typeface="Average"/>
                <a:sym typeface="Average"/>
              </a:rPr>
              <a:t>true</a:t>
            </a:r>
            <a:r>
              <a:rPr lang="en" sz="1800">
                <a:solidFill>
                  <a:schemeClr val="lt1"/>
                </a:solidFill>
                <a:latin typeface="Average"/>
                <a:ea typeface="Average"/>
                <a:cs typeface="Average"/>
                <a:sym typeface="Average"/>
              </a:rPr>
              <a:t>) / (|y</a:t>
            </a:r>
            <a:r>
              <a:rPr baseline="-25000" lang="en" sz="1800">
                <a:solidFill>
                  <a:schemeClr val="lt1"/>
                </a:solidFill>
                <a:latin typeface="Average"/>
                <a:ea typeface="Average"/>
                <a:cs typeface="Average"/>
                <a:sym typeface="Average"/>
              </a:rPr>
              <a:t>pred</a:t>
            </a:r>
            <a:r>
              <a:rPr lang="en" sz="1800">
                <a:solidFill>
                  <a:schemeClr val="lt1"/>
                </a:solidFill>
                <a:latin typeface="Average"/>
                <a:ea typeface="Average"/>
                <a:cs typeface="Average"/>
                <a:sym typeface="Average"/>
              </a:rPr>
              <a:t>||y</a:t>
            </a:r>
            <a:r>
              <a:rPr baseline="-25000" lang="en" sz="1800">
                <a:solidFill>
                  <a:schemeClr val="lt1"/>
                </a:solidFill>
                <a:latin typeface="Average"/>
                <a:ea typeface="Average"/>
                <a:cs typeface="Average"/>
                <a:sym typeface="Average"/>
              </a:rPr>
              <a:t>true</a:t>
            </a:r>
            <a:r>
              <a:rPr lang="en" sz="1800">
                <a:solidFill>
                  <a:schemeClr val="lt1"/>
                </a:solidFill>
                <a:latin typeface="Average"/>
                <a:ea typeface="Average"/>
                <a:cs typeface="Average"/>
                <a:sym typeface="Average"/>
              </a:rPr>
              <a:t>|)</a:t>
            </a:r>
            <a:endParaRPr>
              <a:latin typeface="Roboto"/>
              <a:ea typeface="Roboto"/>
              <a:cs typeface="Roboto"/>
              <a:sym typeface="Roboto"/>
            </a:endParaRPr>
          </a:p>
        </p:txBody>
      </p:sp>
      <p:pic>
        <p:nvPicPr>
          <p:cNvPr id="465" name="Google Shape;465;p34"/>
          <p:cNvPicPr preferRelativeResize="0"/>
          <p:nvPr/>
        </p:nvPicPr>
        <p:blipFill>
          <a:blip r:embed="rId3">
            <a:alphaModFix/>
          </a:blip>
          <a:stretch>
            <a:fillRect/>
          </a:stretch>
        </p:blipFill>
        <p:spPr>
          <a:xfrm>
            <a:off x="129600" y="3235300"/>
            <a:ext cx="2389025" cy="1743988"/>
          </a:xfrm>
          <a:prstGeom prst="rect">
            <a:avLst/>
          </a:prstGeom>
          <a:noFill/>
          <a:ln>
            <a:noFill/>
          </a:ln>
        </p:spPr>
      </p:pic>
      <p:sp>
        <p:nvSpPr>
          <p:cNvPr id="466" name="Google Shape;466;p34"/>
          <p:cNvSpPr txBox="1"/>
          <p:nvPr/>
        </p:nvSpPr>
        <p:spPr>
          <a:xfrm>
            <a:off x="5496725" y="2640950"/>
            <a:ext cx="3379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Average"/>
                <a:ea typeface="Average"/>
                <a:cs typeface="Average"/>
                <a:sym typeface="Average"/>
              </a:rPr>
              <a:t>Navier-Stokes loss </a:t>
            </a:r>
            <a:endParaRPr b="1" sz="2000">
              <a:solidFill>
                <a:schemeClr val="lt1"/>
              </a:solidFill>
              <a:latin typeface="Average"/>
              <a:ea typeface="Average"/>
              <a:cs typeface="Average"/>
              <a:sym typeface="Average"/>
            </a:endParaRPr>
          </a:p>
          <a:p>
            <a:pPr indent="0" lvl="0" marL="0" rtl="0" algn="l">
              <a:spcBef>
                <a:spcPts val="0"/>
              </a:spcBef>
              <a:spcAft>
                <a:spcPts val="0"/>
              </a:spcAft>
              <a:buNone/>
            </a:pPr>
            <a:r>
              <a:rPr b="1" lang="en" sz="2000">
                <a:solidFill>
                  <a:schemeClr val="lt1"/>
                </a:solidFill>
                <a:latin typeface="Average"/>
                <a:ea typeface="Average"/>
                <a:cs typeface="Average"/>
                <a:sym typeface="Average"/>
              </a:rPr>
              <a:t>(Physics based loss function)</a:t>
            </a:r>
            <a:endParaRPr b="1" sz="2000">
              <a:solidFill>
                <a:schemeClr val="lt1"/>
              </a:solidFill>
              <a:latin typeface="Average"/>
              <a:ea typeface="Average"/>
              <a:cs typeface="Average"/>
              <a:sym typeface="Average"/>
            </a:endParaRPr>
          </a:p>
        </p:txBody>
      </p:sp>
      <p:sp>
        <p:nvSpPr>
          <p:cNvPr id="467" name="Google Shape;467;p34"/>
          <p:cNvSpPr txBox="1"/>
          <p:nvPr/>
        </p:nvSpPr>
        <p:spPr>
          <a:xfrm>
            <a:off x="5378775" y="590650"/>
            <a:ext cx="337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Average"/>
                <a:ea typeface="Average"/>
                <a:cs typeface="Average"/>
                <a:sym typeface="Average"/>
              </a:rPr>
              <a:t>Navier-Stokes equation (2D)</a:t>
            </a:r>
            <a:endParaRPr b="1" sz="2000">
              <a:solidFill>
                <a:schemeClr val="lt1"/>
              </a:solidFill>
              <a:latin typeface="Average"/>
              <a:ea typeface="Average"/>
              <a:cs typeface="Average"/>
              <a:sym typeface="Average"/>
            </a:endParaRPr>
          </a:p>
        </p:txBody>
      </p:sp>
      <p:pic>
        <p:nvPicPr>
          <p:cNvPr id="468" name="Google Shape;468;p34"/>
          <p:cNvPicPr preferRelativeResize="0"/>
          <p:nvPr/>
        </p:nvPicPr>
        <p:blipFill>
          <a:blip r:embed="rId4">
            <a:alphaModFix/>
          </a:blip>
          <a:stretch>
            <a:fillRect/>
          </a:stretch>
        </p:blipFill>
        <p:spPr>
          <a:xfrm>
            <a:off x="5496735" y="1004050"/>
            <a:ext cx="1271543" cy="557575"/>
          </a:xfrm>
          <a:prstGeom prst="rect">
            <a:avLst/>
          </a:prstGeom>
          <a:noFill/>
          <a:ln>
            <a:noFill/>
          </a:ln>
        </p:spPr>
      </p:pic>
      <p:pic>
        <p:nvPicPr>
          <p:cNvPr id="469" name="Google Shape;469;p34"/>
          <p:cNvPicPr preferRelativeResize="0"/>
          <p:nvPr/>
        </p:nvPicPr>
        <p:blipFill>
          <a:blip r:embed="rId5">
            <a:alphaModFix/>
          </a:blip>
          <a:stretch>
            <a:fillRect/>
          </a:stretch>
        </p:blipFill>
        <p:spPr>
          <a:xfrm>
            <a:off x="5496724" y="1559025"/>
            <a:ext cx="2849601" cy="1032650"/>
          </a:xfrm>
          <a:prstGeom prst="rect">
            <a:avLst/>
          </a:prstGeom>
          <a:noFill/>
          <a:ln>
            <a:noFill/>
          </a:ln>
        </p:spPr>
      </p:pic>
      <p:sp>
        <p:nvSpPr>
          <p:cNvPr id="470" name="Google Shape;470;p34"/>
          <p:cNvSpPr txBox="1"/>
          <p:nvPr/>
        </p:nvSpPr>
        <p:spPr>
          <a:xfrm>
            <a:off x="1756351" y="2660150"/>
            <a:ext cx="3484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Partial Derivatives calculated using image_gradient methods from tensorflow library</a:t>
            </a:r>
            <a:endParaRPr sz="1200">
              <a:solidFill>
                <a:schemeClr val="lt1"/>
              </a:solidFill>
              <a:latin typeface="Roboto"/>
              <a:ea typeface="Roboto"/>
              <a:cs typeface="Roboto"/>
              <a:sym typeface="Roboto"/>
            </a:endParaRPr>
          </a:p>
        </p:txBody>
      </p:sp>
      <p:pic>
        <p:nvPicPr>
          <p:cNvPr id="471" name="Google Shape;471;p34"/>
          <p:cNvPicPr preferRelativeResize="0"/>
          <p:nvPr/>
        </p:nvPicPr>
        <p:blipFill>
          <a:blip r:embed="rId6">
            <a:alphaModFix/>
          </a:blip>
          <a:stretch>
            <a:fillRect/>
          </a:stretch>
        </p:blipFill>
        <p:spPr>
          <a:xfrm>
            <a:off x="4613903" y="3441350"/>
            <a:ext cx="1638300" cy="447675"/>
          </a:xfrm>
          <a:prstGeom prst="rect">
            <a:avLst/>
          </a:prstGeom>
          <a:noFill/>
          <a:ln>
            <a:noFill/>
          </a:ln>
        </p:spPr>
      </p:pic>
      <p:pic>
        <p:nvPicPr>
          <p:cNvPr id="472" name="Google Shape;472;p34"/>
          <p:cNvPicPr preferRelativeResize="0"/>
          <p:nvPr/>
        </p:nvPicPr>
        <p:blipFill>
          <a:blip r:embed="rId7">
            <a:alphaModFix/>
          </a:blip>
          <a:stretch>
            <a:fillRect/>
          </a:stretch>
        </p:blipFill>
        <p:spPr>
          <a:xfrm>
            <a:off x="4614125" y="3968950"/>
            <a:ext cx="4529875" cy="395540"/>
          </a:xfrm>
          <a:prstGeom prst="rect">
            <a:avLst/>
          </a:prstGeom>
          <a:noFill/>
          <a:ln>
            <a:noFill/>
          </a:ln>
        </p:spPr>
      </p:pic>
      <p:pic>
        <p:nvPicPr>
          <p:cNvPr id="473" name="Google Shape;473;p34"/>
          <p:cNvPicPr preferRelativeResize="0"/>
          <p:nvPr/>
        </p:nvPicPr>
        <p:blipFill>
          <a:blip r:embed="rId8">
            <a:alphaModFix/>
          </a:blip>
          <a:stretch>
            <a:fillRect/>
          </a:stretch>
        </p:blipFill>
        <p:spPr>
          <a:xfrm>
            <a:off x="4638189" y="4451285"/>
            <a:ext cx="4486275" cy="438150"/>
          </a:xfrm>
          <a:prstGeom prst="rect">
            <a:avLst/>
          </a:prstGeom>
          <a:noFill/>
          <a:ln>
            <a:noFill/>
          </a:ln>
        </p:spPr>
      </p:pic>
      <p:pic>
        <p:nvPicPr>
          <p:cNvPr id="474" name="Google Shape;474;p34"/>
          <p:cNvPicPr preferRelativeResize="0"/>
          <p:nvPr/>
        </p:nvPicPr>
        <p:blipFill>
          <a:blip r:embed="rId9">
            <a:alphaModFix/>
          </a:blip>
          <a:stretch>
            <a:fillRect/>
          </a:stretch>
        </p:blipFill>
        <p:spPr>
          <a:xfrm>
            <a:off x="6404598" y="3469888"/>
            <a:ext cx="2542200" cy="346662"/>
          </a:xfrm>
          <a:prstGeom prst="rect">
            <a:avLst/>
          </a:prstGeom>
          <a:noFill/>
          <a:ln cap="flat" cmpd="sng" w="28575">
            <a:solidFill>
              <a:srgbClr val="FF0000"/>
            </a:solidFill>
            <a:prstDash val="solid"/>
            <a:round/>
            <a:headEnd len="sm" w="sm" type="none"/>
            <a:tailEnd len="sm" w="sm" type="none"/>
          </a:ln>
        </p:spPr>
      </p:pic>
      <p:sp>
        <p:nvSpPr>
          <p:cNvPr id="475" name="Google Shape;475;p34"/>
          <p:cNvSpPr txBox="1"/>
          <p:nvPr/>
        </p:nvSpPr>
        <p:spPr>
          <a:xfrm>
            <a:off x="2645125" y="3666200"/>
            <a:ext cx="1842300" cy="11082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Average"/>
                <a:ea typeface="Average"/>
                <a:cs typeface="Average"/>
                <a:sym typeface="Average"/>
              </a:rPr>
              <a:t>Final Loss function: </a:t>
            </a:r>
            <a:endParaRPr b="1" sz="2000">
              <a:solidFill>
                <a:schemeClr val="lt1"/>
              </a:solidFill>
              <a:latin typeface="Average"/>
              <a:ea typeface="Average"/>
              <a:cs typeface="Average"/>
              <a:sym typeface="Average"/>
            </a:endParaRPr>
          </a:p>
          <a:p>
            <a:pPr indent="0" lvl="0" marL="0" rtl="0" algn="l">
              <a:spcBef>
                <a:spcPts val="0"/>
              </a:spcBef>
              <a:spcAft>
                <a:spcPts val="0"/>
              </a:spcAft>
              <a:buNone/>
            </a:pPr>
            <a:r>
              <a:rPr lang="en" sz="2000">
                <a:solidFill>
                  <a:schemeClr val="lt1"/>
                </a:solidFill>
                <a:latin typeface="Average"/>
                <a:ea typeface="Average"/>
                <a:cs typeface="Average"/>
                <a:sym typeface="Average"/>
              </a:rPr>
              <a:t>MSE + NS-loss </a:t>
            </a:r>
            <a:endParaRPr sz="2000">
              <a:solidFill>
                <a:schemeClr val="lt1"/>
              </a:solidFill>
              <a:latin typeface="Average"/>
              <a:ea typeface="Average"/>
              <a:cs typeface="Average"/>
              <a:sym typeface="Averag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479" name="Shape 479"/>
        <p:cNvGrpSpPr/>
        <p:nvPr/>
      </p:nvGrpSpPr>
      <p:grpSpPr>
        <a:xfrm>
          <a:off x="0" y="0"/>
          <a:ext cx="0" cy="0"/>
          <a:chOff x="0" y="0"/>
          <a:chExt cx="0" cy="0"/>
        </a:xfrm>
      </p:grpSpPr>
      <p:pic>
        <p:nvPicPr>
          <p:cNvPr id="480" name="Google Shape;480;p35"/>
          <p:cNvPicPr preferRelativeResize="0"/>
          <p:nvPr/>
        </p:nvPicPr>
        <p:blipFill rotWithShape="1">
          <a:blip r:embed="rId3">
            <a:alphaModFix/>
          </a:blip>
          <a:srcRect b="37985" l="30842" r="6673" t="37579"/>
          <a:stretch/>
        </p:blipFill>
        <p:spPr>
          <a:xfrm>
            <a:off x="6045275" y="2594200"/>
            <a:ext cx="2972001" cy="1549901"/>
          </a:xfrm>
          <a:prstGeom prst="rect">
            <a:avLst/>
          </a:prstGeom>
          <a:noFill/>
          <a:ln>
            <a:noFill/>
          </a:ln>
        </p:spPr>
      </p:pic>
      <p:sp>
        <p:nvSpPr>
          <p:cNvPr id="481" name="Google Shape;481;p35"/>
          <p:cNvSpPr/>
          <p:nvPr/>
        </p:nvSpPr>
        <p:spPr>
          <a:xfrm>
            <a:off x="3201750" y="1091775"/>
            <a:ext cx="1689600" cy="610500"/>
          </a:xfrm>
          <a:prstGeom prst="roundRect">
            <a:avLst>
              <a:gd fmla="val 16667" name="adj"/>
            </a:avLst>
          </a:prstGeom>
          <a:gradFill>
            <a:gsLst>
              <a:gs pos="0">
                <a:srgbClr val="CF3468"/>
              </a:gs>
              <a:gs pos="100000">
                <a:srgbClr val="631D35"/>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RANS Solver</a:t>
            </a:r>
            <a:endParaRPr sz="1800">
              <a:solidFill>
                <a:schemeClr val="lt1"/>
              </a:solidFill>
            </a:endParaRPr>
          </a:p>
        </p:txBody>
      </p:sp>
      <p:grpSp>
        <p:nvGrpSpPr>
          <p:cNvPr id="482" name="Google Shape;482;p35"/>
          <p:cNvGrpSpPr/>
          <p:nvPr/>
        </p:nvGrpSpPr>
        <p:grpSpPr>
          <a:xfrm>
            <a:off x="2517028" y="3051224"/>
            <a:ext cx="2888356" cy="874040"/>
            <a:chOff x="2745618" y="2517471"/>
            <a:chExt cx="4344046" cy="1471200"/>
          </a:xfrm>
        </p:grpSpPr>
        <p:sp>
          <p:nvSpPr>
            <p:cNvPr id="483" name="Google Shape;483;p35"/>
            <p:cNvSpPr/>
            <p:nvPr/>
          </p:nvSpPr>
          <p:spPr>
            <a:xfrm>
              <a:off x="2745618" y="2517471"/>
              <a:ext cx="68400" cy="1471200"/>
            </a:xfrm>
            <a:prstGeom prst="cube">
              <a:avLst>
                <a:gd fmla="val 25000" name="adj"/>
              </a:avLst>
            </a:prstGeom>
            <a:gradFill>
              <a:gsLst>
                <a:gs pos="0">
                  <a:srgbClr val="F48208"/>
                </a:gs>
                <a:gs pos="100000">
                  <a:srgbClr val="703E08"/>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5"/>
            <p:cNvSpPr/>
            <p:nvPr/>
          </p:nvSpPr>
          <p:spPr>
            <a:xfrm>
              <a:off x="2857261" y="2720946"/>
              <a:ext cx="158100" cy="1134000"/>
            </a:xfrm>
            <a:prstGeom prst="cube">
              <a:avLst>
                <a:gd fmla="val 25000" name="adj"/>
              </a:avLst>
            </a:prstGeom>
            <a:gradFill>
              <a:gsLst>
                <a:gs pos="0">
                  <a:srgbClr val="4E29AA"/>
                </a:gs>
                <a:gs pos="100000">
                  <a:srgbClr val="1E123D"/>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5"/>
            <p:cNvSpPr/>
            <p:nvPr/>
          </p:nvSpPr>
          <p:spPr>
            <a:xfrm>
              <a:off x="3048181" y="2801437"/>
              <a:ext cx="237000" cy="984600"/>
            </a:xfrm>
            <a:prstGeom prst="cube">
              <a:avLst>
                <a:gd fmla="val 25000" name="adj"/>
              </a:avLst>
            </a:prstGeom>
            <a:gradFill>
              <a:gsLst>
                <a:gs pos="0">
                  <a:srgbClr val="51AB2A"/>
                </a:gs>
                <a:gs pos="100000">
                  <a:srgbClr val="203E13"/>
                </a:gs>
              </a:gsLst>
              <a:lin ang="540001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p:nvPr/>
          </p:nvSpPr>
          <p:spPr>
            <a:xfrm>
              <a:off x="3309965" y="2853119"/>
              <a:ext cx="338700" cy="829500"/>
            </a:xfrm>
            <a:prstGeom prst="cube">
              <a:avLst>
                <a:gd fmla="val 25000" name="adj"/>
              </a:avLst>
            </a:prstGeom>
            <a:gradFill>
              <a:gsLst>
                <a:gs pos="0">
                  <a:srgbClr val="FFC002"/>
                </a:gs>
                <a:gs pos="100000">
                  <a:srgbClr val="795B04"/>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a:off x="3673467" y="2905722"/>
              <a:ext cx="409500" cy="718500"/>
            </a:xfrm>
            <a:prstGeom prst="cube">
              <a:avLst>
                <a:gd fmla="val 25000" name="adj"/>
              </a:avLst>
            </a:prstGeom>
            <a:gradFill>
              <a:gsLst>
                <a:gs pos="0">
                  <a:srgbClr val="1077D2"/>
                </a:gs>
                <a:gs pos="100000">
                  <a:srgbClr val="093153"/>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4129190" y="3053052"/>
              <a:ext cx="402600" cy="423600"/>
            </a:xfrm>
            <a:prstGeom prst="cube">
              <a:avLst>
                <a:gd fmla="val 25000" name="adj"/>
              </a:avLst>
            </a:prstGeom>
            <a:gradFill>
              <a:gsLst>
                <a:gs pos="0">
                  <a:srgbClr val="F69FBC"/>
                </a:gs>
                <a:gs pos="100000">
                  <a:srgbClr val="E32E6B"/>
                </a:gs>
              </a:gsLst>
              <a:lin ang="540001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flipH="1">
              <a:off x="7021264" y="2517471"/>
              <a:ext cx="68400" cy="1471200"/>
            </a:xfrm>
            <a:prstGeom prst="cube">
              <a:avLst>
                <a:gd fmla="val 25000" name="adj"/>
              </a:avLst>
            </a:prstGeom>
            <a:gradFill>
              <a:gsLst>
                <a:gs pos="0">
                  <a:srgbClr val="F48208"/>
                </a:gs>
                <a:gs pos="100000">
                  <a:srgbClr val="703E08"/>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
            <p:cNvSpPr/>
            <p:nvPr/>
          </p:nvSpPr>
          <p:spPr>
            <a:xfrm flipH="1">
              <a:off x="6819921" y="2720946"/>
              <a:ext cx="158100" cy="1134000"/>
            </a:xfrm>
            <a:prstGeom prst="cube">
              <a:avLst>
                <a:gd fmla="val 25000" name="adj"/>
              </a:avLst>
            </a:prstGeom>
            <a:gradFill>
              <a:gsLst>
                <a:gs pos="0">
                  <a:srgbClr val="4E29AA"/>
                </a:gs>
                <a:gs pos="100000">
                  <a:srgbClr val="1E123D"/>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p:nvPr/>
          </p:nvSpPr>
          <p:spPr>
            <a:xfrm flipH="1">
              <a:off x="6550112" y="2801437"/>
              <a:ext cx="237000" cy="984600"/>
            </a:xfrm>
            <a:prstGeom prst="cube">
              <a:avLst>
                <a:gd fmla="val 25000" name="adj"/>
              </a:avLst>
            </a:prstGeom>
            <a:gradFill>
              <a:gsLst>
                <a:gs pos="0">
                  <a:srgbClr val="51AB2A"/>
                </a:gs>
                <a:gs pos="100000">
                  <a:srgbClr val="203E13"/>
                </a:gs>
              </a:gsLst>
              <a:lin ang="540001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5"/>
            <p:cNvSpPr/>
            <p:nvPr/>
          </p:nvSpPr>
          <p:spPr>
            <a:xfrm flipH="1">
              <a:off x="6186617" y="2853119"/>
              <a:ext cx="338700" cy="829500"/>
            </a:xfrm>
            <a:prstGeom prst="cube">
              <a:avLst>
                <a:gd fmla="val 25000" name="adj"/>
              </a:avLst>
            </a:prstGeom>
            <a:gradFill>
              <a:gsLst>
                <a:gs pos="0">
                  <a:srgbClr val="FFC002"/>
                </a:gs>
                <a:gs pos="100000">
                  <a:srgbClr val="795B04"/>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5"/>
            <p:cNvSpPr/>
            <p:nvPr/>
          </p:nvSpPr>
          <p:spPr>
            <a:xfrm flipH="1">
              <a:off x="5752315" y="2905722"/>
              <a:ext cx="409500" cy="718500"/>
            </a:xfrm>
            <a:prstGeom prst="cube">
              <a:avLst>
                <a:gd fmla="val 25000" name="adj"/>
              </a:avLst>
            </a:prstGeom>
            <a:gradFill>
              <a:gsLst>
                <a:gs pos="0">
                  <a:srgbClr val="1077D2"/>
                </a:gs>
                <a:gs pos="100000">
                  <a:srgbClr val="093153"/>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p:nvPr/>
          </p:nvSpPr>
          <p:spPr>
            <a:xfrm flipH="1">
              <a:off x="5303492" y="3053052"/>
              <a:ext cx="402600" cy="423600"/>
            </a:xfrm>
            <a:prstGeom prst="cube">
              <a:avLst>
                <a:gd fmla="val 25000" name="adj"/>
              </a:avLst>
            </a:prstGeom>
            <a:gradFill>
              <a:gsLst>
                <a:gs pos="0">
                  <a:srgbClr val="F69FBC"/>
                </a:gs>
                <a:gs pos="100000">
                  <a:srgbClr val="E32E6B"/>
                </a:gs>
              </a:gsLst>
              <a:lin ang="540001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 name="Google Shape;495;p35"/>
            <p:cNvGrpSpPr/>
            <p:nvPr/>
          </p:nvGrpSpPr>
          <p:grpSpPr>
            <a:xfrm>
              <a:off x="4587828" y="3094085"/>
              <a:ext cx="666984" cy="356043"/>
              <a:chOff x="3738300" y="2367225"/>
              <a:chExt cx="1119100" cy="661175"/>
            </a:xfrm>
          </p:grpSpPr>
          <p:sp>
            <p:nvSpPr>
              <p:cNvPr id="496" name="Google Shape;496;p35"/>
              <p:cNvSpPr/>
              <p:nvPr/>
            </p:nvSpPr>
            <p:spPr>
              <a:xfrm>
                <a:off x="3738300" y="2582000"/>
                <a:ext cx="1113900" cy="446400"/>
              </a:xfrm>
              <a:prstGeom prst="rect">
                <a:avLst/>
              </a:prstGeom>
              <a:gradFill>
                <a:gsLst>
                  <a:gs pos="0">
                    <a:srgbClr val="CF3468"/>
                  </a:gs>
                  <a:gs pos="100000">
                    <a:srgbClr val="631D35"/>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p:nvPr/>
            </p:nvSpPr>
            <p:spPr>
              <a:xfrm>
                <a:off x="3743500" y="2367225"/>
                <a:ext cx="1113900" cy="209700"/>
              </a:xfrm>
              <a:prstGeom prst="trapezoid">
                <a:avLst>
                  <a:gd fmla="val 25000" name="adj"/>
                </a:avLst>
              </a:prstGeom>
              <a:gradFill>
                <a:gsLst>
                  <a:gs pos="0">
                    <a:srgbClr val="CF3468"/>
                  </a:gs>
                  <a:gs pos="100000">
                    <a:srgbClr val="631D35"/>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98" name="Google Shape;498;p35"/>
            <p:cNvCxnSpPr>
              <a:stCxn id="487" idx="0"/>
              <a:endCxn id="493" idx="0"/>
            </p:cNvCxnSpPr>
            <p:nvPr/>
          </p:nvCxnSpPr>
          <p:spPr>
            <a:xfrm flipH="1" rot="-5400000">
              <a:off x="4917155" y="1917972"/>
              <a:ext cx="900" cy="1976400"/>
            </a:xfrm>
            <a:prstGeom prst="bentConnector3">
              <a:avLst>
                <a:gd fmla="val -44535151" name="adj1"/>
              </a:avLst>
            </a:prstGeom>
            <a:noFill/>
            <a:ln cap="flat" cmpd="sng" w="19050">
              <a:solidFill>
                <a:srgbClr val="FFFFFF"/>
              </a:solidFill>
              <a:prstDash val="solid"/>
              <a:round/>
              <a:headEnd len="med" w="med" type="none"/>
              <a:tailEnd len="med" w="med" type="none"/>
            </a:ln>
          </p:spPr>
        </p:cxnSp>
        <p:cxnSp>
          <p:nvCxnSpPr>
            <p:cNvPr id="499" name="Google Shape;499;p35"/>
            <p:cNvCxnSpPr>
              <a:stCxn id="486" idx="0"/>
              <a:endCxn id="492" idx="0"/>
            </p:cNvCxnSpPr>
            <p:nvPr/>
          </p:nvCxnSpPr>
          <p:spPr>
            <a:xfrm flipH="1" rot="-5400000">
              <a:off x="4917253" y="1457519"/>
              <a:ext cx="900" cy="2792100"/>
            </a:xfrm>
            <a:prstGeom prst="bentConnector3">
              <a:avLst>
                <a:gd fmla="val -44535151" name="adj1"/>
              </a:avLst>
            </a:prstGeom>
            <a:noFill/>
            <a:ln cap="flat" cmpd="sng" w="19050">
              <a:solidFill>
                <a:srgbClr val="FFFFFF"/>
              </a:solidFill>
              <a:prstDash val="solid"/>
              <a:round/>
              <a:headEnd len="med" w="med" type="none"/>
              <a:tailEnd len="med" w="med" type="none"/>
            </a:ln>
          </p:spPr>
        </p:cxnSp>
        <p:cxnSp>
          <p:nvCxnSpPr>
            <p:cNvPr id="500" name="Google Shape;500;p35"/>
            <p:cNvCxnSpPr>
              <a:stCxn id="485" idx="0"/>
              <a:endCxn id="491" idx="0"/>
            </p:cNvCxnSpPr>
            <p:nvPr/>
          </p:nvCxnSpPr>
          <p:spPr>
            <a:xfrm flipH="1" rot="-5400000">
              <a:off x="4917256" y="1080487"/>
              <a:ext cx="900" cy="3442800"/>
            </a:xfrm>
            <a:prstGeom prst="bentConnector3">
              <a:avLst>
                <a:gd fmla="val -44535151" name="adj1"/>
              </a:avLst>
            </a:prstGeom>
            <a:noFill/>
            <a:ln cap="flat" cmpd="sng" w="19050">
              <a:solidFill>
                <a:srgbClr val="FFFFFF"/>
              </a:solidFill>
              <a:prstDash val="solid"/>
              <a:round/>
              <a:headEnd len="med" w="med" type="none"/>
              <a:tailEnd len="med" w="med" type="none"/>
            </a:ln>
          </p:spPr>
        </p:cxnSp>
        <p:cxnSp>
          <p:nvCxnSpPr>
            <p:cNvPr id="501" name="Google Shape;501;p35"/>
            <p:cNvCxnSpPr>
              <a:stCxn id="484" idx="0"/>
              <a:endCxn id="490" idx="0"/>
            </p:cNvCxnSpPr>
            <p:nvPr/>
          </p:nvCxnSpPr>
          <p:spPr>
            <a:xfrm flipH="1" rot="-5400000">
              <a:off x="4917174" y="759846"/>
              <a:ext cx="900" cy="3923100"/>
            </a:xfrm>
            <a:prstGeom prst="bentConnector3">
              <a:avLst>
                <a:gd fmla="val -44535151" name="adj1"/>
              </a:avLst>
            </a:prstGeom>
            <a:noFill/>
            <a:ln cap="flat" cmpd="sng" w="19050">
              <a:solidFill>
                <a:srgbClr val="FFFFFF"/>
              </a:solidFill>
              <a:prstDash val="solid"/>
              <a:round/>
              <a:headEnd len="med" w="med" type="none"/>
              <a:tailEnd len="med" w="med" type="none"/>
            </a:ln>
          </p:spPr>
        </p:cxnSp>
        <p:cxnSp>
          <p:nvCxnSpPr>
            <p:cNvPr id="502" name="Google Shape;502;p35"/>
            <p:cNvCxnSpPr>
              <a:stCxn id="483" idx="0"/>
              <a:endCxn id="489" idx="0"/>
            </p:cNvCxnSpPr>
            <p:nvPr/>
          </p:nvCxnSpPr>
          <p:spPr>
            <a:xfrm flipH="1" rot="-5400000">
              <a:off x="4917168" y="388671"/>
              <a:ext cx="900" cy="4258500"/>
            </a:xfrm>
            <a:prstGeom prst="bentConnector3">
              <a:avLst>
                <a:gd fmla="val -44535151" name="adj1"/>
              </a:avLst>
            </a:prstGeom>
            <a:noFill/>
            <a:ln cap="flat" cmpd="sng" w="19050">
              <a:solidFill>
                <a:srgbClr val="FFFFFF"/>
              </a:solidFill>
              <a:prstDash val="solid"/>
              <a:round/>
              <a:headEnd len="med" w="med" type="none"/>
              <a:tailEnd len="med" w="med" type="none"/>
            </a:ln>
          </p:spPr>
        </p:cxnSp>
        <p:cxnSp>
          <p:nvCxnSpPr>
            <p:cNvPr id="503" name="Google Shape;503;p35"/>
            <p:cNvCxnSpPr>
              <a:stCxn id="488" idx="0"/>
              <a:endCxn id="494" idx="0"/>
            </p:cNvCxnSpPr>
            <p:nvPr/>
          </p:nvCxnSpPr>
          <p:spPr>
            <a:xfrm flipH="1" rot="-5400000">
              <a:off x="4917202" y="2513652"/>
              <a:ext cx="900" cy="1079700"/>
            </a:xfrm>
            <a:prstGeom prst="bentConnector3">
              <a:avLst>
                <a:gd fmla="val -44535151" name="adj1"/>
              </a:avLst>
            </a:prstGeom>
            <a:noFill/>
            <a:ln cap="flat" cmpd="sng" w="19050">
              <a:solidFill>
                <a:srgbClr val="FFFFFF"/>
              </a:solidFill>
              <a:prstDash val="solid"/>
              <a:round/>
              <a:headEnd len="med" w="med" type="none"/>
              <a:tailEnd len="med" w="med" type="none"/>
            </a:ln>
          </p:spPr>
        </p:cxnSp>
      </p:grpSp>
      <p:pic>
        <p:nvPicPr>
          <p:cNvPr id="504" name="Google Shape;504;p35"/>
          <p:cNvPicPr preferRelativeResize="0"/>
          <p:nvPr/>
        </p:nvPicPr>
        <p:blipFill rotWithShape="1">
          <a:blip r:embed="rId3">
            <a:alphaModFix/>
          </a:blip>
          <a:srcRect b="64988" l="30842" r="6673" t="10575"/>
          <a:stretch/>
        </p:blipFill>
        <p:spPr>
          <a:xfrm>
            <a:off x="6024900" y="554600"/>
            <a:ext cx="2972001" cy="1549901"/>
          </a:xfrm>
          <a:prstGeom prst="rect">
            <a:avLst/>
          </a:prstGeom>
          <a:noFill/>
          <a:ln>
            <a:noFill/>
          </a:ln>
        </p:spPr>
      </p:pic>
      <p:sp>
        <p:nvSpPr>
          <p:cNvPr id="505" name="Google Shape;505;p35"/>
          <p:cNvSpPr/>
          <p:nvPr/>
        </p:nvSpPr>
        <p:spPr>
          <a:xfrm>
            <a:off x="2973150" y="4065750"/>
            <a:ext cx="1918200" cy="610500"/>
          </a:xfrm>
          <a:prstGeom prst="roundRect">
            <a:avLst>
              <a:gd fmla="val 16667" name="adj"/>
            </a:avLst>
          </a:prstGeom>
          <a:gradFill>
            <a:gsLst>
              <a:gs pos="0">
                <a:srgbClr val="CF3468"/>
              </a:gs>
              <a:gs pos="100000">
                <a:srgbClr val="631D35"/>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DeepSteadyNS</a:t>
            </a:r>
            <a:endParaRPr sz="1800">
              <a:solidFill>
                <a:schemeClr val="lt1"/>
              </a:solidFill>
            </a:endParaRPr>
          </a:p>
        </p:txBody>
      </p:sp>
      <p:sp>
        <p:nvSpPr>
          <p:cNvPr id="506" name="Google Shape;506;p35"/>
          <p:cNvSpPr/>
          <p:nvPr/>
        </p:nvSpPr>
        <p:spPr>
          <a:xfrm>
            <a:off x="1946849" y="1250325"/>
            <a:ext cx="898200" cy="289800"/>
          </a:xfrm>
          <a:prstGeom prst="rightArrow">
            <a:avLst>
              <a:gd fmla="val 50000" name="adj1"/>
              <a:gd fmla="val 50000" name="adj2"/>
            </a:avLst>
          </a:prstGeom>
          <a:solidFill>
            <a:srgbClr val="24292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5"/>
          <p:cNvSpPr/>
          <p:nvPr/>
        </p:nvSpPr>
        <p:spPr>
          <a:xfrm>
            <a:off x="5216753" y="1250324"/>
            <a:ext cx="676200" cy="289800"/>
          </a:xfrm>
          <a:prstGeom prst="rightArrow">
            <a:avLst>
              <a:gd fmla="val 50000" name="adj1"/>
              <a:gd fmla="val 50000" name="adj2"/>
            </a:avLst>
          </a:prstGeom>
          <a:solidFill>
            <a:srgbClr val="24292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5"/>
          <p:cNvSpPr/>
          <p:nvPr/>
        </p:nvSpPr>
        <p:spPr>
          <a:xfrm>
            <a:off x="5521551" y="3383925"/>
            <a:ext cx="447600" cy="289800"/>
          </a:xfrm>
          <a:prstGeom prst="rightArrow">
            <a:avLst>
              <a:gd fmla="val 50000" name="adj1"/>
              <a:gd fmla="val 50000" name="adj2"/>
            </a:avLst>
          </a:prstGeom>
          <a:solidFill>
            <a:srgbClr val="24292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9" name="Google Shape;509;p35"/>
          <p:cNvPicPr preferRelativeResize="0"/>
          <p:nvPr/>
        </p:nvPicPr>
        <p:blipFill rotWithShape="1">
          <a:blip r:embed="rId3">
            <a:alphaModFix/>
          </a:blip>
          <a:srcRect b="66754" l="12854" r="73826" t="13022"/>
          <a:stretch/>
        </p:blipFill>
        <p:spPr>
          <a:xfrm>
            <a:off x="107900" y="865250"/>
            <a:ext cx="1610350" cy="3260599"/>
          </a:xfrm>
          <a:prstGeom prst="rect">
            <a:avLst/>
          </a:prstGeom>
          <a:noFill/>
          <a:ln cap="flat" cmpd="sng" w="19050">
            <a:solidFill>
              <a:schemeClr val="lt1"/>
            </a:solidFill>
            <a:prstDash val="solid"/>
            <a:round/>
            <a:headEnd len="sm" w="sm" type="none"/>
            <a:tailEnd len="sm" w="sm" type="none"/>
          </a:ln>
        </p:spPr>
      </p:pic>
      <p:sp>
        <p:nvSpPr>
          <p:cNvPr id="510" name="Google Shape;510;p35"/>
          <p:cNvSpPr/>
          <p:nvPr/>
        </p:nvSpPr>
        <p:spPr>
          <a:xfrm>
            <a:off x="1825025" y="3383925"/>
            <a:ext cx="562800" cy="289800"/>
          </a:xfrm>
          <a:prstGeom prst="rightArrow">
            <a:avLst>
              <a:gd fmla="val 50000" name="adj1"/>
              <a:gd fmla="val 50000" name="adj2"/>
            </a:avLst>
          </a:prstGeom>
          <a:solidFill>
            <a:srgbClr val="24292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5"/>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Results</a:t>
            </a:r>
            <a:endParaRPr b="1" sz="2800">
              <a:solidFill>
                <a:schemeClr val="lt1"/>
              </a:solidFill>
              <a:latin typeface="Average"/>
              <a:ea typeface="Average"/>
              <a:cs typeface="Average"/>
              <a:sym typeface="Averag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515" name="Shape 515"/>
        <p:cNvGrpSpPr/>
        <p:nvPr/>
      </p:nvGrpSpPr>
      <p:grpSpPr>
        <a:xfrm>
          <a:off x="0" y="0"/>
          <a:ext cx="0" cy="0"/>
          <a:chOff x="0" y="0"/>
          <a:chExt cx="0" cy="0"/>
        </a:xfrm>
      </p:grpSpPr>
      <p:sp>
        <p:nvSpPr>
          <p:cNvPr id="516" name="Google Shape;516;p36"/>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6"/>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pic>
        <p:nvPicPr>
          <p:cNvPr id="518" name="Google Shape;518;p36"/>
          <p:cNvPicPr preferRelativeResize="0"/>
          <p:nvPr/>
        </p:nvPicPr>
        <p:blipFill rotWithShape="1">
          <a:blip r:embed="rId3">
            <a:alphaModFix/>
          </a:blip>
          <a:srcRect b="39120" l="19940" r="21634" t="24770"/>
          <a:stretch/>
        </p:blipFill>
        <p:spPr>
          <a:xfrm rot="-5400000">
            <a:off x="269725" y="3727025"/>
            <a:ext cx="1093600" cy="1347150"/>
          </a:xfrm>
          <a:prstGeom prst="rect">
            <a:avLst/>
          </a:prstGeom>
          <a:noFill/>
          <a:ln>
            <a:noFill/>
          </a:ln>
        </p:spPr>
      </p:pic>
      <p:pic>
        <p:nvPicPr>
          <p:cNvPr id="519" name="Google Shape;519;p36"/>
          <p:cNvPicPr preferRelativeResize="0"/>
          <p:nvPr/>
        </p:nvPicPr>
        <p:blipFill>
          <a:blip r:embed="rId4">
            <a:alphaModFix/>
          </a:blip>
          <a:stretch>
            <a:fillRect/>
          </a:stretch>
        </p:blipFill>
        <p:spPr>
          <a:xfrm rot="-5400000">
            <a:off x="2164444" y="179581"/>
            <a:ext cx="1217441" cy="2448128"/>
          </a:xfrm>
          <a:prstGeom prst="rect">
            <a:avLst/>
          </a:prstGeom>
          <a:noFill/>
          <a:ln cap="flat" cmpd="sng" w="19050">
            <a:solidFill>
              <a:srgbClr val="222222"/>
            </a:solidFill>
            <a:prstDash val="solid"/>
            <a:round/>
            <a:headEnd len="sm" w="sm" type="none"/>
            <a:tailEnd len="sm" w="sm" type="none"/>
          </a:ln>
        </p:spPr>
      </p:pic>
      <p:sp>
        <p:nvSpPr>
          <p:cNvPr id="520" name="Google Shape;520;p36"/>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Example Results</a:t>
            </a:r>
            <a:endParaRPr b="1" sz="2800">
              <a:solidFill>
                <a:schemeClr val="lt1"/>
              </a:solidFill>
              <a:latin typeface="Average"/>
              <a:ea typeface="Average"/>
              <a:cs typeface="Average"/>
              <a:sym typeface="Average"/>
            </a:endParaRPr>
          </a:p>
        </p:txBody>
      </p:sp>
      <p:sp>
        <p:nvSpPr>
          <p:cNvPr id="521" name="Google Shape;521;p36"/>
          <p:cNvSpPr txBox="1"/>
          <p:nvPr/>
        </p:nvSpPr>
        <p:spPr>
          <a:xfrm>
            <a:off x="2315275" y="436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522" name="Google Shape;522;p36"/>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2.8%</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5.6%</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0.997</a:t>
            </a:r>
            <a:endParaRPr>
              <a:solidFill>
                <a:schemeClr val="lt1"/>
              </a:solidFill>
              <a:latin typeface="Proxima Nova"/>
              <a:ea typeface="Proxima Nova"/>
              <a:cs typeface="Proxima Nova"/>
              <a:sym typeface="Proxima Nova"/>
            </a:endParaRPr>
          </a:p>
        </p:txBody>
      </p:sp>
      <p:pic>
        <p:nvPicPr>
          <p:cNvPr id="523" name="Google Shape;523;p36"/>
          <p:cNvPicPr preferRelativeResize="0"/>
          <p:nvPr/>
        </p:nvPicPr>
        <p:blipFill>
          <a:blip r:embed="rId5">
            <a:alphaModFix/>
          </a:blip>
          <a:stretch>
            <a:fillRect/>
          </a:stretch>
        </p:blipFill>
        <p:spPr>
          <a:xfrm rot="5400000">
            <a:off x="236175" y="1835383"/>
            <a:ext cx="2215024" cy="134975"/>
          </a:xfrm>
          <a:prstGeom prst="rect">
            <a:avLst/>
          </a:prstGeom>
          <a:noFill/>
          <a:ln>
            <a:noFill/>
          </a:ln>
        </p:spPr>
      </p:pic>
      <p:sp>
        <p:nvSpPr>
          <p:cNvPr id="524" name="Google Shape;524;p36"/>
          <p:cNvSpPr txBox="1"/>
          <p:nvPr/>
        </p:nvSpPr>
        <p:spPr>
          <a:xfrm>
            <a:off x="11392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525" name="Google Shape;525;p36"/>
          <p:cNvSpPr txBox="1"/>
          <p:nvPr/>
        </p:nvSpPr>
        <p:spPr>
          <a:xfrm>
            <a:off x="11279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526" name="Google Shape;526;p36"/>
          <p:cNvPicPr preferRelativeResize="0"/>
          <p:nvPr/>
        </p:nvPicPr>
        <p:blipFill>
          <a:blip r:embed="rId6">
            <a:alphaModFix/>
          </a:blip>
          <a:stretch>
            <a:fillRect/>
          </a:stretch>
        </p:blipFill>
        <p:spPr>
          <a:xfrm flipH="1" rot="5400000">
            <a:off x="-932300" y="1840019"/>
            <a:ext cx="2218374" cy="116475"/>
          </a:xfrm>
          <a:prstGeom prst="rect">
            <a:avLst/>
          </a:prstGeom>
          <a:noFill/>
          <a:ln>
            <a:noFill/>
          </a:ln>
        </p:spPr>
      </p:pic>
      <p:sp>
        <p:nvSpPr>
          <p:cNvPr id="527" name="Google Shape;527;p36"/>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528" name="Google Shape;528;p36"/>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532" name="Shape 532"/>
        <p:cNvGrpSpPr/>
        <p:nvPr/>
      </p:nvGrpSpPr>
      <p:grpSpPr>
        <a:xfrm>
          <a:off x="0" y="0"/>
          <a:ext cx="0" cy="0"/>
          <a:chOff x="0" y="0"/>
          <a:chExt cx="0" cy="0"/>
        </a:xfrm>
      </p:grpSpPr>
      <p:pic>
        <p:nvPicPr>
          <p:cNvPr id="533" name="Google Shape;533;p37"/>
          <p:cNvPicPr preferRelativeResize="0"/>
          <p:nvPr/>
        </p:nvPicPr>
        <p:blipFill rotWithShape="1">
          <a:blip r:embed="rId3">
            <a:alphaModFix/>
          </a:blip>
          <a:srcRect b="39120" l="19940" r="21634" t="24770"/>
          <a:stretch/>
        </p:blipFill>
        <p:spPr>
          <a:xfrm rot="-5400000">
            <a:off x="269725" y="3727025"/>
            <a:ext cx="1093600" cy="1347150"/>
          </a:xfrm>
          <a:prstGeom prst="rect">
            <a:avLst/>
          </a:prstGeom>
          <a:noFill/>
          <a:ln>
            <a:noFill/>
          </a:ln>
        </p:spPr>
      </p:pic>
      <p:pic>
        <p:nvPicPr>
          <p:cNvPr id="534" name="Google Shape;534;p37"/>
          <p:cNvPicPr preferRelativeResize="0"/>
          <p:nvPr/>
        </p:nvPicPr>
        <p:blipFill>
          <a:blip r:embed="rId4">
            <a:alphaModFix/>
          </a:blip>
          <a:stretch>
            <a:fillRect/>
          </a:stretch>
        </p:blipFill>
        <p:spPr>
          <a:xfrm rot="-5400000">
            <a:off x="2164444" y="179581"/>
            <a:ext cx="1217441" cy="2448128"/>
          </a:xfrm>
          <a:prstGeom prst="rect">
            <a:avLst/>
          </a:prstGeom>
          <a:noFill/>
          <a:ln cap="flat" cmpd="sng" w="19050">
            <a:solidFill>
              <a:srgbClr val="222222"/>
            </a:solidFill>
            <a:prstDash val="solid"/>
            <a:round/>
            <a:headEnd len="sm" w="sm" type="none"/>
            <a:tailEnd len="sm" w="sm" type="none"/>
          </a:ln>
        </p:spPr>
      </p:pic>
      <p:pic>
        <p:nvPicPr>
          <p:cNvPr id="535" name="Google Shape;535;p37"/>
          <p:cNvPicPr preferRelativeResize="0"/>
          <p:nvPr/>
        </p:nvPicPr>
        <p:blipFill>
          <a:blip r:embed="rId5">
            <a:alphaModFix/>
          </a:blip>
          <a:stretch>
            <a:fillRect/>
          </a:stretch>
        </p:blipFill>
        <p:spPr>
          <a:xfrm rot="-5400000">
            <a:off x="4709410" y="195030"/>
            <a:ext cx="1207998" cy="2418774"/>
          </a:xfrm>
          <a:prstGeom prst="rect">
            <a:avLst/>
          </a:prstGeom>
          <a:noFill/>
          <a:ln cap="flat" cmpd="sng" w="19050">
            <a:solidFill>
              <a:srgbClr val="222222"/>
            </a:solidFill>
            <a:prstDash val="solid"/>
            <a:round/>
            <a:headEnd len="sm" w="sm" type="none"/>
            <a:tailEnd len="sm" w="sm" type="none"/>
          </a:ln>
        </p:spPr>
      </p:pic>
      <p:sp>
        <p:nvSpPr>
          <p:cNvPr id="536" name="Google Shape;536;p37"/>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Example Results</a:t>
            </a:r>
            <a:endParaRPr b="1" sz="2800">
              <a:solidFill>
                <a:schemeClr val="lt1"/>
              </a:solidFill>
              <a:latin typeface="Average"/>
              <a:ea typeface="Average"/>
              <a:cs typeface="Average"/>
              <a:sym typeface="Average"/>
            </a:endParaRPr>
          </a:p>
        </p:txBody>
      </p:sp>
      <p:sp>
        <p:nvSpPr>
          <p:cNvPr id="537" name="Google Shape;537;p37"/>
          <p:cNvSpPr txBox="1"/>
          <p:nvPr/>
        </p:nvSpPr>
        <p:spPr>
          <a:xfrm>
            <a:off x="2315275" y="436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538" name="Google Shape;538;p37"/>
          <p:cNvSpPr txBox="1"/>
          <p:nvPr/>
        </p:nvSpPr>
        <p:spPr>
          <a:xfrm>
            <a:off x="4829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539" name="Google Shape;539;p37"/>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2.8%</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5.6%</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0.997</a:t>
            </a:r>
            <a:endParaRPr>
              <a:solidFill>
                <a:schemeClr val="lt1"/>
              </a:solidFill>
              <a:latin typeface="Proxima Nova"/>
              <a:ea typeface="Proxima Nova"/>
              <a:cs typeface="Proxima Nova"/>
              <a:sym typeface="Proxima Nova"/>
            </a:endParaRPr>
          </a:p>
        </p:txBody>
      </p:sp>
      <p:pic>
        <p:nvPicPr>
          <p:cNvPr id="540" name="Google Shape;540;p37"/>
          <p:cNvPicPr preferRelativeResize="0"/>
          <p:nvPr/>
        </p:nvPicPr>
        <p:blipFill>
          <a:blip r:embed="rId6">
            <a:alphaModFix/>
          </a:blip>
          <a:stretch>
            <a:fillRect/>
          </a:stretch>
        </p:blipFill>
        <p:spPr>
          <a:xfrm rot="5400000">
            <a:off x="236175" y="1835383"/>
            <a:ext cx="2215024" cy="134975"/>
          </a:xfrm>
          <a:prstGeom prst="rect">
            <a:avLst/>
          </a:prstGeom>
          <a:noFill/>
          <a:ln>
            <a:noFill/>
          </a:ln>
        </p:spPr>
      </p:pic>
      <p:sp>
        <p:nvSpPr>
          <p:cNvPr id="541" name="Google Shape;541;p37"/>
          <p:cNvSpPr txBox="1"/>
          <p:nvPr/>
        </p:nvSpPr>
        <p:spPr>
          <a:xfrm>
            <a:off x="11392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542" name="Google Shape;542;p37"/>
          <p:cNvSpPr txBox="1"/>
          <p:nvPr/>
        </p:nvSpPr>
        <p:spPr>
          <a:xfrm>
            <a:off x="11279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543" name="Google Shape;543;p37"/>
          <p:cNvPicPr preferRelativeResize="0"/>
          <p:nvPr/>
        </p:nvPicPr>
        <p:blipFill>
          <a:blip r:embed="rId7">
            <a:alphaModFix/>
          </a:blip>
          <a:stretch>
            <a:fillRect/>
          </a:stretch>
        </p:blipFill>
        <p:spPr>
          <a:xfrm flipH="1" rot="5400000">
            <a:off x="-932300" y="1840019"/>
            <a:ext cx="2218374" cy="116475"/>
          </a:xfrm>
          <a:prstGeom prst="rect">
            <a:avLst/>
          </a:prstGeom>
          <a:noFill/>
          <a:ln>
            <a:noFill/>
          </a:ln>
        </p:spPr>
      </p:pic>
      <p:sp>
        <p:nvSpPr>
          <p:cNvPr id="544" name="Google Shape;544;p37"/>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545" name="Google Shape;545;p37"/>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546" name="Google Shape;546;p37"/>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7"/>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551" name="Shape 551"/>
        <p:cNvGrpSpPr/>
        <p:nvPr/>
      </p:nvGrpSpPr>
      <p:grpSpPr>
        <a:xfrm>
          <a:off x="0" y="0"/>
          <a:ext cx="0" cy="0"/>
          <a:chOff x="0" y="0"/>
          <a:chExt cx="0" cy="0"/>
        </a:xfrm>
      </p:grpSpPr>
      <p:sp>
        <p:nvSpPr>
          <p:cNvPr id="552" name="Google Shape;552;p38"/>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8"/>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pic>
        <p:nvPicPr>
          <p:cNvPr id="554" name="Google Shape;554;p38"/>
          <p:cNvPicPr preferRelativeResize="0"/>
          <p:nvPr/>
        </p:nvPicPr>
        <p:blipFill rotWithShape="1">
          <a:blip r:embed="rId3">
            <a:alphaModFix/>
          </a:blip>
          <a:srcRect b="39120" l="19940" r="21634" t="24770"/>
          <a:stretch/>
        </p:blipFill>
        <p:spPr>
          <a:xfrm rot="-5400000">
            <a:off x="269725" y="3727025"/>
            <a:ext cx="1093600" cy="1347150"/>
          </a:xfrm>
          <a:prstGeom prst="rect">
            <a:avLst/>
          </a:prstGeom>
          <a:noFill/>
          <a:ln>
            <a:noFill/>
          </a:ln>
        </p:spPr>
      </p:pic>
      <p:pic>
        <p:nvPicPr>
          <p:cNvPr id="555" name="Google Shape;555;p38"/>
          <p:cNvPicPr preferRelativeResize="0"/>
          <p:nvPr/>
        </p:nvPicPr>
        <p:blipFill>
          <a:blip r:embed="rId4">
            <a:alphaModFix/>
          </a:blip>
          <a:stretch>
            <a:fillRect/>
          </a:stretch>
        </p:blipFill>
        <p:spPr>
          <a:xfrm rot="-5400000">
            <a:off x="2164444" y="179581"/>
            <a:ext cx="1217441" cy="2448128"/>
          </a:xfrm>
          <a:prstGeom prst="rect">
            <a:avLst/>
          </a:prstGeom>
          <a:noFill/>
          <a:ln cap="flat" cmpd="sng" w="19050">
            <a:solidFill>
              <a:srgbClr val="222222"/>
            </a:solidFill>
            <a:prstDash val="solid"/>
            <a:round/>
            <a:headEnd len="sm" w="sm" type="none"/>
            <a:tailEnd len="sm" w="sm" type="none"/>
          </a:ln>
        </p:spPr>
      </p:pic>
      <p:pic>
        <p:nvPicPr>
          <p:cNvPr id="556" name="Google Shape;556;p38"/>
          <p:cNvPicPr preferRelativeResize="0"/>
          <p:nvPr/>
        </p:nvPicPr>
        <p:blipFill>
          <a:blip r:embed="rId5">
            <a:alphaModFix/>
          </a:blip>
          <a:stretch>
            <a:fillRect/>
          </a:stretch>
        </p:blipFill>
        <p:spPr>
          <a:xfrm rot="-5400000">
            <a:off x="4709410" y="195030"/>
            <a:ext cx="1207998" cy="2418774"/>
          </a:xfrm>
          <a:prstGeom prst="rect">
            <a:avLst/>
          </a:prstGeom>
          <a:noFill/>
          <a:ln cap="flat" cmpd="sng" w="19050">
            <a:solidFill>
              <a:srgbClr val="222222"/>
            </a:solidFill>
            <a:prstDash val="solid"/>
            <a:round/>
            <a:headEnd len="sm" w="sm" type="none"/>
            <a:tailEnd len="sm" w="sm" type="none"/>
          </a:ln>
        </p:spPr>
      </p:pic>
      <p:pic>
        <p:nvPicPr>
          <p:cNvPr id="557" name="Google Shape;557;p38"/>
          <p:cNvPicPr preferRelativeResize="0"/>
          <p:nvPr/>
        </p:nvPicPr>
        <p:blipFill>
          <a:blip r:embed="rId6">
            <a:alphaModFix/>
          </a:blip>
          <a:stretch>
            <a:fillRect/>
          </a:stretch>
        </p:blipFill>
        <p:spPr>
          <a:xfrm rot="-5400000">
            <a:off x="7232370" y="194798"/>
            <a:ext cx="1213700" cy="2419254"/>
          </a:xfrm>
          <a:prstGeom prst="rect">
            <a:avLst/>
          </a:prstGeom>
          <a:noFill/>
          <a:ln cap="flat" cmpd="sng" w="19050">
            <a:solidFill>
              <a:srgbClr val="222222"/>
            </a:solidFill>
            <a:prstDash val="solid"/>
            <a:round/>
            <a:headEnd len="sm" w="sm" type="none"/>
            <a:tailEnd len="sm" w="sm" type="none"/>
          </a:ln>
        </p:spPr>
      </p:pic>
      <p:sp>
        <p:nvSpPr>
          <p:cNvPr id="558" name="Google Shape;558;p38"/>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Example Results</a:t>
            </a:r>
            <a:endParaRPr b="1" sz="2800">
              <a:solidFill>
                <a:schemeClr val="lt1"/>
              </a:solidFill>
              <a:latin typeface="Average"/>
              <a:ea typeface="Average"/>
              <a:cs typeface="Average"/>
              <a:sym typeface="Average"/>
            </a:endParaRPr>
          </a:p>
        </p:txBody>
      </p:sp>
      <p:sp>
        <p:nvSpPr>
          <p:cNvPr id="559" name="Google Shape;559;p38"/>
          <p:cNvSpPr txBox="1"/>
          <p:nvPr/>
        </p:nvSpPr>
        <p:spPr>
          <a:xfrm>
            <a:off x="2315275" y="436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560" name="Google Shape;560;p38"/>
          <p:cNvSpPr txBox="1"/>
          <p:nvPr/>
        </p:nvSpPr>
        <p:spPr>
          <a:xfrm>
            <a:off x="4829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561" name="Google Shape;561;p38"/>
          <p:cNvSpPr txBox="1"/>
          <p:nvPr/>
        </p:nvSpPr>
        <p:spPr>
          <a:xfrm>
            <a:off x="7496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u_error</a:t>
            </a:r>
            <a:endParaRPr b="1">
              <a:solidFill>
                <a:schemeClr val="lt1"/>
              </a:solidFill>
              <a:latin typeface="Proxima Nova"/>
              <a:ea typeface="Proxima Nova"/>
              <a:cs typeface="Proxima Nova"/>
              <a:sym typeface="Proxima Nova"/>
            </a:endParaRPr>
          </a:p>
        </p:txBody>
      </p:sp>
      <p:sp>
        <p:nvSpPr>
          <p:cNvPr id="562" name="Google Shape;562;p38"/>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2.8%</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5.6%</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0.997</a:t>
            </a:r>
            <a:endParaRPr>
              <a:solidFill>
                <a:schemeClr val="lt1"/>
              </a:solidFill>
              <a:latin typeface="Proxima Nova"/>
              <a:ea typeface="Proxima Nova"/>
              <a:cs typeface="Proxima Nova"/>
              <a:sym typeface="Proxima Nova"/>
            </a:endParaRPr>
          </a:p>
        </p:txBody>
      </p:sp>
      <p:pic>
        <p:nvPicPr>
          <p:cNvPr id="563" name="Google Shape;563;p38"/>
          <p:cNvPicPr preferRelativeResize="0"/>
          <p:nvPr/>
        </p:nvPicPr>
        <p:blipFill>
          <a:blip r:embed="rId7">
            <a:alphaModFix/>
          </a:blip>
          <a:stretch>
            <a:fillRect/>
          </a:stretch>
        </p:blipFill>
        <p:spPr>
          <a:xfrm rot="5400000">
            <a:off x="236175" y="1835383"/>
            <a:ext cx="2215024" cy="134975"/>
          </a:xfrm>
          <a:prstGeom prst="rect">
            <a:avLst/>
          </a:prstGeom>
          <a:noFill/>
          <a:ln>
            <a:noFill/>
          </a:ln>
        </p:spPr>
      </p:pic>
      <p:sp>
        <p:nvSpPr>
          <p:cNvPr id="564" name="Google Shape;564;p38"/>
          <p:cNvSpPr txBox="1"/>
          <p:nvPr/>
        </p:nvSpPr>
        <p:spPr>
          <a:xfrm>
            <a:off x="11392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565" name="Google Shape;565;p38"/>
          <p:cNvSpPr txBox="1"/>
          <p:nvPr/>
        </p:nvSpPr>
        <p:spPr>
          <a:xfrm>
            <a:off x="11279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566" name="Google Shape;566;p38"/>
          <p:cNvPicPr preferRelativeResize="0"/>
          <p:nvPr/>
        </p:nvPicPr>
        <p:blipFill>
          <a:blip r:embed="rId8">
            <a:alphaModFix/>
          </a:blip>
          <a:stretch>
            <a:fillRect/>
          </a:stretch>
        </p:blipFill>
        <p:spPr>
          <a:xfrm flipH="1" rot="5400000">
            <a:off x="-932300" y="1840019"/>
            <a:ext cx="2218374" cy="116475"/>
          </a:xfrm>
          <a:prstGeom prst="rect">
            <a:avLst/>
          </a:prstGeom>
          <a:noFill/>
          <a:ln>
            <a:noFill/>
          </a:ln>
        </p:spPr>
      </p:pic>
      <p:sp>
        <p:nvSpPr>
          <p:cNvPr id="567" name="Google Shape;567;p38"/>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568" name="Google Shape;568;p38"/>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572" name="Shape 572"/>
        <p:cNvGrpSpPr/>
        <p:nvPr/>
      </p:nvGrpSpPr>
      <p:grpSpPr>
        <a:xfrm>
          <a:off x="0" y="0"/>
          <a:ext cx="0" cy="0"/>
          <a:chOff x="0" y="0"/>
          <a:chExt cx="0" cy="0"/>
        </a:xfrm>
      </p:grpSpPr>
      <p:pic>
        <p:nvPicPr>
          <p:cNvPr id="573" name="Google Shape;573;p39"/>
          <p:cNvPicPr preferRelativeResize="0"/>
          <p:nvPr/>
        </p:nvPicPr>
        <p:blipFill rotWithShape="1">
          <a:blip r:embed="rId3">
            <a:alphaModFix/>
          </a:blip>
          <a:srcRect b="39120" l="19940" r="21634" t="24770"/>
          <a:stretch/>
        </p:blipFill>
        <p:spPr>
          <a:xfrm rot="-5400000">
            <a:off x="269725" y="3727025"/>
            <a:ext cx="1093600" cy="1347150"/>
          </a:xfrm>
          <a:prstGeom prst="rect">
            <a:avLst/>
          </a:prstGeom>
          <a:noFill/>
          <a:ln>
            <a:noFill/>
          </a:ln>
        </p:spPr>
      </p:pic>
      <p:pic>
        <p:nvPicPr>
          <p:cNvPr id="574" name="Google Shape;574;p39"/>
          <p:cNvPicPr preferRelativeResize="0"/>
          <p:nvPr/>
        </p:nvPicPr>
        <p:blipFill>
          <a:blip r:embed="rId4">
            <a:alphaModFix/>
          </a:blip>
          <a:stretch>
            <a:fillRect/>
          </a:stretch>
        </p:blipFill>
        <p:spPr>
          <a:xfrm rot="-5400000">
            <a:off x="2164444" y="179581"/>
            <a:ext cx="1217441" cy="2448128"/>
          </a:xfrm>
          <a:prstGeom prst="rect">
            <a:avLst/>
          </a:prstGeom>
          <a:noFill/>
          <a:ln cap="flat" cmpd="sng" w="19050">
            <a:solidFill>
              <a:srgbClr val="222222"/>
            </a:solidFill>
            <a:prstDash val="solid"/>
            <a:round/>
            <a:headEnd len="sm" w="sm" type="none"/>
            <a:tailEnd len="sm" w="sm" type="none"/>
          </a:ln>
        </p:spPr>
      </p:pic>
      <p:pic>
        <p:nvPicPr>
          <p:cNvPr id="575" name="Google Shape;575;p39"/>
          <p:cNvPicPr preferRelativeResize="0"/>
          <p:nvPr/>
        </p:nvPicPr>
        <p:blipFill>
          <a:blip r:embed="rId5">
            <a:alphaModFix/>
          </a:blip>
          <a:stretch>
            <a:fillRect/>
          </a:stretch>
        </p:blipFill>
        <p:spPr>
          <a:xfrm rot="-5400000">
            <a:off x="2149506" y="1701594"/>
            <a:ext cx="1217441" cy="2448128"/>
          </a:xfrm>
          <a:prstGeom prst="rect">
            <a:avLst/>
          </a:prstGeom>
          <a:noFill/>
          <a:ln cap="flat" cmpd="sng" w="19050">
            <a:solidFill>
              <a:srgbClr val="222222"/>
            </a:solidFill>
            <a:prstDash val="solid"/>
            <a:round/>
            <a:headEnd len="sm" w="sm" type="none"/>
            <a:tailEnd len="sm" w="sm" type="none"/>
          </a:ln>
        </p:spPr>
      </p:pic>
      <p:pic>
        <p:nvPicPr>
          <p:cNvPr id="576" name="Google Shape;576;p39"/>
          <p:cNvPicPr preferRelativeResize="0"/>
          <p:nvPr/>
        </p:nvPicPr>
        <p:blipFill>
          <a:blip r:embed="rId6">
            <a:alphaModFix/>
          </a:blip>
          <a:stretch>
            <a:fillRect/>
          </a:stretch>
        </p:blipFill>
        <p:spPr>
          <a:xfrm rot="-5400000">
            <a:off x="4709410" y="195030"/>
            <a:ext cx="1207998" cy="2418774"/>
          </a:xfrm>
          <a:prstGeom prst="rect">
            <a:avLst/>
          </a:prstGeom>
          <a:noFill/>
          <a:ln cap="flat" cmpd="sng" w="19050">
            <a:solidFill>
              <a:srgbClr val="222222"/>
            </a:solidFill>
            <a:prstDash val="solid"/>
            <a:round/>
            <a:headEnd len="sm" w="sm" type="none"/>
            <a:tailEnd len="sm" w="sm" type="none"/>
          </a:ln>
        </p:spPr>
      </p:pic>
      <p:pic>
        <p:nvPicPr>
          <p:cNvPr id="577" name="Google Shape;577;p39"/>
          <p:cNvPicPr preferRelativeResize="0"/>
          <p:nvPr/>
        </p:nvPicPr>
        <p:blipFill>
          <a:blip r:embed="rId7">
            <a:alphaModFix/>
          </a:blip>
          <a:stretch>
            <a:fillRect/>
          </a:stretch>
        </p:blipFill>
        <p:spPr>
          <a:xfrm rot="-5400000">
            <a:off x="7232370" y="194798"/>
            <a:ext cx="1213700" cy="2419254"/>
          </a:xfrm>
          <a:prstGeom prst="rect">
            <a:avLst/>
          </a:prstGeom>
          <a:noFill/>
          <a:ln cap="flat" cmpd="sng" w="19050">
            <a:solidFill>
              <a:srgbClr val="222222"/>
            </a:solidFill>
            <a:prstDash val="solid"/>
            <a:round/>
            <a:headEnd len="sm" w="sm" type="none"/>
            <a:tailEnd len="sm" w="sm" type="none"/>
          </a:ln>
        </p:spPr>
      </p:pic>
      <p:sp>
        <p:nvSpPr>
          <p:cNvPr id="578" name="Google Shape;578;p39"/>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Example Results</a:t>
            </a:r>
            <a:endParaRPr b="1" sz="2800">
              <a:solidFill>
                <a:schemeClr val="lt1"/>
              </a:solidFill>
              <a:latin typeface="Average"/>
              <a:ea typeface="Average"/>
              <a:cs typeface="Average"/>
              <a:sym typeface="Average"/>
            </a:endParaRPr>
          </a:p>
        </p:txBody>
      </p:sp>
      <p:sp>
        <p:nvSpPr>
          <p:cNvPr id="579" name="Google Shape;579;p39"/>
          <p:cNvSpPr txBox="1"/>
          <p:nvPr/>
        </p:nvSpPr>
        <p:spPr>
          <a:xfrm>
            <a:off x="2315275" y="436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580" name="Google Shape;580;p39"/>
          <p:cNvSpPr txBox="1"/>
          <p:nvPr/>
        </p:nvSpPr>
        <p:spPr>
          <a:xfrm>
            <a:off x="4829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581" name="Google Shape;581;p39"/>
          <p:cNvSpPr txBox="1"/>
          <p:nvPr/>
        </p:nvSpPr>
        <p:spPr>
          <a:xfrm>
            <a:off x="7496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u_error</a:t>
            </a:r>
            <a:endParaRPr b="1">
              <a:solidFill>
                <a:schemeClr val="lt1"/>
              </a:solidFill>
              <a:latin typeface="Proxima Nova"/>
              <a:ea typeface="Proxima Nova"/>
              <a:cs typeface="Proxima Nova"/>
              <a:sym typeface="Proxima Nova"/>
            </a:endParaRPr>
          </a:p>
        </p:txBody>
      </p:sp>
      <p:sp>
        <p:nvSpPr>
          <p:cNvPr id="582" name="Google Shape;582;p39"/>
          <p:cNvSpPr txBox="1"/>
          <p:nvPr/>
        </p:nvSpPr>
        <p:spPr>
          <a:xfrm>
            <a:off x="2315275" y="1960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v_true</a:t>
            </a:r>
            <a:endParaRPr b="1">
              <a:solidFill>
                <a:schemeClr val="lt1"/>
              </a:solidFill>
              <a:latin typeface="Proxima Nova"/>
              <a:ea typeface="Proxima Nova"/>
              <a:cs typeface="Proxima Nova"/>
              <a:sym typeface="Proxima Nova"/>
            </a:endParaRPr>
          </a:p>
        </p:txBody>
      </p:sp>
      <p:sp>
        <p:nvSpPr>
          <p:cNvPr id="583" name="Google Shape;583;p39"/>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2.8%</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5.6%</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0.997</a:t>
            </a:r>
            <a:endParaRPr>
              <a:solidFill>
                <a:schemeClr val="lt1"/>
              </a:solidFill>
              <a:latin typeface="Proxima Nova"/>
              <a:ea typeface="Proxima Nova"/>
              <a:cs typeface="Proxima Nova"/>
              <a:sym typeface="Proxima Nova"/>
            </a:endParaRPr>
          </a:p>
        </p:txBody>
      </p:sp>
      <p:pic>
        <p:nvPicPr>
          <p:cNvPr id="584" name="Google Shape;584;p39"/>
          <p:cNvPicPr preferRelativeResize="0"/>
          <p:nvPr/>
        </p:nvPicPr>
        <p:blipFill>
          <a:blip r:embed="rId8">
            <a:alphaModFix/>
          </a:blip>
          <a:stretch>
            <a:fillRect/>
          </a:stretch>
        </p:blipFill>
        <p:spPr>
          <a:xfrm rot="5400000">
            <a:off x="236175" y="1835383"/>
            <a:ext cx="2215024" cy="134975"/>
          </a:xfrm>
          <a:prstGeom prst="rect">
            <a:avLst/>
          </a:prstGeom>
          <a:noFill/>
          <a:ln>
            <a:noFill/>
          </a:ln>
        </p:spPr>
      </p:pic>
      <p:sp>
        <p:nvSpPr>
          <p:cNvPr id="585" name="Google Shape;585;p39"/>
          <p:cNvSpPr txBox="1"/>
          <p:nvPr/>
        </p:nvSpPr>
        <p:spPr>
          <a:xfrm>
            <a:off x="11392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586" name="Google Shape;586;p39"/>
          <p:cNvSpPr txBox="1"/>
          <p:nvPr/>
        </p:nvSpPr>
        <p:spPr>
          <a:xfrm>
            <a:off x="11279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587" name="Google Shape;587;p39"/>
          <p:cNvPicPr preferRelativeResize="0"/>
          <p:nvPr/>
        </p:nvPicPr>
        <p:blipFill>
          <a:blip r:embed="rId9">
            <a:alphaModFix/>
          </a:blip>
          <a:stretch>
            <a:fillRect/>
          </a:stretch>
        </p:blipFill>
        <p:spPr>
          <a:xfrm flipH="1" rot="5400000">
            <a:off x="-932300" y="1840019"/>
            <a:ext cx="2218374" cy="116475"/>
          </a:xfrm>
          <a:prstGeom prst="rect">
            <a:avLst/>
          </a:prstGeom>
          <a:noFill/>
          <a:ln>
            <a:noFill/>
          </a:ln>
        </p:spPr>
      </p:pic>
      <p:sp>
        <p:nvSpPr>
          <p:cNvPr id="588" name="Google Shape;588;p39"/>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589" name="Google Shape;589;p39"/>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590" name="Google Shape;590;p39"/>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9"/>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595" name="Shape 595"/>
        <p:cNvGrpSpPr/>
        <p:nvPr/>
      </p:nvGrpSpPr>
      <p:grpSpPr>
        <a:xfrm>
          <a:off x="0" y="0"/>
          <a:ext cx="0" cy="0"/>
          <a:chOff x="0" y="0"/>
          <a:chExt cx="0" cy="0"/>
        </a:xfrm>
      </p:grpSpPr>
      <p:pic>
        <p:nvPicPr>
          <p:cNvPr id="596" name="Google Shape;596;p40"/>
          <p:cNvPicPr preferRelativeResize="0"/>
          <p:nvPr/>
        </p:nvPicPr>
        <p:blipFill rotWithShape="1">
          <a:blip r:embed="rId3">
            <a:alphaModFix/>
          </a:blip>
          <a:srcRect b="39120" l="19940" r="21634" t="24770"/>
          <a:stretch/>
        </p:blipFill>
        <p:spPr>
          <a:xfrm rot="-5400000">
            <a:off x="269725" y="3727025"/>
            <a:ext cx="1093600" cy="1347150"/>
          </a:xfrm>
          <a:prstGeom prst="rect">
            <a:avLst/>
          </a:prstGeom>
          <a:noFill/>
          <a:ln>
            <a:noFill/>
          </a:ln>
        </p:spPr>
      </p:pic>
      <p:pic>
        <p:nvPicPr>
          <p:cNvPr id="597" name="Google Shape;597;p40"/>
          <p:cNvPicPr preferRelativeResize="0"/>
          <p:nvPr/>
        </p:nvPicPr>
        <p:blipFill>
          <a:blip r:embed="rId4">
            <a:alphaModFix/>
          </a:blip>
          <a:stretch>
            <a:fillRect/>
          </a:stretch>
        </p:blipFill>
        <p:spPr>
          <a:xfrm rot="-5400000">
            <a:off x="2164444" y="179581"/>
            <a:ext cx="1217441" cy="2448128"/>
          </a:xfrm>
          <a:prstGeom prst="rect">
            <a:avLst/>
          </a:prstGeom>
          <a:noFill/>
          <a:ln cap="flat" cmpd="sng" w="19050">
            <a:solidFill>
              <a:srgbClr val="222222"/>
            </a:solidFill>
            <a:prstDash val="solid"/>
            <a:round/>
            <a:headEnd len="sm" w="sm" type="none"/>
            <a:tailEnd len="sm" w="sm" type="none"/>
          </a:ln>
        </p:spPr>
      </p:pic>
      <p:pic>
        <p:nvPicPr>
          <p:cNvPr id="598" name="Google Shape;598;p40"/>
          <p:cNvPicPr preferRelativeResize="0"/>
          <p:nvPr/>
        </p:nvPicPr>
        <p:blipFill>
          <a:blip r:embed="rId5">
            <a:alphaModFix/>
          </a:blip>
          <a:stretch>
            <a:fillRect/>
          </a:stretch>
        </p:blipFill>
        <p:spPr>
          <a:xfrm rot="-5400000">
            <a:off x="2149506" y="1701594"/>
            <a:ext cx="1217441" cy="2448128"/>
          </a:xfrm>
          <a:prstGeom prst="rect">
            <a:avLst/>
          </a:prstGeom>
          <a:noFill/>
          <a:ln cap="flat" cmpd="sng" w="19050">
            <a:solidFill>
              <a:srgbClr val="222222"/>
            </a:solidFill>
            <a:prstDash val="solid"/>
            <a:round/>
            <a:headEnd len="sm" w="sm" type="none"/>
            <a:tailEnd len="sm" w="sm" type="none"/>
          </a:ln>
        </p:spPr>
      </p:pic>
      <p:pic>
        <p:nvPicPr>
          <p:cNvPr id="599" name="Google Shape;599;p40"/>
          <p:cNvPicPr preferRelativeResize="0"/>
          <p:nvPr/>
        </p:nvPicPr>
        <p:blipFill>
          <a:blip r:embed="rId6">
            <a:alphaModFix/>
          </a:blip>
          <a:stretch>
            <a:fillRect/>
          </a:stretch>
        </p:blipFill>
        <p:spPr>
          <a:xfrm rot="-5400000">
            <a:off x="4709410" y="195030"/>
            <a:ext cx="1207998" cy="2418774"/>
          </a:xfrm>
          <a:prstGeom prst="rect">
            <a:avLst/>
          </a:prstGeom>
          <a:noFill/>
          <a:ln cap="flat" cmpd="sng" w="19050">
            <a:solidFill>
              <a:srgbClr val="222222"/>
            </a:solidFill>
            <a:prstDash val="solid"/>
            <a:round/>
            <a:headEnd len="sm" w="sm" type="none"/>
            <a:tailEnd len="sm" w="sm" type="none"/>
          </a:ln>
        </p:spPr>
      </p:pic>
      <p:pic>
        <p:nvPicPr>
          <p:cNvPr id="600" name="Google Shape;600;p40"/>
          <p:cNvPicPr preferRelativeResize="0"/>
          <p:nvPr/>
        </p:nvPicPr>
        <p:blipFill>
          <a:blip r:embed="rId7">
            <a:alphaModFix/>
          </a:blip>
          <a:stretch>
            <a:fillRect/>
          </a:stretch>
        </p:blipFill>
        <p:spPr>
          <a:xfrm rot="-5400000">
            <a:off x="4713127" y="1717675"/>
            <a:ext cx="1212853" cy="2428504"/>
          </a:xfrm>
          <a:prstGeom prst="rect">
            <a:avLst/>
          </a:prstGeom>
          <a:noFill/>
          <a:ln cap="flat" cmpd="sng" w="19050">
            <a:solidFill>
              <a:srgbClr val="222222"/>
            </a:solidFill>
            <a:prstDash val="solid"/>
            <a:round/>
            <a:headEnd len="sm" w="sm" type="none"/>
            <a:tailEnd len="sm" w="sm" type="none"/>
          </a:ln>
        </p:spPr>
      </p:pic>
      <p:pic>
        <p:nvPicPr>
          <p:cNvPr id="601" name="Google Shape;601;p40"/>
          <p:cNvPicPr preferRelativeResize="0"/>
          <p:nvPr/>
        </p:nvPicPr>
        <p:blipFill>
          <a:blip r:embed="rId8">
            <a:alphaModFix/>
          </a:blip>
          <a:stretch>
            <a:fillRect/>
          </a:stretch>
        </p:blipFill>
        <p:spPr>
          <a:xfrm rot="-5400000">
            <a:off x="7232370" y="194798"/>
            <a:ext cx="1213700" cy="2419254"/>
          </a:xfrm>
          <a:prstGeom prst="rect">
            <a:avLst/>
          </a:prstGeom>
          <a:noFill/>
          <a:ln cap="flat" cmpd="sng" w="19050">
            <a:solidFill>
              <a:srgbClr val="222222"/>
            </a:solidFill>
            <a:prstDash val="solid"/>
            <a:round/>
            <a:headEnd len="sm" w="sm" type="none"/>
            <a:tailEnd len="sm" w="sm" type="none"/>
          </a:ln>
        </p:spPr>
      </p:pic>
      <p:sp>
        <p:nvSpPr>
          <p:cNvPr id="602" name="Google Shape;602;p40"/>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Example Results</a:t>
            </a:r>
            <a:endParaRPr b="1" sz="2800">
              <a:solidFill>
                <a:schemeClr val="lt1"/>
              </a:solidFill>
              <a:latin typeface="Average"/>
              <a:ea typeface="Average"/>
              <a:cs typeface="Average"/>
              <a:sym typeface="Average"/>
            </a:endParaRPr>
          </a:p>
        </p:txBody>
      </p:sp>
      <p:sp>
        <p:nvSpPr>
          <p:cNvPr id="603" name="Google Shape;603;p40"/>
          <p:cNvSpPr txBox="1"/>
          <p:nvPr/>
        </p:nvSpPr>
        <p:spPr>
          <a:xfrm>
            <a:off x="2315275" y="436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604" name="Google Shape;604;p40"/>
          <p:cNvSpPr txBox="1"/>
          <p:nvPr/>
        </p:nvSpPr>
        <p:spPr>
          <a:xfrm>
            <a:off x="4829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605" name="Google Shape;605;p40"/>
          <p:cNvSpPr txBox="1"/>
          <p:nvPr/>
        </p:nvSpPr>
        <p:spPr>
          <a:xfrm>
            <a:off x="7496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u_error</a:t>
            </a:r>
            <a:endParaRPr b="1">
              <a:solidFill>
                <a:schemeClr val="lt1"/>
              </a:solidFill>
              <a:latin typeface="Proxima Nova"/>
              <a:ea typeface="Proxima Nova"/>
              <a:cs typeface="Proxima Nova"/>
              <a:sym typeface="Proxima Nova"/>
            </a:endParaRPr>
          </a:p>
        </p:txBody>
      </p:sp>
      <p:sp>
        <p:nvSpPr>
          <p:cNvPr id="606" name="Google Shape;606;p40"/>
          <p:cNvSpPr txBox="1"/>
          <p:nvPr/>
        </p:nvSpPr>
        <p:spPr>
          <a:xfrm>
            <a:off x="2315275" y="1960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v_true</a:t>
            </a:r>
            <a:endParaRPr b="1">
              <a:solidFill>
                <a:schemeClr val="lt1"/>
              </a:solidFill>
              <a:latin typeface="Proxima Nova"/>
              <a:ea typeface="Proxima Nova"/>
              <a:cs typeface="Proxima Nova"/>
              <a:sym typeface="Proxima Nova"/>
            </a:endParaRPr>
          </a:p>
        </p:txBody>
      </p:sp>
      <p:sp>
        <p:nvSpPr>
          <p:cNvPr id="607" name="Google Shape;607;p40"/>
          <p:cNvSpPr txBox="1"/>
          <p:nvPr/>
        </p:nvSpPr>
        <p:spPr>
          <a:xfrm>
            <a:off x="4829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v_pred</a:t>
            </a:r>
            <a:endParaRPr b="1">
              <a:solidFill>
                <a:schemeClr val="lt1"/>
              </a:solidFill>
              <a:latin typeface="Proxima Nova"/>
              <a:ea typeface="Proxima Nova"/>
              <a:cs typeface="Proxima Nova"/>
              <a:sym typeface="Proxima Nova"/>
            </a:endParaRPr>
          </a:p>
        </p:txBody>
      </p:sp>
      <p:sp>
        <p:nvSpPr>
          <p:cNvPr id="608" name="Google Shape;608;p40"/>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2.8%</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5.6%</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0.997</a:t>
            </a:r>
            <a:endParaRPr>
              <a:solidFill>
                <a:schemeClr val="lt1"/>
              </a:solidFill>
              <a:latin typeface="Proxima Nova"/>
              <a:ea typeface="Proxima Nova"/>
              <a:cs typeface="Proxima Nova"/>
              <a:sym typeface="Proxima Nova"/>
            </a:endParaRPr>
          </a:p>
        </p:txBody>
      </p:sp>
      <p:pic>
        <p:nvPicPr>
          <p:cNvPr id="609" name="Google Shape;609;p40"/>
          <p:cNvPicPr preferRelativeResize="0"/>
          <p:nvPr/>
        </p:nvPicPr>
        <p:blipFill>
          <a:blip r:embed="rId9">
            <a:alphaModFix/>
          </a:blip>
          <a:stretch>
            <a:fillRect/>
          </a:stretch>
        </p:blipFill>
        <p:spPr>
          <a:xfrm rot="5400000">
            <a:off x="236175" y="1835383"/>
            <a:ext cx="2215024" cy="134975"/>
          </a:xfrm>
          <a:prstGeom prst="rect">
            <a:avLst/>
          </a:prstGeom>
          <a:noFill/>
          <a:ln>
            <a:noFill/>
          </a:ln>
        </p:spPr>
      </p:pic>
      <p:sp>
        <p:nvSpPr>
          <p:cNvPr id="610" name="Google Shape;610;p40"/>
          <p:cNvSpPr txBox="1"/>
          <p:nvPr/>
        </p:nvSpPr>
        <p:spPr>
          <a:xfrm>
            <a:off x="11392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611" name="Google Shape;611;p40"/>
          <p:cNvSpPr txBox="1"/>
          <p:nvPr/>
        </p:nvSpPr>
        <p:spPr>
          <a:xfrm>
            <a:off x="11279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612" name="Google Shape;612;p40"/>
          <p:cNvPicPr preferRelativeResize="0"/>
          <p:nvPr/>
        </p:nvPicPr>
        <p:blipFill>
          <a:blip r:embed="rId10">
            <a:alphaModFix/>
          </a:blip>
          <a:stretch>
            <a:fillRect/>
          </a:stretch>
        </p:blipFill>
        <p:spPr>
          <a:xfrm flipH="1" rot="5400000">
            <a:off x="-932300" y="1840019"/>
            <a:ext cx="2218374" cy="116475"/>
          </a:xfrm>
          <a:prstGeom prst="rect">
            <a:avLst/>
          </a:prstGeom>
          <a:noFill/>
          <a:ln>
            <a:noFill/>
          </a:ln>
        </p:spPr>
      </p:pic>
      <p:sp>
        <p:nvSpPr>
          <p:cNvPr id="613" name="Google Shape;613;p40"/>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614" name="Google Shape;614;p40"/>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615" name="Google Shape;615;p40"/>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0"/>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620" name="Shape 620"/>
        <p:cNvGrpSpPr/>
        <p:nvPr/>
      </p:nvGrpSpPr>
      <p:grpSpPr>
        <a:xfrm>
          <a:off x="0" y="0"/>
          <a:ext cx="0" cy="0"/>
          <a:chOff x="0" y="0"/>
          <a:chExt cx="0" cy="0"/>
        </a:xfrm>
      </p:grpSpPr>
      <p:pic>
        <p:nvPicPr>
          <p:cNvPr id="621" name="Google Shape;621;p41"/>
          <p:cNvPicPr preferRelativeResize="0"/>
          <p:nvPr/>
        </p:nvPicPr>
        <p:blipFill rotWithShape="1">
          <a:blip r:embed="rId3">
            <a:alphaModFix/>
          </a:blip>
          <a:srcRect b="39120" l="19940" r="21634" t="24770"/>
          <a:stretch/>
        </p:blipFill>
        <p:spPr>
          <a:xfrm rot="-5400000">
            <a:off x="269725" y="3727025"/>
            <a:ext cx="1093600" cy="1347150"/>
          </a:xfrm>
          <a:prstGeom prst="rect">
            <a:avLst/>
          </a:prstGeom>
          <a:noFill/>
          <a:ln>
            <a:noFill/>
          </a:ln>
        </p:spPr>
      </p:pic>
      <p:pic>
        <p:nvPicPr>
          <p:cNvPr id="622" name="Google Shape;622;p41"/>
          <p:cNvPicPr preferRelativeResize="0"/>
          <p:nvPr/>
        </p:nvPicPr>
        <p:blipFill>
          <a:blip r:embed="rId4">
            <a:alphaModFix/>
          </a:blip>
          <a:stretch>
            <a:fillRect/>
          </a:stretch>
        </p:blipFill>
        <p:spPr>
          <a:xfrm rot="-5400000">
            <a:off x="2164444" y="179581"/>
            <a:ext cx="1217441" cy="2448128"/>
          </a:xfrm>
          <a:prstGeom prst="rect">
            <a:avLst/>
          </a:prstGeom>
          <a:noFill/>
          <a:ln cap="flat" cmpd="sng" w="19050">
            <a:solidFill>
              <a:srgbClr val="222222"/>
            </a:solidFill>
            <a:prstDash val="solid"/>
            <a:round/>
            <a:headEnd len="sm" w="sm" type="none"/>
            <a:tailEnd len="sm" w="sm" type="none"/>
          </a:ln>
        </p:spPr>
      </p:pic>
      <p:pic>
        <p:nvPicPr>
          <p:cNvPr id="623" name="Google Shape;623;p41"/>
          <p:cNvPicPr preferRelativeResize="0"/>
          <p:nvPr/>
        </p:nvPicPr>
        <p:blipFill>
          <a:blip r:embed="rId5">
            <a:alphaModFix/>
          </a:blip>
          <a:stretch>
            <a:fillRect/>
          </a:stretch>
        </p:blipFill>
        <p:spPr>
          <a:xfrm rot="-5400000">
            <a:off x="2149506" y="1701594"/>
            <a:ext cx="1217441" cy="2448128"/>
          </a:xfrm>
          <a:prstGeom prst="rect">
            <a:avLst/>
          </a:prstGeom>
          <a:noFill/>
          <a:ln cap="flat" cmpd="sng" w="19050">
            <a:solidFill>
              <a:srgbClr val="222222"/>
            </a:solidFill>
            <a:prstDash val="solid"/>
            <a:round/>
            <a:headEnd len="sm" w="sm" type="none"/>
            <a:tailEnd len="sm" w="sm" type="none"/>
          </a:ln>
        </p:spPr>
      </p:pic>
      <p:pic>
        <p:nvPicPr>
          <p:cNvPr id="624" name="Google Shape;624;p41"/>
          <p:cNvPicPr preferRelativeResize="0"/>
          <p:nvPr/>
        </p:nvPicPr>
        <p:blipFill>
          <a:blip r:embed="rId6">
            <a:alphaModFix/>
          </a:blip>
          <a:stretch>
            <a:fillRect/>
          </a:stretch>
        </p:blipFill>
        <p:spPr>
          <a:xfrm rot="-5400000">
            <a:off x="4709410" y="195030"/>
            <a:ext cx="1207998" cy="2418774"/>
          </a:xfrm>
          <a:prstGeom prst="rect">
            <a:avLst/>
          </a:prstGeom>
          <a:noFill/>
          <a:ln cap="flat" cmpd="sng" w="19050">
            <a:solidFill>
              <a:srgbClr val="222222"/>
            </a:solidFill>
            <a:prstDash val="solid"/>
            <a:round/>
            <a:headEnd len="sm" w="sm" type="none"/>
            <a:tailEnd len="sm" w="sm" type="none"/>
          </a:ln>
        </p:spPr>
      </p:pic>
      <p:pic>
        <p:nvPicPr>
          <p:cNvPr id="625" name="Google Shape;625;p41"/>
          <p:cNvPicPr preferRelativeResize="0"/>
          <p:nvPr/>
        </p:nvPicPr>
        <p:blipFill>
          <a:blip r:embed="rId7">
            <a:alphaModFix/>
          </a:blip>
          <a:stretch>
            <a:fillRect/>
          </a:stretch>
        </p:blipFill>
        <p:spPr>
          <a:xfrm rot="-5400000">
            <a:off x="4713127" y="1717675"/>
            <a:ext cx="1212853" cy="2428504"/>
          </a:xfrm>
          <a:prstGeom prst="rect">
            <a:avLst/>
          </a:prstGeom>
          <a:noFill/>
          <a:ln cap="flat" cmpd="sng" w="19050">
            <a:solidFill>
              <a:srgbClr val="222222"/>
            </a:solidFill>
            <a:prstDash val="solid"/>
            <a:round/>
            <a:headEnd len="sm" w="sm" type="none"/>
            <a:tailEnd len="sm" w="sm" type="none"/>
          </a:ln>
        </p:spPr>
      </p:pic>
      <p:pic>
        <p:nvPicPr>
          <p:cNvPr id="626" name="Google Shape;626;p41"/>
          <p:cNvPicPr preferRelativeResize="0"/>
          <p:nvPr/>
        </p:nvPicPr>
        <p:blipFill>
          <a:blip r:embed="rId8">
            <a:alphaModFix/>
          </a:blip>
          <a:stretch>
            <a:fillRect/>
          </a:stretch>
        </p:blipFill>
        <p:spPr>
          <a:xfrm rot="-5400000">
            <a:off x="7232370" y="194798"/>
            <a:ext cx="1213700" cy="2419254"/>
          </a:xfrm>
          <a:prstGeom prst="rect">
            <a:avLst/>
          </a:prstGeom>
          <a:noFill/>
          <a:ln cap="flat" cmpd="sng" w="19050">
            <a:solidFill>
              <a:srgbClr val="222222"/>
            </a:solidFill>
            <a:prstDash val="solid"/>
            <a:round/>
            <a:headEnd len="sm" w="sm" type="none"/>
            <a:tailEnd len="sm" w="sm" type="none"/>
          </a:ln>
        </p:spPr>
      </p:pic>
      <p:pic>
        <p:nvPicPr>
          <p:cNvPr id="627" name="Google Shape;627;p41"/>
          <p:cNvPicPr preferRelativeResize="0"/>
          <p:nvPr/>
        </p:nvPicPr>
        <p:blipFill>
          <a:blip r:embed="rId9">
            <a:alphaModFix/>
          </a:blip>
          <a:stretch>
            <a:fillRect/>
          </a:stretch>
        </p:blipFill>
        <p:spPr>
          <a:xfrm rot="-5400000">
            <a:off x="7230650" y="1718175"/>
            <a:ext cx="1217825" cy="2427475"/>
          </a:xfrm>
          <a:prstGeom prst="rect">
            <a:avLst/>
          </a:prstGeom>
          <a:noFill/>
          <a:ln cap="flat" cmpd="sng" w="19050">
            <a:solidFill>
              <a:srgbClr val="222222"/>
            </a:solidFill>
            <a:prstDash val="solid"/>
            <a:round/>
            <a:headEnd len="sm" w="sm" type="none"/>
            <a:tailEnd len="sm" w="sm" type="none"/>
          </a:ln>
        </p:spPr>
      </p:pic>
      <p:sp>
        <p:nvSpPr>
          <p:cNvPr id="628" name="Google Shape;628;p41"/>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Example Results</a:t>
            </a:r>
            <a:endParaRPr b="1" sz="2800">
              <a:solidFill>
                <a:schemeClr val="lt1"/>
              </a:solidFill>
              <a:latin typeface="Average"/>
              <a:ea typeface="Average"/>
              <a:cs typeface="Average"/>
              <a:sym typeface="Average"/>
            </a:endParaRPr>
          </a:p>
        </p:txBody>
      </p:sp>
      <p:sp>
        <p:nvSpPr>
          <p:cNvPr id="629" name="Google Shape;629;p41"/>
          <p:cNvSpPr txBox="1"/>
          <p:nvPr/>
        </p:nvSpPr>
        <p:spPr>
          <a:xfrm>
            <a:off x="2315275" y="436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630" name="Google Shape;630;p41"/>
          <p:cNvSpPr txBox="1"/>
          <p:nvPr/>
        </p:nvSpPr>
        <p:spPr>
          <a:xfrm>
            <a:off x="4829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631" name="Google Shape;631;p41"/>
          <p:cNvSpPr txBox="1"/>
          <p:nvPr/>
        </p:nvSpPr>
        <p:spPr>
          <a:xfrm>
            <a:off x="7496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u_error</a:t>
            </a:r>
            <a:endParaRPr b="1">
              <a:solidFill>
                <a:schemeClr val="lt1"/>
              </a:solidFill>
              <a:latin typeface="Proxima Nova"/>
              <a:ea typeface="Proxima Nova"/>
              <a:cs typeface="Proxima Nova"/>
              <a:sym typeface="Proxima Nova"/>
            </a:endParaRPr>
          </a:p>
        </p:txBody>
      </p:sp>
      <p:sp>
        <p:nvSpPr>
          <p:cNvPr id="632" name="Google Shape;632;p41"/>
          <p:cNvSpPr txBox="1"/>
          <p:nvPr/>
        </p:nvSpPr>
        <p:spPr>
          <a:xfrm>
            <a:off x="2315275" y="1960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v_true</a:t>
            </a:r>
            <a:endParaRPr b="1">
              <a:solidFill>
                <a:schemeClr val="lt1"/>
              </a:solidFill>
              <a:latin typeface="Proxima Nova"/>
              <a:ea typeface="Proxima Nova"/>
              <a:cs typeface="Proxima Nova"/>
              <a:sym typeface="Proxima Nova"/>
            </a:endParaRPr>
          </a:p>
        </p:txBody>
      </p:sp>
      <p:sp>
        <p:nvSpPr>
          <p:cNvPr id="633" name="Google Shape;633;p41"/>
          <p:cNvSpPr txBox="1"/>
          <p:nvPr/>
        </p:nvSpPr>
        <p:spPr>
          <a:xfrm>
            <a:off x="4829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v_pred</a:t>
            </a:r>
            <a:endParaRPr b="1">
              <a:solidFill>
                <a:schemeClr val="lt1"/>
              </a:solidFill>
              <a:latin typeface="Proxima Nova"/>
              <a:ea typeface="Proxima Nova"/>
              <a:cs typeface="Proxima Nova"/>
              <a:sym typeface="Proxima Nova"/>
            </a:endParaRPr>
          </a:p>
        </p:txBody>
      </p:sp>
      <p:sp>
        <p:nvSpPr>
          <p:cNvPr id="634" name="Google Shape;634;p41"/>
          <p:cNvSpPr txBox="1"/>
          <p:nvPr/>
        </p:nvSpPr>
        <p:spPr>
          <a:xfrm>
            <a:off x="7496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v_error</a:t>
            </a:r>
            <a:endParaRPr b="1">
              <a:solidFill>
                <a:schemeClr val="lt1"/>
              </a:solidFill>
              <a:latin typeface="Proxima Nova"/>
              <a:ea typeface="Proxima Nova"/>
              <a:cs typeface="Proxima Nova"/>
              <a:sym typeface="Proxima Nova"/>
            </a:endParaRPr>
          </a:p>
        </p:txBody>
      </p:sp>
      <p:sp>
        <p:nvSpPr>
          <p:cNvPr id="635" name="Google Shape;635;p41"/>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2.8%</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5.6%</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0.997</a:t>
            </a:r>
            <a:endParaRPr>
              <a:solidFill>
                <a:schemeClr val="lt1"/>
              </a:solidFill>
              <a:latin typeface="Proxima Nova"/>
              <a:ea typeface="Proxima Nova"/>
              <a:cs typeface="Proxima Nova"/>
              <a:sym typeface="Proxima Nova"/>
            </a:endParaRPr>
          </a:p>
        </p:txBody>
      </p:sp>
      <p:pic>
        <p:nvPicPr>
          <p:cNvPr id="636" name="Google Shape;636;p41"/>
          <p:cNvPicPr preferRelativeResize="0"/>
          <p:nvPr/>
        </p:nvPicPr>
        <p:blipFill>
          <a:blip r:embed="rId10">
            <a:alphaModFix/>
          </a:blip>
          <a:stretch>
            <a:fillRect/>
          </a:stretch>
        </p:blipFill>
        <p:spPr>
          <a:xfrm rot="5400000">
            <a:off x="236175" y="1835383"/>
            <a:ext cx="2215024" cy="134975"/>
          </a:xfrm>
          <a:prstGeom prst="rect">
            <a:avLst/>
          </a:prstGeom>
          <a:noFill/>
          <a:ln>
            <a:noFill/>
          </a:ln>
        </p:spPr>
      </p:pic>
      <p:sp>
        <p:nvSpPr>
          <p:cNvPr id="637" name="Google Shape;637;p41"/>
          <p:cNvSpPr txBox="1"/>
          <p:nvPr/>
        </p:nvSpPr>
        <p:spPr>
          <a:xfrm>
            <a:off x="11392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638" name="Google Shape;638;p41"/>
          <p:cNvSpPr txBox="1"/>
          <p:nvPr/>
        </p:nvSpPr>
        <p:spPr>
          <a:xfrm>
            <a:off x="11279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639" name="Google Shape;639;p41"/>
          <p:cNvPicPr preferRelativeResize="0"/>
          <p:nvPr/>
        </p:nvPicPr>
        <p:blipFill>
          <a:blip r:embed="rId11">
            <a:alphaModFix/>
          </a:blip>
          <a:stretch>
            <a:fillRect/>
          </a:stretch>
        </p:blipFill>
        <p:spPr>
          <a:xfrm flipH="1" rot="5400000">
            <a:off x="-932300" y="1840019"/>
            <a:ext cx="2218374" cy="116475"/>
          </a:xfrm>
          <a:prstGeom prst="rect">
            <a:avLst/>
          </a:prstGeom>
          <a:noFill/>
          <a:ln>
            <a:noFill/>
          </a:ln>
        </p:spPr>
      </p:pic>
      <p:sp>
        <p:nvSpPr>
          <p:cNvPr id="640" name="Google Shape;640;p41"/>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641" name="Google Shape;641;p41"/>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642" name="Google Shape;642;p41"/>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1"/>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35" name="Shape 135"/>
        <p:cNvGrpSpPr/>
        <p:nvPr/>
      </p:nvGrpSpPr>
      <p:grpSpPr>
        <a:xfrm>
          <a:off x="0" y="0"/>
          <a:ext cx="0" cy="0"/>
          <a:chOff x="0" y="0"/>
          <a:chExt cx="0" cy="0"/>
        </a:xfrm>
      </p:grpSpPr>
      <p:sp>
        <p:nvSpPr>
          <p:cNvPr id="136" name="Google Shape;136;p15"/>
          <p:cNvSpPr/>
          <p:nvPr/>
        </p:nvSpPr>
        <p:spPr>
          <a:xfrm rot="5400000">
            <a:off x="483375" y="371850"/>
            <a:ext cx="708600" cy="16659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txBox="1"/>
          <p:nvPr/>
        </p:nvSpPr>
        <p:spPr>
          <a:xfrm>
            <a:off x="-33300" y="862200"/>
            <a:ext cx="1731300" cy="708600"/>
          </a:xfrm>
          <a:prstGeom prst="rect">
            <a:avLst/>
          </a:prstGeom>
          <a:noFill/>
          <a:ln>
            <a:noFill/>
          </a:ln>
        </p:spPr>
        <p:txBody>
          <a:bodyPr anchorCtr="0" anchor="t" bIns="91425" lIns="91425" spcFirstLastPara="1" rIns="91425" wrap="square" tIns="91425">
            <a:normAutofit fontScale="92500" lnSpcReduction="20000"/>
          </a:bodyPr>
          <a:lstStyle/>
          <a:p>
            <a:pPr indent="-334327" lvl="0" marL="457200" rtl="0" algn="l">
              <a:lnSpc>
                <a:spcPct val="120000"/>
              </a:lnSpc>
              <a:spcBef>
                <a:spcPts val="0"/>
              </a:spcBef>
              <a:spcAft>
                <a:spcPts val="0"/>
              </a:spcAft>
              <a:buClr>
                <a:schemeClr val="lt1"/>
              </a:buClr>
              <a:buSzPct val="100000"/>
              <a:buFont typeface="Roboto"/>
              <a:buAutoNum type="arabicPeriod"/>
            </a:pPr>
            <a:r>
              <a:rPr b="1" lang="en" sz="1800">
                <a:solidFill>
                  <a:schemeClr val="lt1"/>
                </a:solidFill>
                <a:latin typeface="Roboto"/>
                <a:ea typeface="Roboto"/>
                <a:cs typeface="Roboto"/>
                <a:sym typeface="Roboto"/>
              </a:rPr>
              <a:t>Problem Statement</a:t>
            </a:r>
            <a:endParaRPr b="1" sz="1800">
              <a:solidFill>
                <a:schemeClr val="lt1"/>
              </a:solidFill>
              <a:latin typeface="Roboto"/>
              <a:ea typeface="Roboto"/>
              <a:cs typeface="Roboto"/>
              <a:sym typeface="Roboto"/>
            </a:endParaRPr>
          </a:p>
        </p:txBody>
      </p:sp>
      <p:sp>
        <p:nvSpPr>
          <p:cNvPr id="138" name="Google Shape;138;p15"/>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Real world requirements</a:t>
            </a:r>
            <a:endParaRPr b="1" sz="2800">
              <a:solidFill>
                <a:schemeClr val="lt1"/>
              </a:solidFill>
              <a:latin typeface="Average"/>
              <a:ea typeface="Average"/>
              <a:cs typeface="Average"/>
              <a:sym typeface="Average"/>
            </a:endParaRPr>
          </a:p>
        </p:txBody>
      </p:sp>
      <p:pic>
        <p:nvPicPr>
          <p:cNvPr id="139" name="Google Shape;139;p15"/>
          <p:cNvPicPr preferRelativeResize="0"/>
          <p:nvPr/>
        </p:nvPicPr>
        <p:blipFill>
          <a:blip r:embed="rId3">
            <a:alphaModFix/>
          </a:blip>
          <a:stretch>
            <a:fillRect/>
          </a:stretch>
        </p:blipFill>
        <p:spPr>
          <a:xfrm flipH="1">
            <a:off x="66225" y="1795750"/>
            <a:ext cx="2647950" cy="1724025"/>
          </a:xfrm>
          <a:prstGeom prst="rect">
            <a:avLst/>
          </a:prstGeom>
          <a:noFill/>
          <a:ln>
            <a:noFill/>
          </a:ln>
        </p:spPr>
      </p:pic>
      <p:sp>
        <p:nvSpPr>
          <p:cNvPr id="140" name="Google Shape;140;p15"/>
          <p:cNvSpPr txBox="1"/>
          <p:nvPr/>
        </p:nvSpPr>
        <p:spPr>
          <a:xfrm>
            <a:off x="2714175" y="882850"/>
            <a:ext cx="60441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Aircraft Design Optimization</a:t>
            </a:r>
            <a:endParaRPr b="1"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Iterative trial and error for new shapes</a:t>
            </a:r>
            <a:br>
              <a:rPr lang="en" sz="1800">
                <a:solidFill>
                  <a:schemeClr val="lt1"/>
                </a:solidFill>
                <a:latin typeface="Proxima Nova"/>
                <a:ea typeface="Proxima Nova"/>
                <a:cs typeface="Proxima Nova"/>
                <a:sym typeface="Proxima Nova"/>
              </a:rPr>
            </a:b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Wait time (weeks) for a single simulation to converge</a:t>
            </a:r>
            <a:br>
              <a:rPr lang="en" sz="1800">
                <a:solidFill>
                  <a:schemeClr val="lt1"/>
                </a:solidFill>
                <a:latin typeface="Proxima Nova"/>
                <a:ea typeface="Proxima Nova"/>
                <a:cs typeface="Proxima Nova"/>
                <a:sym typeface="Proxima Nova"/>
              </a:rPr>
            </a:b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Generating TBs of data while only using 8% of it to calculate the final lift and drag forces</a:t>
            </a:r>
            <a:br>
              <a:rPr lang="en" sz="1800">
                <a:solidFill>
                  <a:schemeClr val="lt1"/>
                </a:solidFill>
                <a:latin typeface="Proxima Nova"/>
                <a:ea typeface="Proxima Nova"/>
                <a:cs typeface="Proxima Nova"/>
                <a:sym typeface="Proxima Nova"/>
              </a:rPr>
            </a:b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Severely restricting the scope of new design and innovation</a:t>
            </a:r>
            <a:br>
              <a:rPr lang="en" sz="1800">
                <a:solidFill>
                  <a:schemeClr val="lt1"/>
                </a:solidFill>
                <a:latin typeface="Proxima Nova"/>
                <a:ea typeface="Proxima Nova"/>
                <a:cs typeface="Proxima Nova"/>
                <a:sym typeface="Proxima Nova"/>
              </a:rPr>
            </a:br>
            <a:endParaRPr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These limitations are directly because of the time and resource requirement of numerical simulations</a:t>
            </a:r>
            <a:endParaRPr b="1" sz="1800">
              <a:solidFill>
                <a:schemeClr val="lt1"/>
              </a:solidFill>
              <a:latin typeface="Proxima Nova"/>
              <a:ea typeface="Proxima Nova"/>
              <a:cs typeface="Proxima Nova"/>
              <a:sym typeface="Proxima Nova"/>
            </a:endParaRPr>
          </a:p>
        </p:txBody>
      </p:sp>
      <p:pic>
        <p:nvPicPr>
          <p:cNvPr id="141" name="Google Shape;141;p15"/>
          <p:cNvPicPr preferRelativeResize="0"/>
          <p:nvPr/>
        </p:nvPicPr>
        <p:blipFill rotWithShape="1">
          <a:blip r:embed="rId4">
            <a:alphaModFix/>
          </a:blip>
          <a:srcRect b="25805" l="20380" r="15264" t="0"/>
          <a:stretch/>
        </p:blipFill>
        <p:spPr>
          <a:xfrm>
            <a:off x="583525" y="3828425"/>
            <a:ext cx="1399350" cy="978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647" name="Shape 647"/>
        <p:cNvGrpSpPr/>
        <p:nvPr/>
      </p:nvGrpSpPr>
      <p:grpSpPr>
        <a:xfrm>
          <a:off x="0" y="0"/>
          <a:ext cx="0" cy="0"/>
          <a:chOff x="0" y="0"/>
          <a:chExt cx="0" cy="0"/>
        </a:xfrm>
      </p:grpSpPr>
      <p:pic>
        <p:nvPicPr>
          <p:cNvPr id="648" name="Google Shape;648;p42"/>
          <p:cNvPicPr preferRelativeResize="0"/>
          <p:nvPr/>
        </p:nvPicPr>
        <p:blipFill rotWithShape="1">
          <a:blip r:embed="rId3">
            <a:alphaModFix/>
          </a:blip>
          <a:srcRect b="39120" l="19940" r="21634" t="24770"/>
          <a:stretch/>
        </p:blipFill>
        <p:spPr>
          <a:xfrm rot="-5400000">
            <a:off x="269725" y="3727025"/>
            <a:ext cx="1093600" cy="1347150"/>
          </a:xfrm>
          <a:prstGeom prst="rect">
            <a:avLst/>
          </a:prstGeom>
          <a:noFill/>
          <a:ln>
            <a:noFill/>
          </a:ln>
        </p:spPr>
      </p:pic>
      <p:pic>
        <p:nvPicPr>
          <p:cNvPr id="649" name="Google Shape;649;p42"/>
          <p:cNvPicPr preferRelativeResize="0"/>
          <p:nvPr/>
        </p:nvPicPr>
        <p:blipFill>
          <a:blip r:embed="rId4">
            <a:alphaModFix/>
          </a:blip>
          <a:stretch>
            <a:fillRect/>
          </a:stretch>
        </p:blipFill>
        <p:spPr>
          <a:xfrm rot="-5400000">
            <a:off x="2180494" y="3223594"/>
            <a:ext cx="1217441" cy="2448128"/>
          </a:xfrm>
          <a:prstGeom prst="rect">
            <a:avLst/>
          </a:prstGeom>
          <a:noFill/>
          <a:ln cap="flat" cmpd="sng" w="19050">
            <a:solidFill>
              <a:srgbClr val="222222"/>
            </a:solidFill>
            <a:prstDash val="solid"/>
            <a:round/>
            <a:headEnd len="sm" w="sm" type="none"/>
            <a:tailEnd len="sm" w="sm" type="none"/>
          </a:ln>
        </p:spPr>
      </p:pic>
      <p:pic>
        <p:nvPicPr>
          <p:cNvPr id="650" name="Google Shape;650;p42"/>
          <p:cNvPicPr preferRelativeResize="0"/>
          <p:nvPr/>
        </p:nvPicPr>
        <p:blipFill>
          <a:blip r:embed="rId5">
            <a:alphaModFix/>
          </a:blip>
          <a:stretch>
            <a:fillRect/>
          </a:stretch>
        </p:blipFill>
        <p:spPr>
          <a:xfrm rot="-5400000">
            <a:off x="2164444" y="179581"/>
            <a:ext cx="1217441" cy="2448128"/>
          </a:xfrm>
          <a:prstGeom prst="rect">
            <a:avLst/>
          </a:prstGeom>
          <a:noFill/>
          <a:ln cap="flat" cmpd="sng" w="19050">
            <a:solidFill>
              <a:srgbClr val="222222"/>
            </a:solidFill>
            <a:prstDash val="solid"/>
            <a:round/>
            <a:headEnd len="sm" w="sm" type="none"/>
            <a:tailEnd len="sm" w="sm" type="none"/>
          </a:ln>
        </p:spPr>
      </p:pic>
      <p:pic>
        <p:nvPicPr>
          <p:cNvPr id="651" name="Google Shape;651;p42"/>
          <p:cNvPicPr preferRelativeResize="0"/>
          <p:nvPr/>
        </p:nvPicPr>
        <p:blipFill>
          <a:blip r:embed="rId6">
            <a:alphaModFix/>
          </a:blip>
          <a:stretch>
            <a:fillRect/>
          </a:stretch>
        </p:blipFill>
        <p:spPr>
          <a:xfrm rot="-5400000">
            <a:off x="2149506" y="1701594"/>
            <a:ext cx="1217441" cy="2448128"/>
          </a:xfrm>
          <a:prstGeom prst="rect">
            <a:avLst/>
          </a:prstGeom>
          <a:noFill/>
          <a:ln cap="flat" cmpd="sng" w="19050">
            <a:solidFill>
              <a:srgbClr val="222222"/>
            </a:solidFill>
            <a:prstDash val="solid"/>
            <a:round/>
            <a:headEnd len="sm" w="sm" type="none"/>
            <a:tailEnd len="sm" w="sm" type="none"/>
          </a:ln>
        </p:spPr>
      </p:pic>
      <p:pic>
        <p:nvPicPr>
          <p:cNvPr id="652" name="Google Shape;652;p42"/>
          <p:cNvPicPr preferRelativeResize="0"/>
          <p:nvPr/>
        </p:nvPicPr>
        <p:blipFill>
          <a:blip r:embed="rId7">
            <a:alphaModFix/>
          </a:blip>
          <a:stretch>
            <a:fillRect/>
          </a:stretch>
        </p:blipFill>
        <p:spPr>
          <a:xfrm rot="-5400000">
            <a:off x="4709410" y="195030"/>
            <a:ext cx="1207998" cy="2418774"/>
          </a:xfrm>
          <a:prstGeom prst="rect">
            <a:avLst/>
          </a:prstGeom>
          <a:noFill/>
          <a:ln cap="flat" cmpd="sng" w="19050">
            <a:solidFill>
              <a:srgbClr val="222222"/>
            </a:solidFill>
            <a:prstDash val="solid"/>
            <a:round/>
            <a:headEnd len="sm" w="sm" type="none"/>
            <a:tailEnd len="sm" w="sm" type="none"/>
          </a:ln>
        </p:spPr>
      </p:pic>
      <p:pic>
        <p:nvPicPr>
          <p:cNvPr id="653" name="Google Shape;653;p42"/>
          <p:cNvPicPr preferRelativeResize="0"/>
          <p:nvPr/>
        </p:nvPicPr>
        <p:blipFill>
          <a:blip r:embed="rId8">
            <a:alphaModFix/>
          </a:blip>
          <a:stretch>
            <a:fillRect/>
          </a:stretch>
        </p:blipFill>
        <p:spPr>
          <a:xfrm rot="-5400000">
            <a:off x="4713127" y="1717675"/>
            <a:ext cx="1212853" cy="2428504"/>
          </a:xfrm>
          <a:prstGeom prst="rect">
            <a:avLst/>
          </a:prstGeom>
          <a:noFill/>
          <a:ln cap="flat" cmpd="sng" w="19050">
            <a:solidFill>
              <a:srgbClr val="222222"/>
            </a:solidFill>
            <a:prstDash val="solid"/>
            <a:round/>
            <a:headEnd len="sm" w="sm" type="none"/>
            <a:tailEnd len="sm" w="sm" type="none"/>
          </a:ln>
        </p:spPr>
      </p:pic>
      <p:pic>
        <p:nvPicPr>
          <p:cNvPr id="654" name="Google Shape;654;p42"/>
          <p:cNvPicPr preferRelativeResize="0"/>
          <p:nvPr/>
        </p:nvPicPr>
        <p:blipFill>
          <a:blip r:embed="rId9">
            <a:alphaModFix/>
          </a:blip>
          <a:stretch>
            <a:fillRect/>
          </a:stretch>
        </p:blipFill>
        <p:spPr>
          <a:xfrm rot="-5400000">
            <a:off x="7232370" y="194798"/>
            <a:ext cx="1213700" cy="2419254"/>
          </a:xfrm>
          <a:prstGeom prst="rect">
            <a:avLst/>
          </a:prstGeom>
          <a:noFill/>
          <a:ln cap="flat" cmpd="sng" w="19050">
            <a:solidFill>
              <a:srgbClr val="222222"/>
            </a:solidFill>
            <a:prstDash val="solid"/>
            <a:round/>
            <a:headEnd len="sm" w="sm" type="none"/>
            <a:tailEnd len="sm" w="sm" type="none"/>
          </a:ln>
        </p:spPr>
      </p:pic>
      <p:pic>
        <p:nvPicPr>
          <p:cNvPr id="655" name="Google Shape;655;p42"/>
          <p:cNvPicPr preferRelativeResize="0"/>
          <p:nvPr/>
        </p:nvPicPr>
        <p:blipFill>
          <a:blip r:embed="rId10">
            <a:alphaModFix/>
          </a:blip>
          <a:stretch>
            <a:fillRect/>
          </a:stretch>
        </p:blipFill>
        <p:spPr>
          <a:xfrm rot="-5400000">
            <a:off x="7230650" y="1718175"/>
            <a:ext cx="1217825" cy="2427475"/>
          </a:xfrm>
          <a:prstGeom prst="rect">
            <a:avLst/>
          </a:prstGeom>
          <a:noFill/>
          <a:ln cap="flat" cmpd="sng" w="19050">
            <a:solidFill>
              <a:srgbClr val="222222"/>
            </a:solidFill>
            <a:prstDash val="solid"/>
            <a:round/>
            <a:headEnd len="sm" w="sm" type="none"/>
            <a:tailEnd len="sm" w="sm" type="none"/>
          </a:ln>
        </p:spPr>
      </p:pic>
      <p:sp>
        <p:nvSpPr>
          <p:cNvPr id="656" name="Google Shape;656;p42"/>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Example Results</a:t>
            </a:r>
            <a:endParaRPr b="1" sz="2800">
              <a:solidFill>
                <a:schemeClr val="lt1"/>
              </a:solidFill>
              <a:latin typeface="Average"/>
              <a:ea typeface="Average"/>
              <a:cs typeface="Average"/>
              <a:sym typeface="Average"/>
            </a:endParaRPr>
          </a:p>
        </p:txBody>
      </p:sp>
      <p:sp>
        <p:nvSpPr>
          <p:cNvPr id="657" name="Google Shape;657;p42"/>
          <p:cNvSpPr txBox="1"/>
          <p:nvPr/>
        </p:nvSpPr>
        <p:spPr>
          <a:xfrm>
            <a:off x="2315275" y="436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658" name="Google Shape;658;p42"/>
          <p:cNvSpPr txBox="1"/>
          <p:nvPr/>
        </p:nvSpPr>
        <p:spPr>
          <a:xfrm>
            <a:off x="4829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659" name="Google Shape;659;p42"/>
          <p:cNvSpPr txBox="1"/>
          <p:nvPr/>
        </p:nvSpPr>
        <p:spPr>
          <a:xfrm>
            <a:off x="7496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u_error</a:t>
            </a:r>
            <a:endParaRPr b="1">
              <a:solidFill>
                <a:schemeClr val="lt1"/>
              </a:solidFill>
              <a:latin typeface="Proxima Nova"/>
              <a:ea typeface="Proxima Nova"/>
              <a:cs typeface="Proxima Nova"/>
              <a:sym typeface="Proxima Nova"/>
            </a:endParaRPr>
          </a:p>
        </p:txBody>
      </p:sp>
      <p:sp>
        <p:nvSpPr>
          <p:cNvPr id="660" name="Google Shape;660;p42"/>
          <p:cNvSpPr txBox="1"/>
          <p:nvPr/>
        </p:nvSpPr>
        <p:spPr>
          <a:xfrm>
            <a:off x="2315275" y="1960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v_true</a:t>
            </a:r>
            <a:endParaRPr b="1">
              <a:solidFill>
                <a:schemeClr val="lt1"/>
              </a:solidFill>
              <a:latin typeface="Proxima Nova"/>
              <a:ea typeface="Proxima Nova"/>
              <a:cs typeface="Proxima Nova"/>
              <a:sym typeface="Proxima Nova"/>
            </a:endParaRPr>
          </a:p>
        </p:txBody>
      </p:sp>
      <p:sp>
        <p:nvSpPr>
          <p:cNvPr id="661" name="Google Shape;661;p42"/>
          <p:cNvSpPr txBox="1"/>
          <p:nvPr/>
        </p:nvSpPr>
        <p:spPr>
          <a:xfrm>
            <a:off x="4829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v_pred</a:t>
            </a:r>
            <a:endParaRPr b="1">
              <a:solidFill>
                <a:schemeClr val="lt1"/>
              </a:solidFill>
              <a:latin typeface="Proxima Nova"/>
              <a:ea typeface="Proxima Nova"/>
              <a:cs typeface="Proxima Nova"/>
              <a:sym typeface="Proxima Nova"/>
            </a:endParaRPr>
          </a:p>
        </p:txBody>
      </p:sp>
      <p:sp>
        <p:nvSpPr>
          <p:cNvPr id="662" name="Google Shape;662;p42"/>
          <p:cNvSpPr txBox="1"/>
          <p:nvPr/>
        </p:nvSpPr>
        <p:spPr>
          <a:xfrm>
            <a:off x="7496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v_error</a:t>
            </a:r>
            <a:endParaRPr b="1">
              <a:solidFill>
                <a:schemeClr val="lt1"/>
              </a:solidFill>
              <a:latin typeface="Proxima Nova"/>
              <a:ea typeface="Proxima Nova"/>
              <a:cs typeface="Proxima Nova"/>
              <a:sym typeface="Proxima Nova"/>
            </a:endParaRPr>
          </a:p>
        </p:txBody>
      </p:sp>
      <p:sp>
        <p:nvSpPr>
          <p:cNvPr id="663" name="Google Shape;663;p42"/>
          <p:cNvSpPr txBox="1"/>
          <p:nvPr/>
        </p:nvSpPr>
        <p:spPr>
          <a:xfrm>
            <a:off x="2315275" y="3484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p_true</a:t>
            </a:r>
            <a:endParaRPr b="1">
              <a:solidFill>
                <a:schemeClr val="lt1"/>
              </a:solidFill>
              <a:latin typeface="Proxima Nova"/>
              <a:ea typeface="Proxima Nova"/>
              <a:cs typeface="Proxima Nova"/>
              <a:sym typeface="Proxima Nova"/>
            </a:endParaRPr>
          </a:p>
        </p:txBody>
      </p:sp>
      <p:sp>
        <p:nvSpPr>
          <p:cNvPr id="664" name="Google Shape;664;p42"/>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2.8%</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5.6%</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0.997</a:t>
            </a:r>
            <a:endParaRPr>
              <a:solidFill>
                <a:schemeClr val="lt1"/>
              </a:solidFill>
              <a:latin typeface="Proxima Nova"/>
              <a:ea typeface="Proxima Nova"/>
              <a:cs typeface="Proxima Nova"/>
              <a:sym typeface="Proxima Nova"/>
            </a:endParaRPr>
          </a:p>
        </p:txBody>
      </p:sp>
      <p:pic>
        <p:nvPicPr>
          <p:cNvPr id="665" name="Google Shape;665;p42"/>
          <p:cNvPicPr preferRelativeResize="0"/>
          <p:nvPr/>
        </p:nvPicPr>
        <p:blipFill>
          <a:blip r:embed="rId11">
            <a:alphaModFix/>
          </a:blip>
          <a:stretch>
            <a:fillRect/>
          </a:stretch>
        </p:blipFill>
        <p:spPr>
          <a:xfrm rot="5400000">
            <a:off x="236175" y="1835383"/>
            <a:ext cx="2215024" cy="134975"/>
          </a:xfrm>
          <a:prstGeom prst="rect">
            <a:avLst/>
          </a:prstGeom>
          <a:noFill/>
          <a:ln>
            <a:noFill/>
          </a:ln>
        </p:spPr>
      </p:pic>
      <p:sp>
        <p:nvSpPr>
          <p:cNvPr id="666" name="Google Shape;666;p42"/>
          <p:cNvSpPr txBox="1"/>
          <p:nvPr/>
        </p:nvSpPr>
        <p:spPr>
          <a:xfrm>
            <a:off x="11392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667" name="Google Shape;667;p42"/>
          <p:cNvSpPr txBox="1"/>
          <p:nvPr/>
        </p:nvSpPr>
        <p:spPr>
          <a:xfrm>
            <a:off x="11279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668" name="Google Shape;668;p42"/>
          <p:cNvPicPr preferRelativeResize="0"/>
          <p:nvPr/>
        </p:nvPicPr>
        <p:blipFill>
          <a:blip r:embed="rId12">
            <a:alphaModFix/>
          </a:blip>
          <a:stretch>
            <a:fillRect/>
          </a:stretch>
        </p:blipFill>
        <p:spPr>
          <a:xfrm flipH="1" rot="5400000">
            <a:off x="-932300" y="1840019"/>
            <a:ext cx="2218374" cy="116475"/>
          </a:xfrm>
          <a:prstGeom prst="rect">
            <a:avLst/>
          </a:prstGeom>
          <a:noFill/>
          <a:ln>
            <a:noFill/>
          </a:ln>
        </p:spPr>
      </p:pic>
      <p:sp>
        <p:nvSpPr>
          <p:cNvPr id="669" name="Google Shape;669;p42"/>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670" name="Google Shape;670;p42"/>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671" name="Google Shape;671;p42"/>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2"/>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676" name="Shape 676"/>
        <p:cNvGrpSpPr/>
        <p:nvPr/>
      </p:nvGrpSpPr>
      <p:grpSpPr>
        <a:xfrm>
          <a:off x="0" y="0"/>
          <a:ext cx="0" cy="0"/>
          <a:chOff x="0" y="0"/>
          <a:chExt cx="0" cy="0"/>
        </a:xfrm>
      </p:grpSpPr>
      <p:pic>
        <p:nvPicPr>
          <p:cNvPr id="677" name="Google Shape;677;p43"/>
          <p:cNvPicPr preferRelativeResize="0"/>
          <p:nvPr/>
        </p:nvPicPr>
        <p:blipFill rotWithShape="1">
          <a:blip r:embed="rId3">
            <a:alphaModFix/>
          </a:blip>
          <a:srcRect b="39120" l="19940" r="21634" t="24770"/>
          <a:stretch/>
        </p:blipFill>
        <p:spPr>
          <a:xfrm rot="-5400000">
            <a:off x="269725" y="3727025"/>
            <a:ext cx="1093600" cy="1347150"/>
          </a:xfrm>
          <a:prstGeom prst="rect">
            <a:avLst/>
          </a:prstGeom>
          <a:noFill/>
          <a:ln>
            <a:noFill/>
          </a:ln>
        </p:spPr>
      </p:pic>
      <p:pic>
        <p:nvPicPr>
          <p:cNvPr id="678" name="Google Shape;678;p43"/>
          <p:cNvPicPr preferRelativeResize="0"/>
          <p:nvPr/>
        </p:nvPicPr>
        <p:blipFill>
          <a:blip r:embed="rId4">
            <a:alphaModFix/>
          </a:blip>
          <a:stretch>
            <a:fillRect/>
          </a:stretch>
        </p:blipFill>
        <p:spPr>
          <a:xfrm rot="-5400000">
            <a:off x="2180494" y="3223594"/>
            <a:ext cx="1217441" cy="2448128"/>
          </a:xfrm>
          <a:prstGeom prst="rect">
            <a:avLst/>
          </a:prstGeom>
          <a:noFill/>
          <a:ln cap="flat" cmpd="sng" w="19050">
            <a:solidFill>
              <a:srgbClr val="222222"/>
            </a:solidFill>
            <a:prstDash val="solid"/>
            <a:round/>
            <a:headEnd len="sm" w="sm" type="none"/>
            <a:tailEnd len="sm" w="sm" type="none"/>
          </a:ln>
        </p:spPr>
      </p:pic>
      <p:pic>
        <p:nvPicPr>
          <p:cNvPr id="679" name="Google Shape;679;p43"/>
          <p:cNvPicPr preferRelativeResize="0"/>
          <p:nvPr/>
        </p:nvPicPr>
        <p:blipFill>
          <a:blip r:embed="rId5">
            <a:alphaModFix/>
          </a:blip>
          <a:stretch>
            <a:fillRect/>
          </a:stretch>
        </p:blipFill>
        <p:spPr>
          <a:xfrm rot="-5400000">
            <a:off x="2164444" y="179581"/>
            <a:ext cx="1217441" cy="2448128"/>
          </a:xfrm>
          <a:prstGeom prst="rect">
            <a:avLst/>
          </a:prstGeom>
          <a:noFill/>
          <a:ln cap="flat" cmpd="sng" w="19050">
            <a:solidFill>
              <a:srgbClr val="222222"/>
            </a:solidFill>
            <a:prstDash val="solid"/>
            <a:round/>
            <a:headEnd len="sm" w="sm" type="none"/>
            <a:tailEnd len="sm" w="sm" type="none"/>
          </a:ln>
        </p:spPr>
      </p:pic>
      <p:pic>
        <p:nvPicPr>
          <p:cNvPr id="680" name="Google Shape;680;p43"/>
          <p:cNvPicPr preferRelativeResize="0"/>
          <p:nvPr/>
        </p:nvPicPr>
        <p:blipFill>
          <a:blip r:embed="rId6">
            <a:alphaModFix/>
          </a:blip>
          <a:stretch>
            <a:fillRect/>
          </a:stretch>
        </p:blipFill>
        <p:spPr>
          <a:xfrm rot="-5400000">
            <a:off x="2149506" y="1701594"/>
            <a:ext cx="1217441" cy="2448128"/>
          </a:xfrm>
          <a:prstGeom prst="rect">
            <a:avLst/>
          </a:prstGeom>
          <a:noFill/>
          <a:ln cap="flat" cmpd="sng" w="19050">
            <a:solidFill>
              <a:srgbClr val="222222"/>
            </a:solidFill>
            <a:prstDash val="solid"/>
            <a:round/>
            <a:headEnd len="sm" w="sm" type="none"/>
            <a:tailEnd len="sm" w="sm" type="none"/>
          </a:ln>
        </p:spPr>
      </p:pic>
      <p:pic>
        <p:nvPicPr>
          <p:cNvPr id="681" name="Google Shape;681;p43"/>
          <p:cNvPicPr preferRelativeResize="0"/>
          <p:nvPr/>
        </p:nvPicPr>
        <p:blipFill>
          <a:blip r:embed="rId7">
            <a:alphaModFix/>
          </a:blip>
          <a:stretch>
            <a:fillRect/>
          </a:stretch>
        </p:blipFill>
        <p:spPr>
          <a:xfrm rot="-5400000">
            <a:off x="4707316" y="3221765"/>
            <a:ext cx="1224478" cy="2451791"/>
          </a:xfrm>
          <a:prstGeom prst="rect">
            <a:avLst/>
          </a:prstGeom>
          <a:noFill/>
          <a:ln cap="flat" cmpd="sng" w="19050">
            <a:solidFill>
              <a:srgbClr val="222222"/>
            </a:solidFill>
            <a:prstDash val="solid"/>
            <a:round/>
            <a:headEnd len="sm" w="sm" type="none"/>
            <a:tailEnd len="sm" w="sm" type="none"/>
          </a:ln>
        </p:spPr>
      </p:pic>
      <p:pic>
        <p:nvPicPr>
          <p:cNvPr id="682" name="Google Shape;682;p43"/>
          <p:cNvPicPr preferRelativeResize="0"/>
          <p:nvPr/>
        </p:nvPicPr>
        <p:blipFill>
          <a:blip r:embed="rId8">
            <a:alphaModFix/>
          </a:blip>
          <a:stretch>
            <a:fillRect/>
          </a:stretch>
        </p:blipFill>
        <p:spPr>
          <a:xfrm rot="-5400000">
            <a:off x="4709410" y="195030"/>
            <a:ext cx="1207998" cy="2418774"/>
          </a:xfrm>
          <a:prstGeom prst="rect">
            <a:avLst/>
          </a:prstGeom>
          <a:noFill/>
          <a:ln cap="flat" cmpd="sng" w="19050">
            <a:solidFill>
              <a:srgbClr val="222222"/>
            </a:solidFill>
            <a:prstDash val="solid"/>
            <a:round/>
            <a:headEnd len="sm" w="sm" type="none"/>
            <a:tailEnd len="sm" w="sm" type="none"/>
          </a:ln>
        </p:spPr>
      </p:pic>
      <p:pic>
        <p:nvPicPr>
          <p:cNvPr id="683" name="Google Shape;683;p43"/>
          <p:cNvPicPr preferRelativeResize="0"/>
          <p:nvPr/>
        </p:nvPicPr>
        <p:blipFill>
          <a:blip r:embed="rId9">
            <a:alphaModFix/>
          </a:blip>
          <a:stretch>
            <a:fillRect/>
          </a:stretch>
        </p:blipFill>
        <p:spPr>
          <a:xfrm rot="-5400000">
            <a:off x="4713127" y="1717675"/>
            <a:ext cx="1212853" cy="2428504"/>
          </a:xfrm>
          <a:prstGeom prst="rect">
            <a:avLst/>
          </a:prstGeom>
          <a:noFill/>
          <a:ln cap="flat" cmpd="sng" w="19050">
            <a:solidFill>
              <a:srgbClr val="222222"/>
            </a:solidFill>
            <a:prstDash val="solid"/>
            <a:round/>
            <a:headEnd len="sm" w="sm" type="none"/>
            <a:tailEnd len="sm" w="sm" type="none"/>
          </a:ln>
        </p:spPr>
      </p:pic>
      <p:pic>
        <p:nvPicPr>
          <p:cNvPr id="684" name="Google Shape;684;p43"/>
          <p:cNvPicPr preferRelativeResize="0"/>
          <p:nvPr/>
        </p:nvPicPr>
        <p:blipFill>
          <a:blip r:embed="rId10">
            <a:alphaModFix/>
          </a:blip>
          <a:stretch>
            <a:fillRect/>
          </a:stretch>
        </p:blipFill>
        <p:spPr>
          <a:xfrm rot="-5400000">
            <a:off x="7232370" y="194798"/>
            <a:ext cx="1213700" cy="2419254"/>
          </a:xfrm>
          <a:prstGeom prst="rect">
            <a:avLst/>
          </a:prstGeom>
          <a:noFill/>
          <a:ln cap="flat" cmpd="sng" w="19050">
            <a:solidFill>
              <a:srgbClr val="222222"/>
            </a:solidFill>
            <a:prstDash val="solid"/>
            <a:round/>
            <a:headEnd len="sm" w="sm" type="none"/>
            <a:tailEnd len="sm" w="sm" type="none"/>
          </a:ln>
        </p:spPr>
      </p:pic>
      <p:pic>
        <p:nvPicPr>
          <p:cNvPr id="685" name="Google Shape;685;p43"/>
          <p:cNvPicPr preferRelativeResize="0"/>
          <p:nvPr/>
        </p:nvPicPr>
        <p:blipFill>
          <a:blip r:embed="rId11">
            <a:alphaModFix/>
          </a:blip>
          <a:stretch>
            <a:fillRect/>
          </a:stretch>
        </p:blipFill>
        <p:spPr>
          <a:xfrm rot="-5400000">
            <a:off x="7230650" y="1718175"/>
            <a:ext cx="1217825" cy="2427475"/>
          </a:xfrm>
          <a:prstGeom prst="rect">
            <a:avLst/>
          </a:prstGeom>
          <a:noFill/>
          <a:ln cap="flat" cmpd="sng" w="19050">
            <a:solidFill>
              <a:srgbClr val="222222"/>
            </a:solidFill>
            <a:prstDash val="solid"/>
            <a:round/>
            <a:headEnd len="sm" w="sm" type="none"/>
            <a:tailEnd len="sm" w="sm" type="none"/>
          </a:ln>
        </p:spPr>
      </p:pic>
      <p:sp>
        <p:nvSpPr>
          <p:cNvPr id="686" name="Google Shape;686;p43"/>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Example Results</a:t>
            </a:r>
            <a:endParaRPr b="1" sz="2800">
              <a:solidFill>
                <a:schemeClr val="lt1"/>
              </a:solidFill>
              <a:latin typeface="Average"/>
              <a:ea typeface="Average"/>
              <a:cs typeface="Average"/>
              <a:sym typeface="Average"/>
            </a:endParaRPr>
          </a:p>
        </p:txBody>
      </p:sp>
      <p:sp>
        <p:nvSpPr>
          <p:cNvPr id="687" name="Google Shape;687;p43"/>
          <p:cNvSpPr txBox="1"/>
          <p:nvPr/>
        </p:nvSpPr>
        <p:spPr>
          <a:xfrm>
            <a:off x="2315275" y="436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688" name="Google Shape;688;p43"/>
          <p:cNvSpPr txBox="1"/>
          <p:nvPr/>
        </p:nvSpPr>
        <p:spPr>
          <a:xfrm>
            <a:off x="4829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689" name="Google Shape;689;p43"/>
          <p:cNvSpPr txBox="1"/>
          <p:nvPr/>
        </p:nvSpPr>
        <p:spPr>
          <a:xfrm>
            <a:off x="7496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u_error</a:t>
            </a:r>
            <a:endParaRPr b="1">
              <a:solidFill>
                <a:schemeClr val="lt1"/>
              </a:solidFill>
              <a:latin typeface="Proxima Nova"/>
              <a:ea typeface="Proxima Nova"/>
              <a:cs typeface="Proxima Nova"/>
              <a:sym typeface="Proxima Nova"/>
            </a:endParaRPr>
          </a:p>
        </p:txBody>
      </p:sp>
      <p:sp>
        <p:nvSpPr>
          <p:cNvPr id="690" name="Google Shape;690;p43"/>
          <p:cNvSpPr txBox="1"/>
          <p:nvPr/>
        </p:nvSpPr>
        <p:spPr>
          <a:xfrm>
            <a:off x="2315275" y="1960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v_true</a:t>
            </a:r>
            <a:endParaRPr b="1">
              <a:solidFill>
                <a:schemeClr val="lt1"/>
              </a:solidFill>
              <a:latin typeface="Proxima Nova"/>
              <a:ea typeface="Proxima Nova"/>
              <a:cs typeface="Proxima Nova"/>
              <a:sym typeface="Proxima Nova"/>
            </a:endParaRPr>
          </a:p>
        </p:txBody>
      </p:sp>
      <p:sp>
        <p:nvSpPr>
          <p:cNvPr id="691" name="Google Shape;691;p43"/>
          <p:cNvSpPr txBox="1"/>
          <p:nvPr/>
        </p:nvSpPr>
        <p:spPr>
          <a:xfrm>
            <a:off x="4829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v_pred</a:t>
            </a:r>
            <a:endParaRPr b="1">
              <a:solidFill>
                <a:schemeClr val="lt1"/>
              </a:solidFill>
              <a:latin typeface="Proxima Nova"/>
              <a:ea typeface="Proxima Nova"/>
              <a:cs typeface="Proxima Nova"/>
              <a:sym typeface="Proxima Nova"/>
            </a:endParaRPr>
          </a:p>
        </p:txBody>
      </p:sp>
      <p:sp>
        <p:nvSpPr>
          <p:cNvPr id="692" name="Google Shape;692;p43"/>
          <p:cNvSpPr txBox="1"/>
          <p:nvPr/>
        </p:nvSpPr>
        <p:spPr>
          <a:xfrm>
            <a:off x="7496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v_error</a:t>
            </a:r>
            <a:endParaRPr b="1">
              <a:solidFill>
                <a:schemeClr val="lt1"/>
              </a:solidFill>
              <a:latin typeface="Proxima Nova"/>
              <a:ea typeface="Proxima Nova"/>
              <a:cs typeface="Proxima Nova"/>
              <a:sym typeface="Proxima Nova"/>
            </a:endParaRPr>
          </a:p>
        </p:txBody>
      </p:sp>
      <p:sp>
        <p:nvSpPr>
          <p:cNvPr id="693" name="Google Shape;693;p43"/>
          <p:cNvSpPr txBox="1"/>
          <p:nvPr/>
        </p:nvSpPr>
        <p:spPr>
          <a:xfrm>
            <a:off x="2315275" y="3484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p_true</a:t>
            </a:r>
            <a:endParaRPr b="1">
              <a:solidFill>
                <a:schemeClr val="lt1"/>
              </a:solidFill>
              <a:latin typeface="Proxima Nova"/>
              <a:ea typeface="Proxima Nova"/>
              <a:cs typeface="Proxima Nova"/>
              <a:sym typeface="Proxima Nova"/>
            </a:endParaRPr>
          </a:p>
        </p:txBody>
      </p:sp>
      <p:sp>
        <p:nvSpPr>
          <p:cNvPr id="694" name="Google Shape;694;p43"/>
          <p:cNvSpPr txBox="1"/>
          <p:nvPr/>
        </p:nvSpPr>
        <p:spPr>
          <a:xfrm>
            <a:off x="4829875" y="3496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p_pred</a:t>
            </a:r>
            <a:endParaRPr b="1">
              <a:solidFill>
                <a:schemeClr val="lt1"/>
              </a:solidFill>
              <a:latin typeface="Proxima Nova"/>
              <a:ea typeface="Proxima Nova"/>
              <a:cs typeface="Proxima Nova"/>
              <a:sym typeface="Proxima Nova"/>
            </a:endParaRPr>
          </a:p>
        </p:txBody>
      </p:sp>
      <p:sp>
        <p:nvSpPr>
          <p:cNvPr id="695" name="Google Shape;695;p43"/>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2.8%</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5.6%</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0.997</a:t>
            </a:r>
            <a:endParaRPr>
              <a:solidFill>
                <a:schemeClr val="lt1"/>
              </a:solidFill>
              <a:latin typeface="Proxima Nova"/>
              <a:ea typeface="Proxima Nova"/>
              <a:cs typeface="Proxima Nova"/>
              <a:sym typeface="Proxima Nova"/>
            </a:endParaRPr>
          </a:p>
        </p:txBody>
      </p:sp>
      <p:pic>
        <p:nvPicPr>
          <p:cNvPr id="696" name="Google Shape;696;p43"/>
          <p:cNvPicPr preferRelativeResize="0"/>
          <p:nvPr/>
        </p:nvPicPr>
        <p:blipFill>
          <a:blip r:embed="rId12">
            <a:alphaModFix/>
          </a:blip>
          <a:stretch>
            <a:fillRect/>
          </a:stretch>
        </p:blipFill>
        <p:spPr>
          <a:xfrm rot="5400000">
            <a:off x="236175" y="1835383"/>
            <a:ext cx="2215024" cy="134975"/>
          </a:xfrm>
          <a:prstGeom prst="rect">
            <a:avLst/>
          </a:prstGeom>
          <a:noFill/>
          <a:ln>
            <a:noFill/>
          </a:ln>
        </p:spPr>
      </p:pic>
      <p:sp>
        <p:nvSpPr>
          <p:cNvPr id="697" name="Google Shape;697;p43"/>
          <p:cNvSpPr txBox="1"/>
          <p:nvPr/>
        </p:nvSpPr>
        <p:spPr>
          <a:xfrm>
            <a:off x="11392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698" name="Google Shape;698;p43"/>
          <p:cNvSpPr txBox="1"/>
          <p:nvPr/>
        </p:nvSpPr>
        <p:spPr>
          <a:xfrm>
            <a:off x="11279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699" name="Google Shape;699;p43"/>
          <p:cNvPicPr preferRelativeResize="0"/>
          <p:nvPr/>
        </p:nvPicPr>
        <p:blipFill>
          <a:blip r:embed="rId13">
            <a:alphaModFix/>
          </a:blip>
          <a:stretch>
            <a:fillRect/>
          </a:stretch>
        </p:blipFill>
        <p:spPr>
          <a:xfrm flipH="1" rot="5400000">
            <a:off x="-932300" y="1840019"/>
            <a:ext cx="2218374" cy="116475"/>
          </a:xfrm>
          <a:prstGeom prst="rect">
            <a:avLst/>
          </a:prstGeom>
          <a:noFill/>
          <a:ln>
            <a:noFill/>
          </a:ln>
        </p:spPr>
      </p:pic>
      <p:sp>
        <p:nvSpPr>
          <p:cNvPr id="700" name="Google Shape;700;p43"/>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701" name="Google Shape;701;p43"/>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702" name="Google Shape;702;p43"/>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3"/>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707" name="Shape 707"/>
        <p:cNvGrpSpPr/>
        <p:nvPr/>
      </p:nvGrpSpPr>
      <p:grpSpPr>
        <a:xfrm>
          <a:off x="0" y="0"/>
          <a:ext cx="0" cy="0"/>
          <a:chOff x="0" y="0"/>
          <a:chExt cx="0" cy="0"/>
        </a:xfrm>
      </p:grpSpPr>
      <p:pic>
        <p:nvPicPr>
          <p:cNvPr id="708" name="Google Shape;708;p44"/>
          <p:cNvPicPr preferRelativeResize="0"/>
          <p:nvPr/>
        </p:nvPicPr>
        <p:blipFill rotWithShape="1">
          <a:blip r:embed="rId3">
            <a:alphaModFix/>
          </a:blip>
          <a:srcRect b="39120" l="19940" r="21634" t="24770"/>
          <a:stretch/>
        </p:blipFill>
        <p:spPr>
          <a:xfrm rot="-5400000">
            <a:off x="269725" y="3727025"/>
            <a:ext cx="1093600" cy="1347150"/>
          </a:xfrm>
          <a:prstGeom prst="rect">
            <a:avLst/>
          </a:prstGeom>
          <a:noFill/>
          <a:ln>
            <a:noFill/>
          </a:ln>
        </p:spPr>
      </p:pic>
      <p:pic>
        <p:nvPicPr>
          <p:cNvPr id="709" name="Google Shape;709;p44"/>
          <p:cNvPicPr preferRelativeResize="0"/>
          <p:nvPr/>
        </p:nvPicPr>
        <p:blipFill>
          <a:blip r:embed="rId4">
            <a:alphaModFix/>
          </a:blip>
          <a:stretch>
            <a:fillRect/>
          </a:stretch>
        </p:blipFill>
        <p:spPr>
          <a:xfrm rot="-5400000">
            <a:off x="2180494" y="3223594"/>
            <a:ext cx="1217441" cy="2448128"/>
          </a:xfrm>
          <a:prstGeom prst="rect">
            <a:avLst/>
          </a:prstGeom>
          <a:noFill/>
          <a:ln cap="flat" cmpd="sng" w="19050">
            <a:solidFill>
              <a:srgbClr val="222222"/>
            </a:solidFill>
            <a:prstDash val="solid"/>
            <a:round/>
            <a:headEnd len="sm" w="sm" type="none"/>
            <a:tailEnd len="sm" w="sm" type="none"/>
          </a:ln>
        </p:spPr>
      </p:pic>
      <p:pic>
        <p:nvPicPr>
          <p:cNvPr id="710" name="Google Shape;710;p44"/>
          <p:cNvPicPr preferRelativeResize="0"/>
          <p:nvPr/>
        </p:nvPicPr>
        <p:blipFill>
          <a:blip r:embed="rId5">
            <a:alphaModFix/>
          </a:blip>
          <a:stretch>
            <a:fillRect/>
          </a:stretch>
        </p:blipFill>
        <p:spPr>
          <a:xfrm rot="-5400000">
            <a:off x="2164444" y="179581"/>
            <a:ext cx="1217441" cy="2448128"/>
          </a:xfrm>
          <a:prstGeom prst="rect">
            <a:avLst/>
          </a:prstGeom>
          <a:noFill/>
          <a:ln cap="flat" cmpd="sng" w="19050">
            <a:solidFill>
              <a:srgbClr val="222222"/>
            </a:solidFill>
            <a:prstDash val="solid"/>
            <a:round/>
            <a:headEnd len="sm" w="sm" type="none"/>
            <a:tailEnd len="sm" w="sm" type="none"/>
          </a:ln>
        </p:spPr>
      </p:pic>
      <p:pic>
        <p:nvPicPr>
          <p:cNvPr id="711" name="Google Shape;711;p44"/>
          <p:cNvPicPr preferRelativeResize="0"/>
          <p:nvPr/>
        </p:nvPicPr>
        <p:blipFill>
          <a:blip r:embed="rId6">
            <a:alphaModFix/>
          </a:blip>
          <a:stretch>
            <a:fillRect/>
          </a:stretch>
        </p:blipFill>
        <p:spPr>
          <a:xfrm rot="-5400000">
            <a:off x="2149506" y="1701594"/>
            <a:ext cx="1217441" cy="2448128"/>
          </a:xfrm>
          <a:prstGeom prst="rect">
            <a:avLst/>
          </a:prstGeom>
          <a:noFill/>
          <a:ln cap="flat" cmpd="sng" w="19050">
            <a:solidFill>
              <a:srgbClr val="222222"/>
            </a:solidFill>
            <a:prstDash val="solid"/>
            <a:round/>
            <a:headEnd len="sm" w="sm" type="none"/>
            <a:tailEnd len="sm" w="sm" type="none"/>
          </a:ln>
        </p:spPr>
      </p:pic>
      <p:pic>
        <p:nvPicPr>
          <p:cNvPr id="712" name="Google Shape;712;p44"/>
          <p:cNvPicPr preferRelativeResize="0"/>
          <p:nvPr/>
        </p:nvPicPr>
        <p:blipFill>
          <a:blip r:embed="rId7">
            <a:alphaModFix/>
          </a:blip>
          <a:stretch>
            <a:fillRect/>
          </a:stretch>
        </p:blipFill>
        <p:spPr>
          <a:xfrm rot="-5400000">
            <a:off x="4707316" y="3221765"/>
            <a:ext cx="1224478" cy="2451791"/>
          </a:xfrm>
          <a:prstGeom prst="rect">
            <a:avLst/>
          </a:prstGeom>
          <a:noFill/>
          <a:ln cap="flat" cmpd="sng" w="19050">
            <a:solidFill>
              <a:srgbClr val="222222"/>
            </a:solidFill>
            <a:prstDash val="solid"/>
            <a:round/>
            <a:headEnd len="sm" w="sm" type="none"/>
            <a:tailEnd len="sm" w="sm" type="none"/>
          </a:ln>
        </p:spPr>
      </p:pic>
      <p:pic>
        <p:nvPicPr>
          <p:cNvPr id="713" name="Google Shape;713;p44"/>
          <p:cNvPicPr preferRelativeResize="0"/>
          <p:nvPr/>
        </p:nvPicPr>
        <p:blipFill>
          <a:blip r:embed="rId8">
            <a:alphaModFix/>
          </a:blip>
          <a:stretch>
            <a:fillRect/>
          </a:stretch>
        </p:blipFill>
        <p:spPr>
          <a:xfrm rot="-5400000">
            <a:off x="4709410" y="195030"/>
            <a:ext cx="1207998" cy="2418774"/>
          </a:xfrm>
          <a:prstGeom prst="rect">
            <a:avLst/>
          </a:prstGeom>
          <a:noFill/>
          <a:ln cap="flat" cmpd="sng" w="19050">
            <a:solidFill>
              <a:srgbClr val="222222"/>
            </a:solidFill>
            <a:prstDash val="solid"/>
            <a:round/>
            <a:headEnd len="sm" w="sm" type="none"/>
            <a:tailEnd len="sm" w="sm" type="none"/>
          </a:ln>
        </p:spPr>
      </p:pic>
      <p:pic>
        <p:nvPicPr>
          <p:cNvPr id="714" name="Google Shape;714;p44"/>
          <p:cNvPicPr preferRelativeResize="0"/>
          <p:nvPr/>
        </p:nvPicPr>
        <p:blipFill>
          <a:blip r:embed="rId9">
            <a:alphaModFix/>
          </a:blip>
          <a:stretch>
            <a:fillRect/>
          </a:stretch>
        </p:blipFill>
        <p:spPr>
          <a:xfrm rot="-5400000">
            <a:off x="4713127" y="1717675"/>
            <a:ext cx="1212853" cy="2428504"/>
          </a:xfrm>
          <a:prstGeom prst="rect">
            <a:avLst/>
          </a:prstGeom>
          <a:noFill/>
          <a:ln cap="flat" cmpd="sng" w="19050">
            <a:solidFill>
              <a:srgbClr val="222222"/>
            </a:solidFill>
            <a:prstDash val="solid"/>
            <a:round/>
            <a:headEnd len="sm" w="sm" type="none"/>
            <a:tailEnd len="sm" w="sm" type="none"/>
          </a:ln>
        </p:spPr>
      </p:pic>
      <p:pic>
        <p:nvPicPr>
          <p:cNvPr id="715" name="Google Shape;715;p44"/>
          <p:cNvPicPr preferRelativeResize="0"/>
          <p:nvPr/>
        </p:nvPicPr>
        <p:blipFill>
          <a:blip r:embed="rId10">
            <a:alphaModFix/>
          </a:blip>
          <a:stretch>
            <a:fillRect/>
          </a:stretch>
        </p:blipFill>
        <p:spPr>
          <a:xfrm rot="-5400000">
            <a:off x="7232370" y="194798"/>
            <a:ext cx="1213700" cy="2419254"/>
          </a:xfrm>
          <a:prstGeom prst="rect">
            <a:avLst/>
          </a:prstGeom>
          <a:noFill/>
          <a:ln cap="flat" cmpd="sng" w="19050">
            <a:solidFill>
              <a:srgbClr val="222222"/>
            </a:solidFill>
            <a:prstDash val="solid"/>
            <a:round/>
            <a:headEnd len="sm" w="sm" type="none"/>
            <a:tailEnd len="sm" w="sm" type="none"/>
          </a:ln>
        </p:spPr>
      </p:pic>
      <p:pic>
        <p:nvPicPr>
          <p:cNvPr id="716" name="Google Shape;716;p44"/>
          <p:cNvPicPr preferRelativeResize="0"/>
          <p:nvPr/>
        </p:nvPicPr>
        <p:blipFill>
          <a:blip r:embed="rId11">
            <a:alphaModFix/>
          </a:blip>
          <a:stretch>
            <a:fillRect/>
          </a:stretch>
        </p:blipFill>
        <p:spPr>
          <a:xfrm rot="-5400000">
            <a:off x="7230650" y="1718175"/>
            <a:ext cx="1217825" cy="2427475"/>
          </a:xfrm>
          <a:prstGeom prst="rect">
            <a:avLst/>
          </a:prstGeom>
          <a:noFill/>
          <a:ln cap="flat" cmpd="sng" w="19050">
            <a:solidFill>
              <a:srgbClr val="222222"/>
            </a:solidFill>
            <a:prstDash val="solid"/>
            <a:round/>
            <a:headEnd len="sm" w="sm" type="none"/>
            <a:tailEnd len="sm" w="sm" type="none"/>
          </a:ln>
        </p:spPr>
      </p:pic>
      <p:pic>
        <p:nvPicPr>
          <p:cNvPr id="717" name="Google Shape;717;p44"/>
          <p:cNvPicPr preferRelativeResize="0"/>
          <p:nvPr/>
        </p:nvPicPr>
        <p:blipFill>
          <a:blip r:embed="rId12">
            <a:alphaModFix/>
          </a:blip>
          <a:stretch>
            <a:fillRect/>
          </a:stretch>
        </p:blipFill>
        <p:spPr>
          <a:xfrm rot="-5400000">
            <a:off x="7238450" y="3202950"/>
            <a:ext cx="1225925" cy="2443625"/>
          </a:xfrm>
          <a:prstGeom prst="rect">
            <a:avLst/>
          </a:prstGeom>
          <a:noFill/>
          <a:ln cap="flat" cmpd="sng" w="19050">
            <a:solidFill>
              <a:srgbClr val="222222"/>
            </a:solidFill>
            <a:prstDash val="solid"/>
            <a:round/>
            <a:headEnd len="sm" w="sm" type="none"/>
            <a:tailEnd len="sm" w="sm" type="none"/>
          </a:ln>
        </p:spPr>
      </p:pic>
      <p:sp>
        <p:nvSpPr>
          <p:cNvPr id="718" name="Google Shape;718;p44"/>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Example Results</a:t>
            </a:r>
            <a:endParaRPr b="1" sz="2800">
              <a:solidFill>
                <a:schemeClr val="lt1"/>
              </a:solidFill>
              <a:latin typeface="Average"/>
              <a:ea typeface="Average"/>
              <a:cs typeface="Average"/>
              <a:sym typeface="Average"/>
            </a:endParaRPr>
          </a:p>
        </p:txBody>
      </p:sp>
      <p:sp>
        <p:nvSpPr>
          <p:cNvPr id="719" name="Google Shape;719;p44"/>
          <p:cNvSpPr txBox="1"/>
          <p:nvPr/>
        </p:nvSpPr>
        <p:spPr>
          <a:xfrm>
            <a:off x="2315275" y="436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720" name="Google Shape;720;p44"/>
          <p:cNvSpPr txBox="1"/>
          <p:nvPr/>
        </p:nvSpPr>
        <p:spPr>
          <a:xfrm>
            <a:off x="4829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721" name="Google Shape;721;p44"/>
          <p:cNvSpPr txBox="1"/>
          <p:nvPr/>
        </p:nvSpPr>
        <p:spPr>
          <a:xfrm>
            <a:off x="7496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u_error</a:t>
            </a:r>
            <a:endParaRPr b="1">
              <a:solidFill>
                <a:schemeClr val="lt1"/>
              </a:solidFill>
              <a:latin typeface="Proxima Nova"/>
              <a:ea typeface="Proxima Nova"/>
              <a:cs typeface="Proxima Nova"/>
              <a:sym typeface="Proxima Nova"/>
            </a:endParaRPr>
          </a:p>
        </p:txBody>
      </p:sp>
      <p:sp>
        <p:nvSpPr>
          <p:cNvPr id="722" name="Google Shape;722;p44"/>
          <p:cNvSpPr txBox="1"/>
          <p:nvPr/>
        </p:nvSpPr>
        <p:spPr>
          <a:xfrm>
            <a:off x="2315275" y="1960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v_true</a:t>
            </a:r>
            <a:endParaRPr b="1">
              <a:solidFill>
                <a:schemeClr val="lt1"/>
              </a:solidFill>
              <a:latin typeface="Proxima Nova"/>
              <a:ea typeface="Proxima Nova"/>
              <a:cs typeface="Proxima Nova"/>
              <a:sym typeface="Proxima Nova"/>
            </a:endParaRPr>
          </a:p>
        </p:txBody>
      </p:sp>
      <p:sp>
        <p:nvSpPr>
          <p:cNvPr id="723" name="Google Shape;723;p44"/>
          <p:cNvSpPr txBox="1"/>
          <p:nvPr/>
        </p:nvSpPr>
        <p:spPr>
          <a:xfrm>
            <a:off x="4829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v_pred</a:t>
            </a:r>
            <a:endParaRPr b="1">
              <a:solidFill>
                <a:schemeClr val="lt1"/>
              </a:solidFill>
              <a:latin typeface="Proxima Nova"/>
              <a:ea typeface="Proxima Nova"/>
              <a:cs typeface="Proxima Nova"/>
              <a:sym typeface="Proxima Nova"/>
            </a:endParaRPr>
          </a:p>
        </p:txBody>
      </p:sp>
      <p:sp>
        <p:nvSpPr>
          <p:cNvPr id="724" name="Google Shape;724;p44"/>
          <p:cNvSpPr txBox="1"/>
          <p:nvPr/>
        </p:nvSpPr>
        <p:spPr>
          <a:xfrm>
            <a:off x="7496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v_error</a:t>
            </a:r>
            <a:endParaRPr b="1">
              <a:solidFill>
                <a:schemeClr val="lt1"/>
              </a:solidFill>
              <a:latin typeface="Proxima Nova"/>
              <a:ea typeface="Proxima Nova"/>
              <a:cs typeface="Proxima Nova"/>
              <a:sym typeface="Proxima Nova"/>
            </a:endParaRPr>
          </a:p>
        </p:txBody>
      </p:sp>
      <p:sp>
        <p:nvSpPr>
          <p:cNvPr id="725" name="Google Shape;725;p44"/>
          <p:cNvSpPr txBox="1"/>
          <p:nvPr/>
        </p:nvSpPr>
        <p:spPr>
          <a:xfrm>
            <a:off x="2315275" y="3484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p_true</a:t>
            </a:r>
            <a:endParaRPr b="1">
              <a:solidFill>
                <a:schemeClr val="lt1"/>
              </a:solidFill>
              <a:latin typeface="Proxima Nova"/>
              <a:ea typeface="Proxima Nova"/>
              <a:cs typeface="Proxima Nova"/>
              <a:sym typeface="Proxima Nova"/>
            </a:endParaRPr>
          </a:p>
        </p:txBody>
      </p:sp>
      <p:sp>
        <p:nvSpPr>
          <p:cNvPr id="726" name="Google Shape;726;p44"/>
          <p:cNvSpPr txBox="1"/>
          <p:nvPr/>
        </p:nvSpPr>
        <p:spPr>
          <a:xfrm>
            <a:off x="4829875" y="3496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p_pred</a:t>
            </a:r>
            <a:endParaRPr b="1">
              <a:solidFill>
                <a:schemeClr val="lt1"/>
              </a:solidFill>
              <a:latin typeface="Proxima Nova"/>
              <a:ea typeface="Proxima Nova"/>
              <a:cs typeface="Proxima Nova"/>
              <a:sym typeface="Proxima Nova"/>
            </a:endParaRPr>
          </a:p>
        </p:txBody>
      </p:sp>
      <p:sp>
        <p:nvSpPr>
          <p:cNvPr id="727" name="Google Shape;727;p44"/>
          <p:cNvSpPr txBox="1"/>
          <p:nvPr/>
        </p:nvSpPr>
        <p:spPr>
          <a:xfrm>
            <a:off x="7496875" y="3496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p_error</a:t>
            </a:r>
            <a:endParaRPr b="1">
              <a:solidFill>
                <a:schemeClr val="lt1"/>
              </a:solidFill>
              <a:latin typeface="Proxima Nova"/>
              <a:ea typeface="Proxima Nova"/>
              <a:cs typeface="Proxima Nova"/>
              <a:sym typeface="Proxima Nova"/>
            </a:endParaRPr>
          </a:p>
        </p:txBody>
      </p:sp>
      <p:sp>
        <p:nvSpPr>
          <p:cNvPr id="728" name="Google Shape;728;p44"/>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2.8%</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5.6%</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0.997</a:t>
            </a:r>
            <a:endParaRPr>
              <a:solidFill>
                <a:schemeClr val="lt1"/>
              </a:solidFill>
              <a:latin typeface="Proxima Nova"/>
              <a:ea typeface="Proxima Nova"/>
              <a:cs typeface="Proxima Nova"/>
              <a:sym typeface="Proxima Nova"/>
            </a:endParaRPr>
          </a:p>
        </p:txBody>
      </p:sp>
      <p:pic>
        <p:nvPicPr>
          <p:cNvPr id="729" name="Google Shape;729;p44"/>
          <p:cNvPicPr preferRelativeResize="0"/>
          <p:nvPr/>
        </p:nvPicPr>
        <p:blipFill>
          <a:blip r:embed="rId13">
            <a:alphaModFix/>
          </a:blip>
          <a:stretch>
            <a:fillRect/>
          </a:stretch>
        </p:blipFill>
        <p:spPr>
          <a:xfrm rot="5400000">
            <a:off x="236175" y="1835383"/>
            <a:ext cx="2215024" cy="134975"/>
          </a:xfrm>
          <a:prstGeom prst="rect">
            <a:avLst/>
          </a:prstGeom>
          <a:noFill/>
          <a:ln>
            <a:noFill/>
          </a:ln>
        </p:spPr>
      </p:pic>
      <p:sp>
        <p:nvSpPr>
          <p:cNvPr id="730" name="Google Shape;730;p44"/>
          <p:cNvSpPr txBox="1"/>
          <p:nvPr/>
        </p:nvSpPr>
        <p:spPr>
          <a:xfrm>
            <a:off x="11392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731" name="Google Shape;731;p44"/>
          <p:cNvSpPr txBox="1"/>
          <p:nvPr/>
        </p:nvSpPr>
        <p:spPr>
          <a:xfrm>
            <a:off x="11279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732" name="Google Shape;732;p44"/>
          <p:cNvPicPr preferRelativeResize="0"/>
          <p:nvPr/>
        </p:nvPicPr>
        <p:blipFill>
          <a:blip r:embed="rId14">
            <a:alphaModFix/>
          </a:blip>
          <a:stretch>
            <a:fillRect/>
          </a:stretch>
        </p:blipFill>
        <p:spPr>
          <a:xfrm flipH="1" rot="5400000">
            <a:off x="-932300" y="1840019"/>
            <a:ext cx="2218374" cy="116475"/>
          </a:xfrm>
          <a:prstGeom prst="rect">
            <a:avLst/>
          </a:prstGeom>
          <a:noFill/>
          <a:ln>
            <a:noFill/>
          </a:ln>
        </p:spPr>
      </p:pic>
      <p:sp>
        <p:nvSpPr>
          <p:cNvPr id="733" name="Google Shape;733;p44"/>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734" name="Google Shape;734;p44"/>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735" name="Google Shape;735;p44"/>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4"/>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740" name="Shape 740"/>
        <p:cNvGrpSpPr/>
        <p:nvPr/>
      </p:nvGrpSpPr>
      <p:grpSpPr>
        <a:xfrm>
          <a:off x="0" y="0"/>
          <a:ext cx="0" cy="0"/>
          <a:chOff x="0" y="0"/>
          <a:chExt cx="0" cy="0"/>
        </a:xfrm>
      </p:grpSpPr>
      <p:sp>
        <p:nvSpPr>
          <p:cNvPr id="741" name="Google Shape;741;p45"/>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Example Results</a:t>
            </a:r>
            <a:endParaRPr b="1" sz="2800">
              <a:solidFill>
                <a:schemeClr val="lt1"/>
              </a:solidFill>
              <a:latin typeface="Average"/>
              <a:ea typeface="Average"/>
              <a:cs typeface="Average"/>
              <a:sym typeface="Average"/>
            </a:endParaRPr>
          </a:p>
        </p:txBody>
      </p:sp>
      <p:sp>
        <p:nvSpPr>
          <p:cNvPr id="742" name="Google Shape;742;p45"/>
          <p:cNvSpPr txBox="1"/>
          <p:nvPr/>
        </p:nvSpPr>
        <p:spPr>
          <a:xfrm>
            <a:off x="2315275" y="436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pic>
        <p:nvPicPr>
          <p:cNvPr id="743" name="Google Shape;743;p45"/>
          <p:cNvPicPr preferRelativeResize="0"/>
          <p:nvPr/>
        </p:nvPicPr>
        <p:blipFill rotWithShape="1">
          <a:blip r:embed="rId3">
            <a:alphaModFix/>
          </a:blip>
          <a:srcRect b="31510" l="6809" r="7960" t="21111"/>
          <a:stretch/>
        </p:blipFill>
        <p:spPr>
          <a:xfrm rot="-5400000">
            <a:off x="137012" y="3780563"/>
            <a:ext cx="1224450" cy="1356775"/>
          </a:xfrm>
          <a:prstGeom prst="rect">
            <a:avLst/>
          </a:prstGeom>
          <a:noFill/>
          <a:ln>
            <a:noFill/>
          </a:ln>
        </p:spPr>
      </p:pic>
      <p:pic>
        <p:nvPicPr>
          <p:cNvPr id="744" name="Google Shape;744;p45"/>
          <p:cNvPicPr preferRelativeResize="0"/>
          <p:nvPr/>
        </p:nvPicPr>
        <p:blipFill>
          <a:blip r:embed="rId4">
            <a:alphaModFix/>
          </a:blip>
          <a:stretch>
            <a:fillRect/>
          </a:stretch>
        </p:blipFill>
        <p:spPr>
          <a:xfrm rot="-5400000">
            <a:off x="2138364" y="185457"/>
            <a:ext cx="1255218" cy="2427400"/>
          </a:xfrm>
          <a:prstGeom prst="rect">
            <a:avLst/>
          </a:prstGeom>
          <a:noFill/>
          <a:ln cap="flat" cmpd="sng" w="19050">
            <a:solidFill>
              <a:schemeClr val="dk2"/>
            </a:solidFill>
            <a:prstDash val="solid"/>
            <a:round/>
            <a:headEnd len="sm" w="sm" type="none"/>
            <a:tailEnd len="sm" w="sm" type="none"/>
          </a:ln>
        </p:spPr>
      </p:pic>
      <p:pic>
        <p:nvPicPr>
          <p:cNvPr id="745" name="Google Shape;745;p45"/>
          <p:cNvPicPr preferRelativeResize="0"/>
          <p:nvPr/>
        </p:nvPicPr>
        <p:blipFill>
          <a:blip r:embed="rId5">
            <a:alphaModFix/>
          </a:blip>
          <a:stretch>
            <a:fillRect/>
          </a:stretch>
        </p:blipFill>
        <p:spPr>
          <a:xfrm rot="5400000">
            <a:off x="236175" y="1835383"/>
            <a:ext cx="2215024" cy="134975"/>
          </a:xfrm>
          <a:prstGeom prst="rect">
            <a:avLst/>
          </a:prstGeom>
          <a:noFill/>
          <a:ln>
            <a:noFill/>
          </a:ln>
        </p:spPr>
      </p:pic>
      <p:sp>
        <p:nvSpPr>
          <p:cNvPr id="746" name="Google Shape;746;p45"/>
          <p:cNvSpPr txBox="1"/>
          <p:nvPr/>
        </p:nvSpPr>
        <p:spPr>
          <a:xfrm>
            <a:off x="11392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747" name="Google Shape;747;p45"/>
          <p:cNvSpPr txBox="1"/>
          <p:nvPr/>
        </p:nvSpPr>
        <p:spPr>
          <a:xfrm>
            <a:off x="11279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748" name="Google Shape;748;p45"/>
          <p:cNvPicPr preferRelativeResize="0"/>
          <p:nvPr/>
        </p:nvPicPr>
        <p:blipFill>
          <a:blip r:embed="rId6">
            <a:alphaModFix/>
          </a:blip>
          <a:stretch>
            <a:fillRect/>
          </a:stretch>
        </p:blipFill>
        <p:spPr>
          <a:xfrm flipH="1" rot="5400000">
            <a:off x="-932300" y="1840019"/>
            <a:ext cx="2218374" cy="116475"/>
          </a:xfrm>
          <a:prstGeom prst="rect">
            <a:avLst/>
          </a:prstGeom>
          <a:noFill/>
          <a:ln>
            <a:noFill/>
          </a:ln>
        </p:spPr>
      </p:pic>
      <p:sp>
        <p:nvSpPr>
          <p:cNvPr id="749" name="Google Shape;749;p45"/>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750" name="Google Shape;750;p45"/>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751" name="Google Shape;751;p45"/>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5"/>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756" name="Shape 756"/>
        <p:cNvGrpSpPr/>
        <p:nvPr/>
      </p:nvGrpSpPr>
      <p:grpSpPr>
        <a:xfrm>
          <a:off x="0" y="0"/>
          <a:ext cx="0" cy="0"/>
          <a:chOff x="0" y="0"/>
          <a:chExt cx="0" cy="0"/>
        </a:xfrm>
      </p:grpSpPr>
      <p:sp>
        <p:nvSpPr>
          <p:cNvPr id="757" name="Google Shape;757;p46"/>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Example Results</a:t>
            </a:r>
            <a:endParaRPr b="1" sz="2800">
              <a:solidFill>
                <a:schemeClr val="lt1"/>
              </a:solidFill>
              <a:latin typeface="Average"/>
              <a:ea typeface="Average"/>
              <a:cs typeface="Average"/>
              <a:sym typeface="Average"/>
            </a:endParaRPr>
          </a:p>
        </p:txBody>
      </p:sp>
      <p:pic>
        <p:nvPicPr>
          <p:cNvPr id="758" name="Google Shape;758;p46"/>
          <p:cNvPicPr preferRelativeResize="0"/>
          <p:nvPr/>
        </p:nvPicPr>
        <p:blipFill rotWithShape="1">
          <a:blip r:embed="rId3">
            <a:alphaModFix/>
          </a:blip>
          <a:srcRect b="31510" l="6809" r="7960" t="21111"/>
          <a:stretch/>
        </p:blipFill>
        <p:spPr>
          <a:xfrm rot="-5400000">
            <a:off x="137012" y="3780563"/>
            <a:ext cx="1224450" cy="1356775"/>
          </a:xfrm>
          <a:prstGeom prst="rect">
            <a:avLst/>
          </a:prstGeom>
          <a:noFill/>
          <a:ln>
            <a:noFill/>
          </a:ln>
        </p:spPr>
      </p:pic>
      <p:pic>
        <p:nvPicPr>
          <p:cNvPr id="759" name="Google Shape;759;p46"/>
          <p:cNvPicPr preferRelativeResize="0"/>
          <p:nvPr/>
        </p:nvPicPr>
        <p:blipFill>
          <a:blip r:embed="rId4">
            <a:alphaModFix/>
          </a:blip>
          <a:stretch>
            <a:fillRect/>
          </a:stretch>
        </p:blipFill>
        <p:spPr>
          <a:xfrm rot="-5400000">
            <a:off x="2138364" y="185457"/>
            <a:ext cx="1255218" cy="2427400"/>
          </a:xfrm>
          <a:prstGeom prst="rect">
            <a:avLst/>
          </a:prstGeom>
          <a:noFill/>
          <a:ln cap="flat" cmpd="sng" w="19050">
            <a:solidFill>
              <a:schemeClr val="dk2"/>
            </a:solidFill>
            <a:prstDash val="solid"/>
            <a:round/>
            <a:headEnd len="sm" w="sm" type="none"/>
            <a:tailEnd len="sm" w="sm" type="none"/>
          </a:ln>
        </p:spPr>
      </p:pic>
      <p:sp>
        <p:nvSpPr>
          <p:cNvPr id="760" name="Google Shape;760;p46"/>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3.2%</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6.1%</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0.994</a:t>
            </a:r>
            <a:endParaRPr>
              <a:solidFill>
                <a:schemeClr val="lt1"/>
              </a:solidFill>
              <a:latin typeface="Proxima Nova"/>
              <a:ea typeface="Proxima Nova"/>
              <a:cs typeface="Proxima Nova"/>
              <a:sym typeface="Proxima Nova"/>
            </a:endParaRPr>
          </a:p>
        </p:txBody>
      </p:sp>
      <p:pic>
        <p:nvPicPr>
          <p:cNvPr id="761" name="Google Shape;761;p46"/>
          <p:cNvPicPr preferRelativeResize="0"/>
          <p:nvPr/>
        </p:nvPicPr>
        <p:blipFill>
          <a:blip r:embed="rId5">
            <a:alphaModFix/>
          </a:blip>
          <a:stretch>
            <a:fillRect/>
          </a:stretch>
        </p:blipFill>
        <p:spPr>
          <a:xfrm rot="5400000">
            <a:off x="236175" y="1835383"/>
            <a:ext cx="2215024" cy="134975"/>
          </a:xfrm>
          <a:prstGeom prst="rect">
            <a:avLst/>
          </a:prstGeom>
          <a:noFill/>
          <a:ln>
            <a:noFill/>
          </a:ln>
        </p:spPr>
      </p:pic>
      <p:sp>
        <p:nvSpPr>
          <p:cNvPr id="762" name="Google Shape;762;p46"/>
          <p:cNvSpPr txBox="1"/>
          <p:nvPr/>
        </p:nvSpPr>
        <p:spPr>
          <a:xfrm>
            <a:off x="11392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763" name="Google Shape;763;p46"/>
          <p:cNvSpPr txBox="1"/>
          <p:nvPr/>
        </p:nvSpPr>
        <p:spPr>
          <a:xfrm>
            <a:off x="11279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764" name="Google Shape;764;p46"/>
          <p:cNvPicPr preferRelativeResize="0"/>
          <p:nvPr/>
        </p:nvPicPr>
        <p:blipFill>
          <a:blip r:embed="rId6">
            <a:alphaModFix/>
          </a:blip>
          <a:stretch>
            <a:fillRect/>
          </a:stretch>
        </p:blipFill>
        <p:spPr>
          <a:xfrm flipH="1" rot="5400000">
            <a:off x="-932300" y="1840019"/>
            <a:ext cx="2218374" cy="116475"/>
          </a:xfrm>
          <a:prstGeom prst="rect">
            <a:avLst/>
          </a:prstGeom>
          <a:noFill/>
          <a:ln>
            <a:noFill/>
          </a:ln>
        </p:spPr>
      </p:pic>
      <p:sp>
        <p:nvSpPr>
          <p:cNvPr id="765" name="Google Shape;765;p46"/>
          <p:cNvSpPr txBox="1"/>
          <p:nvPr/>
        </p:nvSpPr>
        <p:spPr>
          <a:xfrm>
            <a:off x="2315275" y="436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766" name="Google Shape;766;p46"/>
          <p:cNvSpPr txBox="1"/>
          <p:nvPr/>
        </p:nvSpPr>
        <p:spPr>
          <a:xfrm>
            <a:off x="4829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767" name="Google Shape;767;p46"/>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768" name="Google Shape;768;p46"/>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pic>
        <p:nvPicPr>
          <p:cNvPr id="769" name="Google Shape;769;p46"/>
          <p:cNvPicPr preferRelativeResize="0"/>
          <p:nvPr/>
        </p:nvPicPr>
        <p:blipFill>
          <a:blip r:embed="rId7">
            <a:alphaModFix/>
          </a:blip>
          <a:stretch>
            <a:fillRect/>
          </a:stretch>
        </p:blipFill>
        <p:spPr>
          <a:xfrm rot="-5400000">
            <a:off x="4641964" y="185457"/>
            <a:ext cx="1255218" cy="2427400"/>
          </a:xfrm>
          <a:prstGeom prst="rect">
            <a:avLst/>
          </a:prstGeom>
          <a:noFill/>
          <a:ln cap="flat" cmpd="sng" w="19050">
            <a:solidFill>
              <a:schemeClr val="dk2"/>
            </a:solidFill>
            <a:prstDash val="solid"/>
            <a:round/>
            <a:headEnd len="sm" w="sm" type="none"/>
            <a:tailEnd len="sm" w="sm" type="none"/>
          </a:ln>
        </p:spPr>
      </p:pic>
      <p:sp>
        <p:nvSpPr>
          <p:cNvPr id="770" name="Google Shape;770;p46"/>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6"/>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775" name="Shape 775"/>
        <p:cNvGrpSpPr/>
        <p:nvPr/>
      </p:nvGrpSpPr>
      <p:grpSpPr>
        <a:xfrm>
          <a:off x="0" y="0"/>
          <a:ext cx="0" cy="0"/>
          <a:chOff x="0" y="0"/>
          <a:chExt cx="0" cy="0"/>
        </a:xfrm>
      </p:grpSpPr>
      <p:sp>
        <p:nvSpPr>
          <p:cNvPr id="776" name="Google Shape;776;p47"/>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Example Results</a:t>
            </a:r>
            <a:endParaRPr b="1" sz="2800">
              <a:solidFill>
                <a:schemeClr val="lt1"/>
              </a:solidFill>
              <a:latin typeface="Average"/>
              <a:ea typeface="Average"/>
              <a:cs typeface="Average"/>
              <a:sym typeface="Average"/>
            </a:endParaRPr>
          </a:p>
        </p:txBody>
      </p:sp>
      <p:sp>
        <p:nvSpPr>
          <p:cNvPr id="777" name="Google Shape;777;p47"/>
          <p:cNvSpPr txBox="1"/>
          <p:nvPr/>
        </p:nvSpPr>
        <p:spPr>
          <a:xfrm>
            <a:off x="2315275" y="436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778" name="Google Shape;778;p47"/>
          <p:cNvSpPr txBox="1"/>
          <p:nvPr/>
        </p:nvSpPr>
        <p:spPr>
          <a:xfrm>
            <a:off x="4829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779" name="Google Shape;779;p47"/>
          <p:cNvSpPr txBox="1"/>
          <p:nvPr/>
        </p:nvSpPr>
        <p:spPr>
          <a:xfrm>
            <a:off x="7496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u_error</a:t>
            </a:r>
            <a:endParaRPr b="1">
              <a:solidFill>
                <a:schemeClr val="lt1"/>
              </a:solidFill>
              <a:latin typeface="Proxima Nova"/>
              <a:ea typeface="Proxima Nova"/>
              <a:cs typeface="Proxima Nova"/>
              <a:sym typeface="Proxima Nova"/>
            </a:endParaRPr>
          </a:p>
        </p:txBody>
      </p:sp>
      <p:pic>
        <p:nvPicPr>
          <p:cNvPr id="780" name="Google Shape;780;p47"/>
          <p:cNvPicPr preferRelativeResize="0"/>
          <p:nvPr/>
        </p:nvPicPr>
        <p:blipFill rotWithShape="1">
          <a:blip r:embed="rId3">
            <a:alphaModFix/>
          </a:blip>
          <a:srcRect b="31510" l="6809" r="7960" t="21111"/>
          <a:stretch/>
        </p:blipFill>
        <p:spPr>
          <a:xfrm rot="-5400000">
            <a:off x="137012" y="3780563"/>
            <a:ext cx="1224450" cy="1356775"/>
          </a:xfrm>
          <a:prstGeom prst="rect">
            <a:avLst/>
          </a:prstGeom>
          <a:noFill/>
          <a:ln>
            <a:noFill/>
          </a:ln>
        </p:spPr>
      </p:pic>
      <p:pic>
        <p:nvPicPr>
          <p:cNvPr id="781" name="Google Shape;781;p47"/>
          <p:cNvPicPr preferRelativeResize="0"/>
          <p:nvPr/>
        </p:nvPicPr>
        <p:blipFill>
          <a:blip r:embed="rId4">
            <a:alphaModFix/>
          </a:blip>
          <a:stretch>
            <a:fillRect/>
          </a:stretch>
        </p:blipFill>
        <p:spPr>
          <a:xfrm rot="-5400000">
            <a:off x="2138364" y="185457"/>
            <a:ext cx="1255218" cy="2427400"/>
          </a:xfrm>
          <a:prstGeom prst="rect">
            <a:avLst/>
          </a:prstGeom>
          <a:noFill/>
          <a:ln cap="flat" cmpd="sng" w="19050">
            <a:solidFill>
              <a:schemeClr val="dk2"/>
            </a:solidFill>
            <a:prstDash val="solid"/>
            <a:round/>
            <a:headEnd len="sm" w="sm" type="none"/>
            <a:tailEnd len="sm" w="sm" type="none"/>
          </a:ln>
        </p:spPr>
      </p:pic>
      <p:pic>
        <p:nvPicPr>
          <p:cNvPr id="782" name="Google Shape;782;p47"/>
          <p:cNvPicPr preferRelativeResize="0"/>
          <p:nvPr/>
        </p:nvPicPr>
        <p:blipFill>
          <a:blip r:embed="rId5">
            <a:alphaModFix/>
          </a:blip>
          <a:stretch>
            <a:fillRect/>
          </a:stretch>
        </p:blipFill>
        <p:spPr>
          <a:xfrm rot="-5400000">
            <a:off x="4641964" y="185457"/>
            <a:ext cx="1255218" cy="2427400"/>
          </a:xfrm>
          <a:prstGeom prst="rect">
            <a:avLst/>
          </a:prstGeom>
          <a:noFill/>
          <a:ln cap="flat" cmpd="sng" w="19050">
            <a:solidFill>
              <a:schemeClr val="dk2"/>
            </a:solidFill>
            <a:prstDash val="solid"/>
            <a:round/>
            <a:headEnd len="sm" w="sm" type="none"/>
            <a:tailEnd len="sm" w="sm" type="none"/>
          </a:ln>
        </p:spPr>
      </p:pic>
      <p:pic>
        <p:nvPicPr>
          <p:cNvPr id="783" name="Google Shape;783;p47"/>
          <p:cNvPicPr preferRelativeResize="0"/>
          <p:nvPr/>
        </p:nvPicPr>
        <p:blipFill>
          <a:blip r:embed="rId6">
            <a:alphaModFix/>
          </a:blip>
          <a:stretch>
            <a:fillRect/>
          </a:stretch>
        </p:blipFill>
        <p:spPr>
          <a:xfrm rot="-5400000">
            <a:off x="7145564" y="185469"/>
            <a:ext cx="1255218" cy="2427400"/>
          </a:xfrm>
          <a:prstGeom prst="rect">
            <a:avLst/>
          </a:prstGeom>
          <a:noFill/>
          <a:ln cap="flat" cmpd="sng" w="19050">
            <a:solidFill>
              <a:schemeClr val="dk2"/>
            </a:solidFill>
            <a:prstDash val="solid"/>
            <a:round/>
            <a:headEnd len="sm" w="sm" type="none"/>
            <a:tailEnd len="sm" w="sm" type="none"/>
          </a:ln>
        </p:spPr>
      </p:pic>
      <p:sp>
        <p:nvSpPr>
          <p:cNvPr id="784" name="Google Shape;784;p47"/>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3.2%</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6.1%</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0.994</a:t>
            </a:r>
            <a:endParaRPr>
              <a:solidFill>
                <a:schemeClr val="lt1"/>
              </a:solidFill>
              <a:latin typeface="Proxima Nova"/>
              <a:ea typeface="Proxima Nova"/>
              <a:cs typeface="Proxima Nova"/>
              <a:sym typeface="Proxima Nova"/>
            </a:endParaRPr>
          </a:p>
        </p:txBody>
      </p:sp>
      <p:pic>
        <p:nvPicPr>
          <p:cNvPr id="785" name="Google Shape;785;p47"/>
          <p:cNvPicPr preferRelativeResize="0"/>
          <p:nvPr/>
        </p:nvPicPr>
        <p:blipFill>
          <a:blip r:embed="rId7">
            <a:alphaModFix/>
          </a:blip>
          <a:stretch>
            <a:fillRect/>
          </a:stretch>
        </p:blipFill>
        <p:spPr>
          <a:xfrm rot="5400000">
            <a:off x="236175" y="1835383"/>
            <a:ext cx="2215024" cy="134975"/>
          </a:xfrm>
          <a:prstGeom prst="rect">
            <a:avLst/>
          </a:prstGeom>
          <a:noFill/>
          <a:ln>
            <a:noFill/>
          </a:ln>
        </p:spPr>
      </p:pic>
      <p:sp>
        <p:nvSpPr>
          <p:cNvPr id="786" name="Google Shape;786;p47"/>
          <p:cNvSpPr txBox="1"/>
          <p:nvPr/>
        </p:nvSpPr>
        <p:spPr>
          <a:xfrm>
            <a:off x="11392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787" name="Google Shape;787;p47"/>
          <p:cNvSpPr txBox="1"/>
          <p:nvPr/>
        </p:nvSpPr>
        <p:spPr>
          <a:xfrm>
            <a:off x="11279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788" name="Google Shape;788;p47"/>
          <p:cNvPicPr preferRelativeResize="0"/>
          <p:nvPr/>
        </p:nvPicPr>
        <p:blipFill>
          <a:blip r:embed="rId8">
            <a:alphaModFix/>
          </a:blip>
          <a:stretch>
            <a:fillRect/>
          </a:stretch>
        </p:blipFill>
        <p:spPr>
          <a:xfrm flipH="1" rot="5400000">
            <a:off x="-932300" y="1840019"/>
            <a:ext cx="2218374" cy="116475"/>
          </a:xfrm>
          <a:prstGeom prst="rect">
            <a:avLst/>
          </a:prstGeom>
          <a:noFill/>
          <a:ln>
            <a:noFill/>
          </a:ln>
        </p:spPr>
      </p:pic>
      <p:sp>
        <p:nvSpPr>
          <p:cNvPr id="789" name="Google Shape;789;p47"/>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790" name="Google Shape;790;p47"/>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791" name="Google Shape;791;p47"/>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7"/>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796" name="Shape 796"/>
        <p:cNvGrpSpPr/>
        <p:nvPr/>
      </p:nvGrpSpPr>
      <p:grpSpPr>
        <a:xfrm>
          <a:off x="0" y="0"/>
          <a:ext cx="0" cy="0"/>
          <a:chOff x="0" y="0"/>
          <a:chExt cx="0" cy="0"/>
        </a:xfrm>
      </p:grpSpPr>
      <p:sp>
        <p:nvSpPr>
          <p:cNvPr id="797" name="Google Shape;797;p48"/>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Example Results</a:t>
            </a:r>
            <a:endParaRPr b="1" sz="2800">
              <a:solidFill>
                <a:schemeClr val="lt1"/>
              </a:solidFill>
              <a:latin typeface="Average"/>
              <a:ea typeface="Average"/>
              <a:cs typeface="Average"/>
              <a:sym typeface="Average"/>
            </a:endParaRPr>
          </a:p>
        </p:txBody>
      </p:sp>
      <p:sp>
        <p:nvSpPr>
          <p:cNvPr id="798" name="Google Shape;798;p48"/>
          <p:cNvSpPr txBox="1"/>
          <p:nvPr/>
        </p:nvSpPr>
        <p:spPr>
          <a:xfrm>
            <a:off x="2315275" y="436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799" name="Google Shape;799;p48"/>
          <p:cNvSpPr txBox="1"/>
          <p:nvPr/>
        </p:nvSpPr>
        <p:spPr>
          <a:xfrm>
            <a:off x="4829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800" name="Google Shape;800;p48"/>
          <p:cNvSpPr txBox="1"/>
          <p:nvPr/>
        </p:nvSpPr>
        <p:spPr>
          <a:xfrm>
            <a:off x="7496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u_error</a:t>
            </a:r>
            <a:endParaRPr b="1">
              <a:solidFill>
                <a:schemeClr val="lt1"/>
              </a:solidFill>
              <a:latin typeface="Proxima Nova"/>
              <a:ea typeface="Proxima Nova"/>
              <a:cs typeface="Proxima Nova"/>
              <a:sym typeface="Proxima Nova"/>
            </a:endParaRPr>
          </a:p>
        </p:txBody>
      </p:sp>
      <p:sp>
        <p:nvSpPr>
          <p:cNvPr id="801" name="Google Shape;801;p48"/>
          <p:cNvSpPr txBox="1"/>
          <p:nvPr/>
        </p:nvSpPr>
        <p:spPr>
          <a:xfrm>
            <a:off x="2315275" y="1960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v_true</a:t>
            </a:r>
            <a:endParaRPr b="1">
              <a:solidFill>
                <a:schemeClr val="lt1"/>
              </a:solidFill>
              <a:latin typeface="Proxima Nova"/>
              <a:ea typeface="Proxima Nova"/>
              <a:cs typeface="Proxima Nova"/>
              <a:sym typeface="Proxima Nova"/>
            </a:endParaRPr>
          </a:p>
        </p:txBody>
      </p:sp>
      <p:pic>
        <p:nvPicPr>
          <p:cNvPr id="802" name="Google Shape;802;p48"/>
          <p:cNvPicPr preferRelativeResize="0"/>
          <p:nvPr/>
        </p:nvPicPr>
        <p:blipFill rotWithShape="1">
          <a:blip r:embed="rId3">
            <a:alphaModFix/>
          </a:blip>
          <a:srcRect b="31510" l="6809" r="7960" t="21111"/>
          <a:stretch/>
        </p:blipFill>
        <p:spPr>
          <a:xfrm rot="-5400000">
            <a:off x="137012" y="3780563"/>
            <a:ext cx="1224450" cy="1356775"/>
          </a:xfrm>
          <a:prstGeom prst="rect">
            <a:avLst/>
          </a:prstGeom>
          <a:noFill/>
          <a:ln>
            <a:noFill/>
          </a:ln>
        </p:spPr>
      </p:pic>
      <p:pic>
        <p:nvPicPr>
          <p:cNvPr id="803" name="Google Shape;803;p48"/>
          <p:cNvPicPr preferRelativeResize="0"/>
          <p:nvPr/>
        </p:nvPicPr>
        <p:blipFill>
          <a:blip r:embed="rId4">
            <a:alphaModFix/>
          </a:blip>
          <a:stretch>
            <a:fillRect/>
          </a:stretch>
        </p:blipFill>
        <p:spPr>
          <a:xfrm rot="-5400000">
            <a:off x="2138364" y="185457"/>
            <a:ext cx="1255218" cy="2427400"/>
          </a:xfrm>
          <a:prstGeom prst="rect">
            <a:avLst/>
          </a:prstGeom>
          <a:noFill/>
          <a:ln cap="flat" cmpd="sng" w="19050">
            <a:solidFill>
              <a:schemeClr val="dk2"/>
            </a:solidFill>
            <a:prstDash val="solid"/>
            <a:round/>
            <a:headEnd len="sm" w="sm" type="none"/>
            <a:tailEnd len="sm" w="sm" type="none"/>
          </a:ln>
        </p:spPr>
      </p:pic>
      <p:pic>
        <p:nvPicPr>
          <p:cNvPr id="804" name="Google Shape;804;p48"/>
          <p:cNvPicPr preferRelativeResize="0"/>
          <p:nvPr/>
        </p:nvPicPr>
        <p:blipFill>
          <a:blip r:embed="rId5">
            <a:alphaModFix/>
          </a:blip>
          <a:stretch>
            <a:fillRect/>
          </a:stretch>
        </p:blipFill>
        <p:spPr>
          <a:xfrm rot="-5400000">
            <a:off x="2138364" y="1694548"/>
            <a:ext cx="1255218" cy="2427400"/>
          </a:xfrm>
          <a:prstGeom prst="rect">
            <a:avLst/>
          </a:prstGeom>
          <a:noFill/>
          <a:ln cap="flat" cmpd="sng" w="19050">
            <a:solidFill>
              <a:schemeClr val="dk2"/>
            </a:solidFill>
            <a:prstDash val="solid"/>
            <a:round/>
            <a:headEnd len="sm" w="sm" type="none"/>
            <a:tailEnd len="sm" w="sm" type="none"/>
          </a:ln>
        </p:spPr>
      </p:pic>
      <p:pic>
        <p:nvPicPr>
          <p:cNvPr id="805" name="Google Shape;805;p48"/>
          <p:cNvPicPr preferRelativeResize="0"/>
          <p:nvPr/>
        </p:nvPicPr>
        <p:blipFill>
          <a:blip r:embed="rId6">
            <a:alphaModFix/>
          </a:blip>
          <a:stretch>
            <a:fillRect/>
          </a:stretch>
        </p:blipFill>
        <p:spPr>
          <a:xfrm rot="-5400000">
            <a:off x="4641964" y="185457"/>
            <a:ext cx="1255218" cy="2427400"/>
          </a:xfrm>
          <a:prstGeom prst="rect">
            <a:avLst/>
          </a:prstGeom>
          <a:noFill/>
          <a:ln cap="flat" cmpd="sng" w="19050">
            <a:solidFill>
              <a:schemeClr val="dk2"/>
            </a:solidFill>
            <a:prstDash val="solid"/>
            <a:round/>
            <a:headEnd len="sm" w="sm" type="none"/>
            <a:tailEnd len="sm" w="sm" type="none"/>
          </a:ln>
        </p:spPr>
      </p:pic>
      <p:pic>
        <p:nvPicPr>
          <p:cNvPr id="806" name="Google Shape;806;p48"/>
          <p:cNvPicPr preferRelativeResize="0"/>
          <p:nvPr/>
        </p:nvPicPr>
        <p:blipFill>
          <a:blip r:embed="rId7">
            <a:alphaModFix/>
          </a:blip>
          <a:stretch>
            <a:fillRect/>
          </a:stretch>
        </p:blipFill>
        <p:spPr>
          <a:xfrm rot="-5400000">
            <a:off x="7145564" y="185469"/>
            <a:ext cx="1255218" cy="2427400"/>
          </a:xfrm>
          <a:prstGeom prst="rect">
            <a:avLst/>
          </a:prstGeom>
          <a:noFill/>
          <a:ln cap="flat" cmpd="sng" w="19050">
            <a:solidFill>
              <a:schemeClr val="dk2"/>
            </a:solidFill>
            <a:prstDash val="solid"/>
            <a:round/>
            <a:headEnd len="sm" w="sm" type="none"/>
            <a:tailEnd len="sm" w="sm" type="none"/>
          </a:ln>
        </p:spPr>
      </p:pic>
      <p:sp>
        <p:nvSpPr>
          <p:cNvPr id="807" name="Google Shape;807;p48"/>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3.2%</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6.1%</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0.994</a:t>
            </a:r>
            <a:endParaRPr>
              <a:solidFill>
                <a:schemeClr val="lt1"/>
              </a:solidFill>
              <a:latin typeface="Proxima Nova"/>
              <a:ea typeface="Proxima Nova"/>
              <a:cs typeface="Proxima Nova"/>
              <a:sym typeface="Proxima Nova"/>
            </a:endParaRPr>
          </a:p>
        </p:txBody>
      </p:sp>
      <p:pic>
        <p:nvPicPr>
          <p:cNvPr id="808" name="Google Shape;808;p48"/>
          <p:cNvPicPr preferRelativeResize="0"/>
          <p:nvPr/>
        </p:nvPicPr>
        <p:blipFill>
          <a:blip r:embed="rId8">
            <a:alphaModFix/>
          </a:blip>
          <a:stretch>
            <a:fillRect/>
          </a:stretch>
        </p:blipFill>
        <p:spPr>
          <a:xfrm rot="5400000">
            <a:off x="236175" y="1835383"/>
            <a:ext cx="2215024" cy="134975"/>
          </a:xfrm>
          <a:prstGeom prst="rect">
            <a:avLst/>
          </a:prstGeom>
          <a:noFill/>
          <a:ln>
            <a:noFill/>
          </a:ln>
        </p:spPr>
      </p:pic>
      <p:sp>
        <p:nvSpPr>
          <p:cNvPr id="809" name="Google Shape;809;p48"/>
          <p:cNvSpPr txBox="1"/>
          <p:nvPr/>
        </p:nvSpPr>
        <p:spPr>
          <a:xfrm>
            <a:off x="11392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810" name="Google Shape;810;p48"/>
          <p:cNvSpPr txBox="1"/>
          <p:nvPr/>
        </p:nvSpPr>
        <p:spPr>
          <a:xfrm>
            <a:off x="11279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811" name="Google Shape;811;p48"/>
          <p:cNvPicPr preferRelativeResize="0"/>
          <p:nvPr/>
        </p:nvPicPr>
        <p:blipFill>
          <a:blip r:embed="rId9">
            <a:alphaModFix/>
          </a:blip>
          <a:stretch>
            <a:fillRect/>
          </a:stretch>
        </p:blipFill>
        <p:spPr>
          <a:xfrm flipH="1" rot="5400000">
            <a:off x="-932300" y="1840019"/>
            <a:ext cx="2218374" cy="116475"/>
          </a:xfrm>
          <a:prstGeom prst="rect">
            <a:avLst/>
          </a:prstGeom>
          <a:noFill/>
          <a:ln>
            <a:noFill/>
          </a:ln>
        </p:spPr>
      </p:pic>
      <p:sp>
        <p:nvSpPr>
          <p:cNvPr id="812" name="Google Shape;812;p48"/>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813" name="Google Shape;813;p48"/>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814" name="Google Shape;814;p48"/>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8"/>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819" name="Shape 819"/>
        <p:cNvGrpSpPr/>
        <p:nvPr/>
      </p:nvGrpSpPr>
      <p:grpSpPr>
        <a:xfrm>
          <a:off x="0" y="0"/>
          <a:ext cx="0" cy="0"/>
          <a:chOff x="0" y="0"/>
          <a:chExt cx="0" cy="0"/>
        </a:xfrm>
      </p:grpSpPr>
      <p:sp>
        <p:nvSpPr>
          <p:cNvPr id="820" name="Google Shape;820;p49"/>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Example Results</a:t>
            </a:r>
            <a:endParaRPr b="1" sz="2800">
              <a:solidFill>
                <a:schemeClr val="lt1"/>
              </a:solidFill>
              <a:latin typeface="Average"/>
              <a:ea typeface="Average"/>
              <a:cs typeface="Average"/>
              <a:sym typeface="Average"/>
            </a:endParaRPr>
          </a:p>
        </p:txBody>
      </p:sp>
      <p:sp>
        <p:nvSpPr>
          <p:cNvPr id="821" name="Google Shape;821;p49"/>
          <p:cNvSpPr txBox="1"/>
          <p:nvPr/>
        </p:nvSpPr>
        <p:spPr>
          <a:xfrm>
            <a:off x="2315275" y="436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822" name="Google Shape;822;p49"/>
          <p:cNvSpPr txBox="1"/>
          <p:nvPr/>
        </p:nvSpPr>
        <p:spPr>
          <a:xfrm>
            <a:off x="4829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823" name="Google Shape;823;p49"/>
          <p:cNvSpPr txBox="1"/>
          <p:nvPr/>
        </p:nvSpPr>
        <p:spPr>
          <a:xfrm>
            <a:off x="7496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u_error</a:t>
            </a:r>
            <a:endParaRPr b="1">
              <a:solidFill>
                <a:schemeClr val="lt1"/>
              </a:solidFill>
              <a:latin typeface="Proxima Nova"/>
              <a:ea typeface="Proxima Nova"/>
              <a:cs typeface="Proxima Nova"/>
              <a:sym typeface="Proxima Nova"/>
            </a:endParaRPr>
          </a:p>
        </p:txBody>
      </p:sp>
      <p:sp>
        <p:nvSpPr>
          <p:cNvPr id="824" name="Google Shape;824;p49"/>
          <p:cNvSpPr txBox="1"/>
          <p:nvPr/>
        </p:nvSpPr>
        <p:spPr>
          <a:xfrm>
            <a:off x="2315275" y="1960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v_true</a:t>
            </a:r>
            <a:endParaRPr b="1">
              <a:solidFill>
                <a:schemeClr val="lt1"/>
              </a:solidFill>
              <a:latin typeface="Proxima Nova"/>
              <a:ea typeface="Proxima Nova"/>
              <a:cs typeface="Proxima Nova"/>
              <a:sym typeface="Proxima Nova"/>
            </a:endParaRPr>
          </a:p>
        </p:txBody>
      </p:sp>
      <p:sp>
        <p:nvSpPr>
          <p:cNvPr id="825" name="Google Shape;825;p49"/>
          <p:cNvSpPr txBox="1"/>
          <p:nvPr/>
        </p:nvSpPr>
        <p:spPr>
          <a:xfrm>
            <a:off x="4829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v_pred</a:t>
            </a:r>
            <a:endParaRPr b="1">
              <a:solidFill>
                <a:schemeClr val="lt1"/>
              </a:solidFill>
              <a:latin typeface="Proxima Nova"/>
              <a:ea typeface="Proxima Nova"/>
              <a:cs typeface="Proxima Nova"/>
              <a:sym typeface="Proxima Nova"/>
            </a:endParaRPr>
          </a:p>
        </p:txBody>
      </p:sp>
      <p:pic>
        <p:nvPicPr>
          <p:cNvPr id="826" name="Google Shape;826;p49"/>
          <p:cNvPicPr preferRelativeResize="0"/>
          <p:nvPr/>
        </p:nvPicPr>
        <p:blipFill rotWithShape="1">
          <a:blip r:embed="rId3">
            <a:alphaModFix/>
          </a:blip>
          <a:srcRect b="31510" l="6809" r="7960" t="21111"/>
          <a:stretch/>
        </p:blipFill>
        <p:spPr>
          <a:xfrm rot="-5400000">
            <a:off x="137012" y="3780563"/>
            <a:ext cx="1224450" cy="1356775"/>
          </a:xfrm>
          <a:prstGeom prst="rect">
            <a:avLst/>
          </a:prstGeom>
          <a:noFill/>
          <a:ln>
            <a:noFill/>
          </a:ln>
        </p:spPr>
      </p:pic>
      <p:pic>
        <p:nvPicPr>
          <p:cNvPr id="827" name="Google Shape;827;p49"/>
          <p:cNvPicPr preferRelativeResize="0"/>
          <p:nvPr/>
        </p:nvPicPr>
        <p:blipFill>
          <a:blip r:embed="rId4">
            <a:alphaModFix/>
          </a:blip>
          <a:stretch>
            <a:fillRect/>
          </a:stretch>
        </p:blipFill>
        <p:spPr>
          <a:xfrm rot="-5400000">
            <a:off x="2138364" y="185457"/>
            <a:ext cx="1255218" cy="2427400"/>
          </a:xfrm>
          <a:prstGeom prst="rect">
            <a:avLst/>
          </a:prstGeom>
          <a:noFill/>
          <a:ln cap="flat" cmpd="sng" w="19050">
            <a:solidFill>
              <a:schemeClr val="dk2"/>
            </a:solidFill>
            <a:prstDash val="solid"/>
            <a:round/>
            <a:headEnd len="sm" w="sm" type="none"/>
            <a:tailEnd len="sm" w="sm" type="none"/>
          </a:ln>
        </p:spPr>
      </p:pic>
      <p:pic>
        <p:nvPicPr>
          <p:cNvPr id="828" name="Google Shape;828;p49"/>
          <p:cNvPicPr preferRelativeResize="0"/>
          <p:nvPr/>
        </p:nvPicPr>
        <p:blipFill>
          <a:blip r:embed="rId5">
            <a:alphaModFix/>
          </a:blip>
          <a:stretch>
            <a:fillRect/>
          </a:stretch>
        </p:blipFill>
        <p:spPr>
          <a:xfrm rot="-5400000">
            <a:off x="2138364" y="1694548"/>
            <a:ext cx="1255218" cy="2427400"/>
          </a:xfrm>
          <a:prstGeom prst="rect">
            <a:avLst/>
          </a:prstGeom>
          <a:noFill/>
          <a:ln cap="flat" cmpd="sng" w="19050">
            <a:solidFill>
              <a:schemeClr val="dk2"/>
            </a:solidFill>
            <a:prstDash val="solid"/>
            <a:round/>
            <a:headEnd len="sm" w="sm" type="none"/>
            <a:tailEnd len="sm" w="sm" type="none"/>
          </a:ln>
        </p:spPr>
      </p:pic>
      <p:pic>
        <p:nvPicPr>
          <p:cNvPr id="829" name="Google Shape;829;p49"/>
          <p:cNvPicPr preferRelativeResize="0"/>
          <p:nvPr/>
        </p:nvPicPr>
        <p:blipFill>
          <a:blip r:embed="rId6">
            <a:alphaModFix/>
          </a:blip>
          <a:stretch>
            <a:fillRect/>
          </a:stretch>
        </p:blipFill>
        <p:spPr>
          <a:xfrm rot="-5400000">
            <a:off x="4641964" y="185457"/>
            <a:ext cx="1255218" cy="2427400"/>
          </a:xfrm>
          <a:prstGeom prst="rect">
            <a:avLst/>
          </a:prstGeom>
          <a:noFill/>
          <a:ln cap="flat" cmpd="sng" w="19050">
            <a:solidFill>
              <a:schemeClr val="dk2"/>
            </a:solidFill>
            <a:prstDash val="solid"/>
            <a:round/>
            <a:headEnd len="sm" w="sm" type="none"/>
            <a:tailEnd len="sm" w="sm" type="none"/>
          </a:ln>
        </p:spPr>
      </p:pic>
      <p:pic>
        <p:nvPicPr>
          <p:cNvPr id="830" name="Google Shape;830;p49"/>
          <p:cNvPicPr preferRelativeResize="0"/>
          <p:nvPr/>
        </p:nvPicPr>
        <p:blipFill>
          <a:blip r:embed="rId7">
            <a:alphaModFix/>
          </a:blip>
          <a:stretch>
            <a:fillRect/>
          </a:stretch>
        </p:blipFill>
        <p:spPr>
          <a:xfrm rot="-5400000">
            <a:off x="4641964" y="1694548"/>
            <a:ext cx="1255218" cy="2427400"/>
          </a:xfrm>
          <a:prstGeom prst="rect">
            <a:avLst/>
          </a:prstGeom>
          <a:noFill/>
          <a:ln cap="flat" cmpd="sng" w="19050">
            <a:solidFill>
              <a:schemeClr val="dk2"/>
            </a:solidFill>
            <a:prstDash val="solid"/>
            <a:round/>
            <a:headEnd len="sm" w="sm" type="none"/>
            <a:tailEnd len="sm" w="sm" type="none"/>
          </a:ln>
        </p:spPr>
      </p:pic>
      <p:pic>
        <p:nvPicPr>
          <p:cNvPr id="831" name="Google Shape;831;p49"/>
          <p:cNvPicPr preferRelativeResize="0"/>
          <p:nvPr/>
        </p:nvPicPr>
        <p:blipFill>
          <a:blip r:embed="rId8">
            <a:alphaModFix/>
          </a:blip>
          <a:stretch>
            <a:fillRect/>
          </a:stretch>
        </p:blipFill>
        <p:spPr>
          <a:xfrm rot="-5400000">
            <a:off x="7145564" y="185469"/>
            <a:ext cx="1255218" cy="2427400"/>
          </a:xfrm>
          <a:prstGeom prst="rect">
            <a:avLst/>
          </a:prstGeom>
          <a:noFill/>
          <a:ln cap="flat" cmpd="sng" w="19050">
            <a:solidFill>
              <a:schemeClr val="dk2"/>
            </a:solidFill>
            <a:prstDash val="solid"/>
            <a:round/>
            <a:headEnd len="sm" w="sm" type="none"/>
            <a:tailEnd len="sm" w="sm" type="none"/>
          </a:ln>
        </p:spPr>
      </p:pic>
      <p:sp>
        <p:nvSpPr>
          <p:cNvPr id="832" name="Google Shape;832;p49"/>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3.2%</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6.1%</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0.994</a:t>
            </a:r>
            <a:endParaRPr>
              <a:solidFill>
                <a:schemeClr val="lt1"/>
              </a:solidFill>
              <a:latin typeface="Proxima Nova"/>
              <a:ea typeface="Proxima Nova"/>
              <a:cs typeface="Proxima Nova"/>
              <a:sym typeface="Proxima Nova"/>
            </a:endParaRPr>
          </a:p>
        </p:txBody>
      </p:sp>
      <p:pic>
        <p:nvPicPr>
          <p:cNvPr id="833" name="Google Shape;833;p49"/>
          <p:cNvPicPr preferRelativeResize="0"/>
          <p:nvPr/>
        </p:nvPicPr>
        <p:blipFill>
          <a:blip r:embed="rId9">
            <a:alphaModFix/>
          </a:blip>
          <a:stretch>
            <a:fillRect/>
          </a:stretch>
        </p:blipFill>
        <p:spPr>
          <a:xfrm rot="5400000">
            <a:off x="236175" y="1835383"/>
            <a:ext cx="2215024" cy="134975"/>
          </a:xfrm>
          <a:prstGeom prst="rect">
            <a:avLst/>
          </a:prstGeom>
          <a:noFill/>
          <a:ln>
            <a:noFill/>
          </a:ln>
        </p:spPr>
      </p:pic>
      <p:sp>
        <p:nvSpPr>
          <p:cNvPr id="834" name="Google Shape;834;p49"/>
          <p:cNvSpPr txBox="1"/>
          <p:nvPr/>
        </p:nvSpPr>
        <p:spPr>
          <a:xfrm>
            <a:off x="11392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835" name="Google Shape;835;p49"/>
          <p:cNvSpPr txBox="1"/>
          <p:nvPr/>
        </p:nvSpPr>
        <p:spPr>
          <a:xfrm>
            <a:off x="11279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836" name="Google Shape;836;p49"/>
          <p:cNvPicPr preferRelativeResize="0"/>
          <p:nvPr/>
        </p:nvPicPr>
        <p:blipFill>
          <a:blip r:embed="rId10">
            <a:alphaModFix/>
          </a:blip>
          <a:stretch>
            <a:fillRect/>
          </a:stretch>
        </p:blipFill>
        <p:spPr>
          <a:xfrm flipH="1" rot="5400000">
            <a:off x="-932300" y="1840019"/>
            <a:ext cx="2218374" cy="116475"/>
          </a:xfrm>
          <a:prstGeom prst="rect">
            <a:avLst/>
          </a:prstGeom>
          <a:noFill/>
          <a:ln>
            <a:noFill/>
          </a:ln>
        </p:spPr>
      </p:pic>
      <p:sp>
        <p:nvSpPr>
          <p:cNvPr id="837" name="Google Shape;837;p49"/>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838" name="Google Shape;838;p49"/>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839" name="Google Shape;839;p49"/>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9"/>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844" name="Shape 844"/>
        <p:cNvGrpSpPr/>
        <p:nvPr/>
      </p:nvGrpSpPr>
      <p:grpSpPr>
        <a:xfrm>
          <a:off x="0" y="0"/>
          <a:ext cx="0" cy="0"/>
          <a:chOff x="0" y="0"/>
          <a:chExt cx="0" cy="0"/>
        </a:xfrm>
      </p:grpSpPr>
      <p:sp>
        <p:nvSpPr>
          <p:cNvPr id="845" name="Google Shape;845;p50"/>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Example Results</a:t>
            </a:r>
            <a:endParaRPr b="1" sz="2800">
              <a:solidFill>
                <a:schemeClr val="lt1"/>
              </a:solidFill>
              <a:latin typeface="Average"/>
              <a:ea typeface="Average"/>
              <a:cs typeface="Average"/>
              <a:sym typeface="Average"/>
            </a:endParaRPr>
          </a:p>
        </p:txBody>
      </p:sp>
      <p:sp>
        <p:nvSpPr>
          <p:cNvPr id="846" name="Google Shape;846;p50"/>
          <p:cNvSpPr txBox="1"/>
          <p:nvPr/>
        </p:nvSpPr>
        <p:spPr>
          <a:xfrm>
            <a:off x="2315275" y="436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847" name="Google Shape;847;p50"/>
          <p:cNvSpPr txBox="1"/>
          <p:nvPr/>
        </p:nvSpPr>
        <p:spPr>
          <a:xfrm>
            <a:off x="4829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848" name="Google Shape;848;p50"/>
          <p:cNvSpPr txBox="1"/>
          <p:nvPr/>
        </p:nvSpPr>
        <p:spPr>
          <a:xfrm>
            <a:off x="7496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u_error</a:t>
            </a:r>
            <a:endParaRPr b="1">
              <a:solidFill>
                <a:schemeClr val="lt1"/>
              </a:solidFill>
              <a:latin typeface="Proxima Nova"/>
              <a:ea typeface="Proxima Nova"/>
              <a:cs typeface="Proxima Nova"/>
              <a:sym typeface="Proxima Nova"/>
            </a:endParaRPr>
          </a:p>
        </p:txBody>
      </p:sp>
      <p:sp>
        <p:nvSpPr>
          <p:cNvPr id="849" name="Google Shape;849;p50"/>
          <p:cNvSpPr txBox="1"/>
          <p:nvPr/>
        </p:nvSpPr>
        <p:spPr>
          <a:xfrm>
            <a:off x="2315275" y="1960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v_true</a:t>
            </a:r>
            <a:endParaRPr b="1">
              <a:solidFill>
                <a:schemeClr val="lt1"/>
              </a:solidFill>
              <a:latin typeface="Proxima Nova"/>
              <a:ea typeface="Proxima Nova"/>
              <a:cs typeface="Proxima Nova"/>
              <a:sym typeface="Proxima Nova"/>
            </a:endParaRPr>
          </a:p>
        </p:txBody>
      </p:sp>
      <p:sp>
        <p:nvSpPr>
          <p:cNvPr id="850" name="Google Shape;850;p50"/>
          <p:cNvSpPr txBox="1"/>
          <p:nvPr/>
        </p:nvSpPr>
        <p:spPr>
          <a:xfrm>
            <a:off x="4829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v_pred</a:t>
            </a:r>
            <a:endParaRPr b="1">
              <a:solidFill>
                <a:schemeClr val="lt1"/>
              </a:solidFill>
              <a:latin typeface="Proxima Nova"/>
              <a:ea typeface="Proxima Nova"/>
              <a:cs typeface="Proxima Nova"/>
              <a:sym typeface="Proxima Nova"/>
            </a:endParaRPr>
          </a:p>
        </p:txBody>
      </p:sp>
      <p:sp>
        <p:nvSpPr>
          <p:cNvPr id="851" name="Google Shape;851;p50"/>
          <p:cNvSpPr txBox="1"/>
          <p:nvPr/>
        </p:nvSpPr>
        <p:spPr>
          <a:xfrm>
            <a:off x="7496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v_error</a:t>
            </a:r>
            <a:endParaRPr b="1">
              <a:solidFill>
                <a:schemeClr val="lt1"/>
              </a:solidFill>
              <a:latin typeface="Proxima Nova"/>
              <a:ea typeface="Proxima Nova"/>
              <a:cs typeface="Proxima Nova"/>
              <a:sym typeface="Proxima Nova"/>
            </a:endParaRPr>
          </a:p>
        </p:txBody>
      </p:sp>
      <p:pic>
        <p:nvPicPr>
          <p:cNvPr id="852" name="Google Shape;852;p50"/>
          <p:cNvPicPr preferRelativeResize="0"/>
          <p:nvPr/>
        </p:nvPicPr>
        <p:blipFill rotWithShape="1">
          <a:blip r:embed="rId3">
            <a:alphaModFix/>
          </a:blip>
          <a:srcRect b="31510" l="6809" r="7960" t="21111"/>
          <a:stretch/>
        </p:blipFill>
        <p:spPr>
          <a:xfrm rot="-5400000">
            <a:off x="137012" y="3780563"/>
            <a:ext cx="1224450" cy="1356775"/>
          </a:xfrm>
          <a:prstGeom prst="rect">
            <a:avLst/>
          </a:prstGeom>
          <a:noFill/>
          <a:ln>
            <a:noFill/>
          </a:ln>
        </p:spPr>
      </p:pic>
      <p:pic>
        <p:nvPicPr>
          <p:cNvPr id="853" name="Google Shape;853;p50"/>
          <p:cNvPicPr preferRelativeResize="0"/>
          <p:nvPr/>
        </p:nvPicPr>
        <p:blipFill>
          <a:blip r:embed="rId4">
            <a:alphaModFix/>
          </a:blip>
          <a:stretch>
            <a:fillRect/>
          </a:stretch>
        </p:blipFill>
        <p:spPr>
          <a:xfrm rot="-5400000">
            <a:off x="2138364" y="185457"/>
            <a:ext cx="1255218" cy="2427400"/>
          </a:xfrm>
          <a:prstGeom prst="rect">
            <a:avLst/>
          </a:prstGeom>
          <a:noFill/>
          <a:ln cap="flat" cmpd="sng" w="19050">
            <a:solidFill>
              <a:schemeClr val="dk2"/>
            </a:solidFill>
            <a:prstDash val="solid"/>
            <a:round/>
            <a:headEnd len="sm" w="sm" type="none"/>
            <a:tailEnd len="sm" w="sm" type="none"/>
          </a:ln>
        </p:spPr>
      </p:pic>
      <p:pic>
        <p:nvPicPr>
          <p:cNvPr id="854" name="Google Shape;854;p50"/>
          <p:cNvPicPr preferRelativeResize="0"/>
          <p:nvPr/>
        </p:nvPicPr>
        <p:blipFill>
          <a:blip r:embed="rId5">
            <a:alphaModFix/>
          </a:blip>
          <a:stretch>
            <a:fillRect/>
          </a:stretch>
        </p:blipFill>
        <p:spPr>
          <a:xfrm rot="-5400000">
            <a:off x="2138364" y="1694548"/>
            <a:ext cx="1255218" cy="2427400"/>
          </a:xfrm>
          <a:prstGeom prst="rect">
            <a:avLst/>
          </a:prstGeom>
          <a:noFill/>
          <a:ln cap="flat" cmpd="sng" w="19050">
            <a:solidFill>
              <a:schemeClr val="dk2"/>
            </a:solidFill>
            <a:prstDash val="solid"/>
            <a:round/>
            <a:headEnd len="sm" w="sm" type="none"/>
            <a:tailEnd len="sm" w="sm" type="none"/>
          </a:ln>
        </p:spPr>
      </p:pic>
      <p:pic>
        <p:nvPicPr>
          <p:cNvPr id="855" name="Google Shape;855;p50"/>
          <p:cNvPicPr preferRelativeResize="0"/>
          <p:nvPr/>
        </p:nvPicPr>
        <p:blipFill>
          <a:blip r:embed="rId6">
            <a:alphaModFix/>
          </a:blip>
          <a:stretch>
            <a:fillRect/>
          </a:stretch>
        </p:blipFill>
        <p:spPr>
          <a:xfrm rot="-5400000">
            <a:off x="4641964" y="185457"/>
            <a:ext cx="1255218" cy="2427400"/>
          </a:xfrm>
          <a:prstGeom prst="rect">
            <a:avLst/>
          </a:prstGeom>
          <a:noFill/>
          <a:ln cap="flat" cmpd="sng" w="19050">
            <a:solidFill>
              <a:schemeClr val="dk2"/>
            </a:solidFill>
            <a:prstDash val="solid"/>
            <a:round/>
            <a:headEnd len="sm" w="sm" type="none"/>
            <a:tailEnd len="sm" w="sm" type="none"/>
          </a:ln>
        </p:spPr>
      </p:pic>
      <p:pic>
        <p:nvPicPr>
          <p:cNvPr id="856" name="Google Shape;856;p50"/>
          <p:cNvPicPr preferRelativeResize="0"/>
          <p:nvPr/>
        </p:nvPicPr>
        <p:blipFill>
          <a:blip r:embed="rId7">
            <a:alphaModFix/>
          </a:blip>
          <a:stretch>
            <a:fillRect/>
          </a:stretch>
        </p:blipFill>
        <p:spPr>
          <a:xfrm rot="-5400000">
            <a:off x="4641964" y="1694548"/>
            <a:ext cx="1255218" cy="2427400"/>
          </a:xfrm>
          <a:prstGeom prst="rect">
            <a:avLst/>
          </a:prstGeom>
          <a:noFill/>
          <a:ln cap="flat" cmpd="sng" w="19050">
            <a:solidFill>
              <a:schemeClr val="dk2"/>
            </a:solidFill>
            <a:prstDash val="solid"/>
            <a:round/>
            <a:headEnd len="sm" w="sm" type="none"/>
            <a:tailEnd len="sm" w="sm" type="none"/>
          </a:ln>
        </p:spPr>
      </p:pic>
      <p:pic>
        <p:nvPicPr>
          <p:cNvPr id="857" name="Google Shape;857;p50"/>
          <p:cNvPicPr preferRelativeResize="0"/>
          <p:nvPr/>
        </p:nvPicPr>
        <p:blipFill>
          <a:blip r:embed="rId8">
            <a:alphaModFix/>
          </a:blip>
          <a:stretch>
            <a:fillRect/>
          </a:stretch>
        </p:blipFill>
        <p:spPr>
          <a:xfrm rot="-5400000">
            <a:off x="7145564" y="185469"/>
            <a:ext cx="1255218" cy="2427400"/>
          </a:xfrm>
          <a:prstGeom prst="rect">
            <a:avLst/>
          </a:prstGeom>
          <a:noFill/>
          <a:ln cap="flat" cmpd="sng" w="19050">
            <a:solidFill>
              <a:schemeClr val="dk2"/>
            </a:solidFill>
            <a:prstDash val="solid"/>
            <a:round/>
            <a:headEnd len="sm" w="sm" type="none"/>
            <a:tailEnd len="sm" w="sm" type="none"/>
          </a:ln>
        </p:spPr>
      </p:pic>
      <p:pic>
        <p:nvPicPr>
          <p:cNvPr id="858" name="Google Shape;858;p50"/>
          <p:cNvPicPr preferRelativeResize="0"/>
          <p:nvPr/>
        </p:nvPicPr>
        <p:blipFill>
          <a:blip r:embed="rId9">
            <a:alphaModFix/>
          </a:blip>
          <a:stretch>
            <a:fillRect/>
          </a:stretch>
        </p:blipFill>
        <p:spPr>
          <a:xfrm rot="-5400000">
            <a:off x="7145564" y="1694548"/>
            <a:ext cx="1255218" cy="2427400"/>
          </a:xfrm>
          <a:prstGeom prst="rect">
            <a:avLst/>
          </a:prstGeom>
          <a:noFill/>
          <a:ln cap="flat" cmpd="sng" w="19050">
            <a:solidFill>
              <a:schemeClr val="dk2"/>
            </a:solidFill>
            <a:prstDash val="solid"/>
            <a:round/>
            <a:headEnd len="sm" w="sm" type="none"/>
            <a:tailEnd len="sm" w="sm" type="none"/>
          </a:ln>
        </p:spPr>
      </p:pic>
      <p:sp>
        <p:nvSpPr>
          <p:cNvPr id="859" name="Google Shape;859;p50"/>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3.2%</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6.1%</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0.994</a:t>
            </a:r>
            <a:endParaRPr>
              <a:solidFill>
                <a:schemeClr val="lt1"/>
              </a:solidFill>
              <a:latin typeface="Proxima Nova"/>
              <a:ea typeface="Proxima Nova"/>
              <a:cs typeface="Proxima Nova"/>
              <a:sym typeface="Proxima Nova"/>
            </a:endParaRPr>
          </a:p>
        </p:txBody>
      </p:sp>
      <p:pic>
        <p:nvPicPr>
          <p:cNvPr id="860" name="Google Shape;860;p50"/>
          <p:cNvPicPr preferRelativeResize="0"/>
          <p:nvPr/>
        </p:nvPicPr>
        <p:blipFill>
          <a:blip r:embed="rId10">
            <a:alphaModFix/>
          </a:blip>
          <a:stretch>
            <a:fillRect/>
          </a:stretch>
        </p:blipFill>
        <p:spPr>
          <a:xfrm rot="5400000">
            <a:off x="236175" y="1835383"/>
            <a:ext cx="2215024" cy="134975"/>
          </a:xfrm>
          <a:prstGeom prst="rect">
            <a:avLst/>
          </a:prstGeom>
          <a:noFill/>
          <a:ln>
            <a:noFill/>
          </a:ln>
        </p:spPr>
      </p:pic>
      <p:sp>
        <p:nvSpPr>
          <p:cNvPr id="861" name="Google Shape;861;p50"/>
          <p:cNvSpPr txBox="1"/>
          <p:nvPr/>
        </p:nvSpPr>
        <p:spPr>
          <a:xfrm>
            <a:off x="11392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862" name="Google Shape;862;p50"/>
          <p:cNvSpPr txBox="1"/>
          <p:nvPr/>
        </p:nvSpPr>
        <p:spPr>
          <a:xfrm>
            <a:off x="11279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863" name="Google Shape;863;p50"/>
          <p:cNvPicPr preferRelativeResize="0"/>
          <p:nvPr/>
        </p:nvPicPr>
        <p:blipFill>
          <a:blip r:embed="rId11">
            <a:alphaModFix/>
          </a:blip>
          <a:stretch>
            <a:fillRect/>
          </a:stretch>
        </p:blipFill>
        <p:spPr>
          <a:xfrm flipH="1" rot="5400000">
            <a:off x="-932300" y="1840019"/>
            <a:ext cx="2218374" cy="116475"/>
          </a:xfrm>
          <a:prstGeom prst="rect">
            <a:avLst/>
          </a:prstGeom>
          <a:noFill/>
          <a:ln>
            <a:noFill/>
          </a:ln>
        </p:spPr>
      </p:pic>
      <p:sp>
        <p:nvSpPr>
          <p:cNvPr id="864" name="Google Shape;864;p50"/>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865" name="Google Shape;865;p50"/>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866" name="Google Shape;866;p50"/>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0"/>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871" name="Shape 871"/>
        <p:cNvGrpSpPr/>
        <p:nvPr/>
      </p:nvGrpSpPr>
      <p:grpSpPr>
        <a:xfrm>
          <a:off x="0" y="0"/>
          <a:ext cx="0" cy="0"/>
          <a:chOff x="0" y="0"/>
          <a:chExt cx="0" cy="0"/>
        </a:xfrm>
      </p:grpSpPr>
      <p:sp>
        <p:nvSpPr>
          <p:cNvPr id="872" name="Google Shape;872;p51"/>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Example Results</a:t>
            </a:r>
            <a:endParaRPr b="1" sz="2800">
              <a:solidFill>
                <a:schemeClr val="lt1"/>
              </a:solidFill>
              <a:latin typeface="Average"/>
              <a:ea typeface="Average"/>
              <a:cs typeface="Average"/>
              <a:sym typeface="Average"/>
            </a:endParaRPr>
          </a:p>
        </p:txBody>
      </p:sp>
      <p:sp>
        <p:nvSpPr>
          <p:cNvPr id="873" name="Google Shape;873;p51"/>
          <p:cNvSpPr txBox="1"/>
          <p:nvPr/>
        </p:nvSpPr>
        <p:spPr>
          <a:xfrm>
            <a:off x="2315275" y="436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874" name="Google Shape;874;p51"/>
          <p:cNvSpPr txBox="1"/>
          <p:nvPr/>
        </p:nvSpPr>
        <p:spPr>
          <a:xfrm>
            <a:off x="4829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875" name="Google Shape;875;p51"/>
          <p:cNvSpPr txBox="1"/>
          <p:nvPr/>
        </p:nvSpPr>
        <p:spPr>
          <a:xfrm>
            <a:off x="7496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u_error</a:t>
            </a:r>
            <a:endParaRPr b="1">
              <a:solidFill>
                <a:schemeClr val="lt1"/>
              </a:solidFill>
              <a:latin typeface="Proxima Nova"/>
              <a:ea typeface="Proxima Nova"/>
              <a:cs typeface="Proxima Nova"/>
              <a:sym typeface="Proxima Nova"/>
            </a:endParaRPr>
          </a:p>
        </p:txBody>
      </p:sp>
      <p:sp>
        <p:nvSpPr>
          <p:cNvPr id="876" name="Google Shape;876;p51"/>
          <p:cNvSpPr txBox="1"/>
          <p:nvPr/>
        </p:nvSpPr>
        <p:spPr>
          <a:xfrm>
            <a:off x="2315275" y="1960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v_true</a:t>
            </a:r>
            <a:endParaRPr b="1">
              <a:solidFill>
                <a:schemeClr val="lt1"/>
              </a:solidFill>
              <a:latin typeface="Proxima Nova"/>
              <a:ea typeface="Proxima Nova"/>
              <a:cs typeface="Proxima Nova"/>
              <a:sym typeface="Proxima Nova"/>
            </a:endParaRPr>
          </a:p>
        </p:txBody>
      </p:sp>
      <p:sp>
        <p:nvSpPr>
          <p:cNvPr id="877" name="Google Shape;877;p51"/>
          <p:cNvSpPr txBox="1"/>
          <p:nvPr/>
        </p:nvSpPr>
        <p:spPr>
          <a:xfrm>
            <a:off x="4829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v_pred</a:t>
            </a:r>
            <a:endParaRPr b="1">
              <a:solidFill>
                <a:schemeClr val="lt1"/>
              </a:solidFill>
              <a:latin typeface="Proxima Nova"/>
              <a:ea typeface="Proxima Nova"/>
              <a:cs typeface="Proxima Nova"/>
              <a:sym typeface="Proxima Nova"/>
            </a:endParaRPr>
          </a:p>
        </p:txBody>
      </p:sp>
      <p:sp>
        <p:nvSpPr>
          <p:cNvPr id="878" name="Google Shape;878;p51"/>
          <p:cNvSpPr txBox="1"/>
          <p:nvPr/>
        </p:nvSpPr>
        <p:spPr>
          <a:xfrm>
            <a:off x="7496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v_error</a:t>
            </a:r>
            <a:endParaRPr b="1">
              <a:solidFill>
                <a:schemeClr val="lt1"/>
              </a:solidFill>
              <a:latin typeface="Proxima Nova"/>
              <a:ea typeface="Proxima Nova"/>
              <a:cs typeface="Proxima Nova"/>
              <a:sym typeface="Proxima Nova"/>
            </a:endParaRPr>
          </a:p>
        </p:txBody>
      </p:sp>
      <p:sp>
        <p:nvSpPr>
          <p:cNvPr id="879" name="Google Shape;879;p51"/>
          <p:cNvSpPr txBox="1"/>
          <p:nvPr/>
        </p:nvSpPr>
        <p:spPr>
          <a:xfrm>
            <a:off x="2315275" y="3484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p_true</a:t>
            </a:r>
            <a:endParaRPr b="1">
              <a:solidFill>
                <a:schemeClr val="lt1"/>
              </a:solidFill>
              <a:latin typeface="Proxima Nova"/>
              <a:ea typeface="Proxima Nova"/>
              <a:cs typeface="Proxima Nova"/>
              <a:sym typeface="Proxima Nova"/>
            </a:endParaRPr>
          </a:p>
        </p:txBody>
      </p:sp>
      <p:pic>
        <p:nvPicPr>
          <p:cNvPr id="880" name="Google Shape;880;p51"/>
          <p:cNvPicPr preferRelativeResize="0"/>
          <p:nvPr/>
        </p:nvPicPr>
        <p:blipFill rotWithShape="1">
          <a:blip r:embed="rId3">
            <a:alphaModFix/>
          </a:blip>
          <a:srcRect b="31510" l="6809" r="7960" t="21111"/>
          <a:stretch/>
        </p:blipFill>
        <p:spPr>
          <a:xfrm rot="-5400000">
            <a:off x="137012" y="3780563"/>
            <a:ext cx="1224450" cy="1356775"/>
          </a:xfrm>
          <a:prstGeom prst="rect">
            <a:avLst/>
          </a:prstGeom>
          <a:noFill/>
          <a:ln>
            <a:noFill/>
          </a:ln>
        </p:spPr>
      </p:pic>
      <p:pic>
        <p:nvPicPr>
          <p:cNvPr id="881" name="Google Shape;881;p51"/>
          <p:cNvPicPr preferRelativeResize="0"/>
          <p:nvPr/>
        </p:nvPicPr>
        <p:blipFill>
          <a:blip r:embed="rId4">
            <a:alphaModFix/>
          </a:blip>
          <a:stretch>
            <a:fillRect/>
          </a:stretch>
        </p:blipFill>
        <p:spPr>
          <a:xfrm rot="-5400000">
            <a:off x="2138364" y="3279839"/>
            <a:ext cx="1255218" cy="2427400"/>
          </a:xfrm>
          <a:prstGeom prst="rect">
            <a:avLst/>
          </a:prstGeom>
          <a:noFill/>
          <a:ln cap="flat" cmpd="sng" w="19050">
            <a:solidFill>
              <a:schemeClr val="dk2"/>
            </a:solidFill>
            <a:prstDash val="solid"/>
            <a:round/>
            <a:headEnd len="sm" w="sm" type="none"/>
            <a:tailEnd len="sm" w="sm" type="none"/>
          </a:ln>
        </p:spPr>
      </p:pic>
      <p:pic>
        <p:nvPicPr>
          <p:cNvPr id="882" name="Google Shape;882;p51"/>
          <p:cNvPicPr preferRelativeResize="0"/>
          <p:nvPr/>
        </p:nvPicPr>
        <p:blipFill>
          <a:blip r:embed="rId5">
            <a:alphaModFix/>
          </a:blip>
          <a:stretch>
            <a:fillRect/>
          </a:stretch>
        </p:blipFill>
        <p:spPr>
          <a:xfrm rot="-5400000">
            <a:off x="2138364" y="185457"/>
            <a:ext cx="1255218" cy="2427400"/>
          </a:xfrm>
          <a:prstGeom prst="rect">
            <a:avLst/>
          </a:prstGeom>
          <a:noFill/>
          <a:ln cap="flat" cmpd="sng" w="19050">
            <a:solidFill>
              <a:schemeClr val="dk2"/>
            </a:solidFill>
            <a:prstDash val="solid"/>
            <a:round/>
            <a:headEnd len="sm" w="sm" type="none"/>
            <a:tailEnd len="sm" w="sm" type="none"/>
          </a:ln>
        </p:spPr>
      </p:pic>
      <p:pic>
        <p:nvPicPr>
          <p:cNvPr id="883" name="Google Shape;883;p51"/>
          <p:cNvPicPr preferRelativeResize="0"/>
          <p:nvPr/>
        </p:nvPicPr>
        <p:blipFill>
          <a:blip r:embed="rId6">
            <a:alphaModFix/>
          </a:blip>
          <a:stretch>
            <a:fillRect/>
          </a:stretch>
        </p:blipFill>
        <p:spPr>
          <a:xfrm rot="-5400000">
            <a:off x="2138364" y="1694548"/>
            <a:ext cx="1255218" cy="2427400"/>
          </a:xfrm>
          <a:prstGeom prst="rect">
            <a:avLst/>
          </a:prstGeom>
          <a:noFill/>
          <a:ln cap="flat" cmpd="sng" w="19050">
            <a:solidFill>
              <a:schemeClr val="dk2"/>
            </a:solidFill>
            <a:prstDash val="solid"/>
            <a:round/>
            <a:headEnd len="sm" w="sm" type="none"/>
            <a:tailEnd len="sm" w="sm" type="none"/>
          </a:ln>
        </p:spPr>
      </p:pic>
      <p:pic>
        <p:nvPicPr>
          <p:cNvPr id="884" name="Google Shape;884;p51"/>
          <p:cNvPicPr preferRelativeResize="0"/>
          <p:nvPr/>
        </p:nvPicPr>
        <p:blipFill>
          <a:blip r:embed="rId7">
            <a:alphaModFix/>
          </a:blip>
          <a:stretch>
            <a:fillRect/>
          </a:stretch>
        </p:blipFill>
        <p:spPr>
          <a:xfrm rot="-5400000">
            <a:off x="4641964" y="185457"/>
            <a:ext cx="1255218" cy="2427400"/>
          </a:xfrm>
          <a:prstGeom prst="rect">
            <a:avLst/>
          </a:prstGeom>
          <a:noFill/>
          <a:ln cap="flat" cmpd="sng" w="19050">
            <a:solidFill>
              <a:schemeClr val="dk2"/>
            </a:solidFill>
            <a:prstDash val="solid"/>
            <a:round/>
            <a:headEnd len="sm" w="sm" type="none"/>
            <a:tailEnd len="sm" w="sm" type="none"/>
          </a:ln>
        </p:spPr>
      </p:pic>
      <p:pic>
        <p:nvPicPr>
          <p:cNvPr id="885" name="Google Shape;885;p51"/>
          <p:cNvPicPr preferRelativeResize="0"/>
          <p:nvPr/>
        </p:nvPicPr>
        <p:blipFill>
          <a:blip r:embed="rId8">
            <a:alphaModFix/>
          </a:blip>
          <a:stretch>
            <a:fillRect/>
          </a:stretch>
        </p:blipFill>
        <p:spPr>
          <a:xfrm rot="-5400000">
            <a:off x="4641964" y="1694548"/>
            <a:ext cx="1255218" cy="2427400"/>
          </a:xfrm>
          <a:prstGeom prst="rect">
            <a:avLst/>
          </a:prstGeom>
          <a:noFill/>
          <a:ln cap="flat" cmpd="sng" w="19050">
            <a:solidFill>
              <a:schemeClr val="dk2"/>
            </a:solidFill>
            <a:prstDash val="solid"/>
            <a:round/>
            <a:headEnd len="sm" w="sm" type="none"/>
            <a:tailEnd len="sm" w="sm" type="none"/>
          </a:ln>
        </p:spPr>
      </p:pic>
      <p:pic>
        <p:nvPicPr>
          <p:cNvPr id="886" name="Google Shape;886;p51"/>
          <p:cNvPicPr preferRelativeResize="0"/>
          <p:nvPr/>
        </p:nvPicPr>
        <p:blipFill>
          <a:blip r:embed="rId9">
            <a:alphaModFix/>
          </a:blip>
          <a:stretch>
            <a:fillRect/>
          </a:stretch>
        </p:blipFill>
        <p:spPr>
          <a:xfrm rot="-5400000">
            <a:off x="7145564" y="185469"/>
            <a:ext cx="1255218" cy="2427400"/>
          </a:xfrm>
          <a:prstGeom prst="rect">
            <a:avLst/>
          </a:prstGeom>
          <a:noFill/>
          <a:ln cap="flat" cmpd="sng" w="19050">
            <a:solidFill>
              <a:schemeClr val="dk2"/>
            </a:solidFill>
            <a:prstDash val="solid"/>
            <a:round/>
            <a:headEnd len="sm" w="sm" type="none"/>
            <a:tailEnd len="sm" w="sm" type="none"/>
          </a:ln>
        </p:spPr>
      </p:pic>
      <p:pic>
        <p:nvPicPr>
          <p:cNvPr id="887" name="Google Shape;887;p51"/>
          <p:cNvPicPr preferRelativeResize="0"/>
          <p:nvPr/>
        </p:nvPicPr>
        <p:blipFill>
          <a:blip r:embed="rId10">
            <a:alphaModFix/>
          </a:blip>
          <a:stretch>
            <a:fillRect/>
          </a:stretch>
        </p:blipFill>
        <p:spPr>
          <a:xfrm rot="-5400000">
            <a:off x="7145564" y="1694548"/>
            <a:ext cx="1255218" cy="2427400"/>
          </a:xfrm>
          <a:prstGeom prst="rect">
            <a:avLst/>
          </a:prstGeom>
          <a:noFill/>
          <a:ln cap="flat" cmpd="sng" w="19050">
            <a:solidFill>
              <a:schemeClr val="dk2"/>
            </a:solidFill>
            <a:prstDash val="solid"/>
            <a:round/>
            <a:headEnd len="sm" w="sm" type="none"/>
            <a:tailEnd len="sm" w="sm" type="none"/>
          </a:ln>
        </p:spPr>
      </p:pic>
      <p:sp>
        <p:nvSpPr>
          <p:cNvPr id="888" name="Google Shape;888;p51"/>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3.2%</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6.1%</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0.994</a:t>
            </a:r>
            <a:endParaRPr>
              <a:solidFill>
                <a:schemeClr val="lt1"/>
              </a:solidFill>
              <a:latin typeface="Proxima Nova"/>
              <a:ea typeface="Proxima Nova"/>
              <a:cs typeface="Proxima Nova"/>
              <a:sym typeface="Proxima Nova"/>
            </a:endParaRPr>
          </a:p>
        </p:txBody>
      </p:sp>
      <p:pic>
        <p:nvPicPr>
          <p:cNvPr id="889" name="Google Shape;889;p51"/>
          <p:cNvPicPr preferRelativeResize="0"/>
          <p:nvPr/>
        </p:nvPicPr>
        <p:blipFill>
          <a:blip r:embed="rId11">
            <a:alphaModFix/>
          </a:blip>
          <a:stretch>
            <a:fillRect/>
          </a:stretch>
        </p:blipFill>
        <p:spPr>
          <a:xfrm rot="5400000">
            <a:off x="236175" y="1835383"/>
            <a:ext cx="2215024" cy="134975"/>
          </a:xfrm>
          <a:prstGeom prst="rect">
            <a:avLst/>
          </a:prstGeom>
          <a:noFill/>
          <a:ln>
            <a:noFill/>
          </a:ln>
        </p:spPr>
      </p:pic>
      <p:sp>
        <p:nvSpPr>
          <p:cNvPr id="890" name="Google Shape;890;p51"/>
          <p:cNvSpPr txBox="1"/>
          <p:nvPr/>
        </p:nvSpPr>
        <p:spPr>
          <a:xfrm>
            <a:off x="11392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891" name="Google Shape;891;p51"/>
          <p:cNvSpPr txBox="1"/>
          <p:nvPr/>
        </p:nvSpPr>
        <p:spPr>
          <a:xfrm>
            <a:off x="11279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892" name="Google Shape;892;p51"/>
          <p:cNvPicPr preferRelativeResize="0"/>
          <p:nvPr/>
        </p:nvPicPr>
        <p:blipFill>
          <a:blip r:embed="rId12">
            <a:alphaModFix/>
          </a:blip>
          <a:stretch>
            <a:fillRect/>
          </a:stretch>
        </p:blipFill>
        <p:spPr>
          <a:xfrm flipH="1" rot="5400000">
            <a:off x="-932300" y="1840019"/>
            <a:ext cx="2218374" cy="116475"/>
          </a:xfrm>
          <a:prstGeom prst="rect">
            <a:avLst/>
          </a:prstGeom>
          <a:noFill/>
          <a:ln>
            <a:noFill/>
          </a:ln>
        </p:spPr>
      </p:pic>
      <p:sp>
        <p:nvSpPr>
          <p:cNvPr id="893" name="Google Shape;893;p51"/>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894" name="Google Shape;894;p51"/>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895" name="Google Shape;895;p51"/>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1"/>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45" name="Shape 145"/>
        <p:cNvGrpSpPr/>
        <p:nvPr/>
      </p:nvGrpSpPr>
      <p:grpSpPr>
        <a:xfrm>
          <a:off x="0" y="0"/>
          <a:ext cx="0" cy="0"/>
          <a:chOff x="0" y="0"/>
          <a:chExt cx="0" cy="0"/>
        </a:xfrm>
      </p:grpSpPr>
      <p:sp>
        <p:nvSpPr>
          <p:cNvPr id="146" name="Google Shape;146;p16"/>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Real world requirements</a:t>
            </a:r>
            <a:endParaRPr b="1" sz="2800">
              <a:solidFill>
                <a:schemeClr val="lt1"/>
              </a:solidFill>
              <a:latin typeface="Average"/>
              <a:ea typeface="Average"/>
              <a:cs typeface="Average"/>
              <a:sym typeface="Average"/>
            </a:endParaRPr>
          </a:p>
        </p:txBody>
      </p:sp>
      <p:sp>
        <p:nvSpPr>
          <p:cNvPr id="147" name="Google Shape;147;p16"/>
          <p:cNvSpPr txBox="1"/>
          <p:nvPr/>
        </p:nvSpPr>
        <p:spPr>
          <a:xfrm>
            <a:off x="2714175" y="730450"/>
            <a:ext cx="61956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Student Researcher</a:t>
            </a:r>
            <a:endParaRPr b="1"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Inaccessability to High Performance Computers (HPC)</a:t>
            </a:r>
            <a:br>
              <a:rPr lang="en" sz="1800">
                <a:solidFill>
                  <a:schemeClr val="lt1"/>
                </a:solidFill>
                <a:latin typeface="Proxima Nova"/>
                <a:ea typeface="Proxima Nova"/>
                <a:cs typeface="Proxima Nova"/>
                <a:sym typeface="Proxima Nova"/>
              </a:rPr>
            </a:b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Most simulations could not run on laptop and takes days for a simple airfoil simulation</a:t>
            </a:r>
            <a:br>
              <a:rPr lang="en" sz="1800">
                <a:solidFill>
                  <a:schemeClr val="lt1"/>
                </a:solidFill>
                <a:latin typeface="Proxima Nova"/>
                <a:ea typeface="Proxima Nova"/>
                <a:cs typeface="Proxima Nova"/>
                <a:sym typeface="Proxima Nova"/>
              </a:rPr>
            </a:b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Unable to store this large amount of data on my machine</a:t>
            </a:r>
            <a:br>
              <a:rPr lang="en" sz="1800">
                <a:solidFill>
                  <a:schemeClr val="lt1"/>
                </a:solidFill>
                <a:latin typeface="Proxima Nova"/>
                <a:ea typeface="Proxima Nova"/>
                <a:cs typeface="Proxima Nova"/>
                <a:sym typeface="Proxima Nova"/>
              </a:rPr>
            </a:b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Hampering my ability to understand the field better with experimentations</a:t>
            </a:r>
            <a:br>
              <a:rPr lang="en" sz="1800">
                <a:solidFill>
                  <a:schemeClr val="lt1"/>
                </a:solidFill>
                <a:latin typeface="Proxima Nova"/>
                <a:ea typeface="Proxima Nova"/>
                <a:cs typeface="Proxima Nova"/>
                <a:sym typeface="Proxima Nova"/>
              </a:rPr>
            </a:br>
            <a:endParaRPr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These limitations are directly because of the time and resource requirement of numerical simulations</a:t>
            </a:r>
            <a:endParaRPr b="1" sz="1800">
              <a:solidFill>
                <a:schemeClr val="lt1"/>
              </a:solidFill>
              <a:latin typeface="Proxima Nova"/>
              <a:ea typeface="Proxima Nova"/>
              <a:cs typeface="Proxima Nova"/>
              <a:sym typeface="Proxima Nova"/>
            </a:endParaRPr>
          </a:p>
        </p:txBody>
      </p:sp>
      <p:pic>
        <p:nvPicPr>
          <p:cNvPr id="148" name="Google Shape;148;p16"/>
          <p:cNvPicPr preferRelativeResize="0"/>
          <p:nvPr/>
        </p:nvPicPr>
        <p:blipFill rotWithShape="1">
          <a:blip r:embed="rId3">
            <a:alphaModFix/>
          </a:blip>
          <a:srcRect b="0" l="0" r="5428" t="0"/>
          <a:stretch/>
        </p:blipFill>
        <p:spPr>
          <a:xfrm flipH="1">
            <a:off x="80925" y="1939375"/>
            <a:ext cx="2655900" cy="1770450"/>
          </a:xfrm>
          <a:prstGeom prst="rect">
            <a:avLst/>
          </a:prstGeom>
          <a:noFill/>
          <a:ln>
            <a:noFill/>
          </a:ln>
        </p:spPr>
      </p:pic>
      <p:sp>
        <p:nvSpPr>
          <p:cNvPr id="149" name="Google Shape;149;p16"/>
          <p:cNvSpPr/>
          <p:nvPr/>
        </p:nvSpPr>
        <p:spPr>
          <a:xfrm rot="5400000">
            <a:off x="483375" y="371850"/>
            <a:ext cx="708600" cy="16659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txBox="1"/>
          <p:nvPr/>
        </p:nvSpPr>
        <p:spPr>
          <a:xfrm>
            <a:off x="-33300" y="862200"/>
            <a:ext cx="1731300" cy="708600"/>
          </a:xfrm>
          <a:prstGeom prst="rect">
            <a:avLst/>
          </a:prstGeom>
          <a:noFill/>
          <a:ln>
            <a:noFill/>
          </a:ln>
        </p:spPr>
        <p:txBody>
          <a:bodyPr anchorCtr="0" anchor="t" bIns="91425" lIns="91425" spcFirstLastPara="1" rIns="91425" wrap="square" tIns="91425">
            <a:normAutofit fontScale="92500" lnSpcReduction="20000"/>
          </a:bodyPr>
          <a:lstStyle/>
          <a:p>
            <a:pPr indent="-334327" lvl="0" marL="457200" rtl="0" algn="l">
              <a:lnSpc>
                <a:spcPct val="120000"/>
              </a:lnSpc>
              <a:spcBef>
                <a:spcPts val="0"/>
              </a:spcBef>
              <a:spcAft>
                <a:spcPts val="0"/>
              </a:spcAft>
              <a:buClr>
                <a:schemeClr val="lt1"/>
              </a:buClr>
              <a:buSzPct val="100000"/>
              <a:buFont typeface="Roboto"/>
              <a:buAutoNum type="arabicPeriod"/>
            </a:pPr>
            <a:r>
              <a:rPr b="1" lang="en" sz="1800">
                <a:solidFill>
                  <a:schemeClr val="lt1"/>
                </a:solidFill>
                <a:latin typeface="Roboto"/>
                <a:ea typeface="Roboto"/>
                <a:cs typeface="Roboto"/>
                <a:sym typeface="Roboto"/>
              </a:rPr>
              <a:t>Problem Statement</a:t>
            </a:r>
            <a:endParaRPr b="1" sz="1800">
              <a:solidFill>
                <a:schemeClr val="lt1"/>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900" name="Shape 900"/>
        <p:cNvGrpSpPr/>
        <p:nvPr/>
      </p:nvGrpSpPr>
      <p:grpSpPr>
        <a:xfrm>
          <a:off x="0" y="0"/>
          <a:ext cx="0" cy="0"/>
          <a:chOff x="0" y="0"/>
          <a:chExt cx="0" cy="0"/>
        </a:xfrm>
      </p:grpSpPr>
      <p:sp>
        <p:nvSpPr>
          <p:cNvPr id="901" name="Google Shape;901;p52"/>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Example Results</a:t>
            </a:r>
            <a:endParaRPr b="1" sz="2800">
              <a:solidFill>
                <a:schemeClr val="lt1"/>
              </a:solidFill>
              <a:latin typeface="Average"/>
              <a:ea typeface="Average"/>
              <a:cs typeface="Average"/>
              <a:sym typeface="Average"/>
            </a:endParaRPr>
          </a:p>
        </p:txBody>
      </p:sp>
      <p:sp>
        <p:nvSpPr>
          <p:cNvPr id="902" name="Google Shape;902;p52"/>
          <p:cNvSpPr txBox="1"/>
          <p:nvPr/>
        </p:nvSpPr>
        <p:spPr>
          <a:xfrm>
            <a:off x="2315275" y="436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903" name="Google Shape;903;p52"/>
          <p:cNvSpPr txBox="1"/>
          <p:nvPr/>
        </p:nvSpPr>
        <p:spPr>
          <a:xfrm>
            <a:off x="4829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904" name="Google Shape;904;p52"/>
          <p:cNvSpPr txBox="1"/>
          <p:nvPr/>
        </p:nvSpPr>
        <p:spPr>
          <a:xfrm>
            <a:off x="7496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u_error</a:t>
            </a:r>
            <a:endParaRPr b="1">
              <a:solidFill>
                <a:schemeClr val="lt1"/>
              </a:solidFill>
              <a:latin typeface="Proxima Nova"/>
              <a:ea typeface="Proxima Nova"/>
              <a:cs typeface="Proxima Nova"/>
              <a:sym typeface="Proxima Nova"/>
            </a:endParaRPr>
          </a:p>
        </p:txBody>
      </p:sp>
      <p:sp>
        <p:nvSpPr>
          <p:cNvPr id="905" name="Google Shape;905;p52"/>
          <p:cNvSpPr txBox="1"/>
          <p:nvPr/>
        </p:nvSpPr>
        <p:spPr>
          <a:xfrm>
            <a:off x="2315275" y="1960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v_true</a:t>
            </a:r>
            <a:endParaRPr b="1">
              <a:solidFill>
                <a:schemeClr val="lt1"/>
              </a:solidFill>
              <a:latin typeface="Proxima Nova"/>
              <a:ea typeface="Proxima Nova"/>
              <a:cs typeface="Proxima Nova"/>
              <a:sym typeface="Proxima Nova"/>
            </a:endParaRPr>
          </a:p>
        </p:txBody>
      </p:sp>
      <p:sp>
        <p:nvSpPr>
          <p:cNvPr id="906" name="Google Shape;906;p52"/>
          <p:cNvSpPr txBox="1"/>
          <p:nvPr/>
        </p:nvSpPr>
        <p:spPr>
          <a:xfrm>
            <a:off x="4829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v_pred</a:t>
            </a:r>
            <a:endParaRPr b="1">
              <a:solidFill>
                <a:schemeClr val="lt1"/>
              </a:solidFill>
              <a:latin typeface="Proxima Nova"/>
              <a:ea typeface="Proxima Nova"/>
              <a:cs typeface="Proxima Nova"/>
              <a:sym typeface="Proxima Nova"/>
            </a:endParaRPr>
          </a:p>
        </p:txBody>
      </p:sp>
      <p:sp>
        <p:nvSpPr>
          <p:cNvPr id="907" name="Google Shape;907;p52"/>
          <p:cNvSpPr txBox="1"/>
          <p:nvPr/>
        </p:nvSpPr>
        <p:spPr>
          <a:xfrm>
            <a:off x="7496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v_error</a:t>
            </a:r>
            <a:endParaRPr b="1">
              <a:solidFill>
                <a:schemeClr val="lt1"/>
              </a:solidFill>
              <a:latin typeface="Proxima Nova"/>
              <a:ea typeface="Proxima Nova"/>
              <a:cs typeface="Proxima Nova"/>
              <a:sym typeface="Proxima Nova"/>
            </a:endParaRPr>
          </a:p>
        </p:txBody>
      </p:sp>
      <p:sp>
        <p:nvSpPr>
          <p:cNvPr id="908" name="Google Shape;908;p52"/>
          <p:cNvSpPr txBox="1"/>
          <p:nvPr/>
        </p:nvSpPr>
        <p:spPr>
          <a:xfrm>
            <a:off x="2315275" y="3484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p_true</a:t>
            </a:r>
            <a:endParaRPr b="1">
              <a:solidFill>
                <a:schemeClr val="lt1"/>
              </a:solidFill>
              <a:latin typeface="Proxima Nova"/>
              <a:ea typeface="Proxima Nova"/>
              <a:cs typeface="Proxima Nova"/>
              <a:sym typeface="Proxima Nova"/>
            </a:endParaRPr>
          </a:p>
        </p:txBody>
      </p:sp>
      <p:sp>
        <p:nvSpPr>
          <p:cNvPr id="909" name="Google Shape;909;p52"/>
          <p:cNvSpPr txBox="1"/>
          <p:nvPr/>
        </p:nvSpPr>
        <p:spPr>
          <a:xfrm>
            <a:off x="4829875" y="3496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p_pred</a:t>
            </a:r>
            <a:endParaRPr b="1">
              <a:solidFill>
                <a:schemeClr val="lt1"/>
              </a:solidFill>
              <a:latin typeface="Proxima Nova"/>
              <a:ea typeface="Proxima Nova"/>
              <a:cs typeface="Proxima Nova"/>
              <a:sym typeface="Proxima Nova"/>
            </a:endParaRPr>
          </a:p>
        </p:txBody>
      </p:sp>
      <p:pic>
        <p:nvPicPr>
          <p:cNvPr id="910" name="Google Shape;910;p52"/>
          <p:cNvPicPr preferRelativeResize="0"/>
          <p:nvPr/>
        </p:nvPicPr>
        <p:blipFill rotWithShape="1">
          <a:blip r:embed="rId3">
            <a:alphaModFix/>
          </a:blip>
          <a:srcRect b="31510" l="6809" r="7960" t="21111"/>
          <a:stretch/>
        </p:blipFill>
        <p:spPr>
          <a:xfrm rot="-5400000">
            <a:off x="137012" y="3780563"/>
            <a:ext cx="1224450" cy="1356775"/>
          </a:xfrm>
          <a:prstGeom prst="rect">
            <a:avLst/>
          </a:prstGeom>
          <a:noFill/>
          <a:ln>
            <a:noFill/>
          </a:ln>
        </p:spPr>
      </p:pic>
      <p:pic>
        <p:nvPicPr>
          <p:cNvPr id="911" name="Google Shape;911;p52"/>
          <p:cNvPicPr preferRelativeResize="0"/>
          <p:nvPr/>
        </p:nvPicPr>
        <p:blipFill>
          <a:blip r:embed="rId4">
            <a:alphaModFix/>
          </a:blip>
          <a:stretch>
            <a:fillRect/>
          </a:stretch>
        </p:blipFill>
        <p:spPr>
          <a:xfrm rot="-5400000">
            <a:off x="2138364" y="3279839"/>
            <a:ext cx="1255218" cy="2427400"/>
          </a:xfrm>
          <a:prstGeom prst="rect">
            <a:avLst/>
          </a:prstGeom>
          <a:noFill/>
          <a:ln cap="flat" cmpd="sng" w="19050">
            <a:solidFill>
              <a:schemeClr val="dk2"/>
            </a:solidFill>
            <a:prstDash val="solid"/>
            <a:round/>
            <a:headEnd len="sm" w="sm" type="none"/>
            <a:tailEnd len="sm" w="sm" type="none"/>
          </a:ln>
        </p:spPr>
      </p:pic>
      <p:pic>
        <p:nvPicPr>
          <p:cNvPr id="912" name="Google Shape;912;p52"/>
          <p:cNvPicPr preferRelativeResize="0"/>
          <p:nvPr/>
        </p:nvPicPr>
        <p:blipFill>
          <a:blip r:embed="rId5">
            <a:alphaModFix/>
          </a:blip>
          <a:stretch>
            <a:fillRect/>
          </a:stretch>
        </p:blipFill>
        <p:spPr>
          <a:xfrm rot="-5400000">
            <a:off x="2138364" y="185457"/>
            <a:ext cx="1255218" cy="2427400"/>
          </a:xfrm>
          <a:prstGeom prst="rect">
            <a:avLst/>
          </a:prstGeom>
          <a:noFill/>
          <a:ln cap="flat" cmpd="sng" w="19050">
            <a:solidFill>
              <a:schemeClr val="dk2"/>
            </a:solidFill>
            <a:prstDash val="solid"/>
            <a:round/>
            <a:headEnd len="sm" w="sm" type="none"/>
            <a:tailEnd len="sm" w="sm" type="none"/>
          </a:ln>
        </p:spPr>
      </p:pic>
      <p:pic>
        <p:nvPicPr>
          <p:cNvPr id="913" name="Google Shape;913;p52"/>
          <p:cNvPicPr preferRelativeResize="0"/>
          <p:nvPr/>
        </p:nvPicPr>
        <p:blipFill>
          <a:blip r:embed="rId6">
            <a:alphaModFix/>
          </a:blip>
          <a:stretch>
            <a:fillRect/>
          </a:stretch>
        </p:blipFill>
        <p:spPr>
          <a:xfrm rot="-5400000">
            <a:off x="2138364" y="1694548"/>
            <a:ext cx="1255218" cy="2427400"/>
          </a:xfrm>
          <a:prstGeom prst="rect">
            <a:avLst/>
          </a:prstGeom>
          <a:noFill/>
          <a:ln cap="flat" cmpd="sng" w="19050">
            <a:solidFill>
              <a:schemeClr val="dk2"/>
            </a:solidFill>
            <a:prstDash val="solid"/>
            <a:round/>
            <a:headEnd len="sm" w="sm" type="none"/>
            <a:tailEnd len="sm" w="sm" type="none"/>
          </a:ln>
        </p:spPr>
      </p:pic>
      <p:pic>
        <p:nvPicPr>
          <p:cNvPr id="914" name="Google Shape;914;p52"/>
          <p:cNvPicPr preferRelativeResize="0"/>
          <p:nvPr/>
        </p:nvPicPr>
        <p:blipFill>
          <a:blip r:embed="rId7">
            <a:alphaModFix/>
          </a:blip>
          <a:stretch>
            <a:fillRect/>
          </a:stretch>
        </p:blipFill>
        <p:spPr>
          <a:xfrm rot="-5400000">
            <a:off x="4641964" y="3279839"/>
            <a:ext cx="1255218" cy="2427400"/>
          </a:xfrm>
          <a:prstGeom prst="rect">
            <a:avLst/>
          </a:prstGeom>
          <a:noFill/>
          <a:ln cap="flat" cmpd="sng" w="19050">
            <a:solidFill>
              <a:schemeClr val="dk2"/>
            </a:solidFill>
            <a:prstDash val="solid"/>
            <a:round/>
            <a:headEnd len="sm" w="sm" type="none"/>
            <a:tailEnd len="sm" w="sm" type="none"/>
          </a:ln>
        </p:spPr>
      </p:pic>
      <p:pic>
        <p:nvPicPr>
          <p:cNvPr id="915" name="Google Shape;915;p52"/>
          <p:cNvPicPr preferRelativeResize="0"/>
          <p:nvPr/>
        </p:nvPicPr>
        <p:blipFill>
          <a:blip r:embed="rId8">
            <a:alphaModFix/>
          </a:blip>
          <a:stretch>
            <a:fillRect/>
          </a:stretch>
        </p:blipFill>
        <p:spPr>
          <a:xfrm rot="-5400000">
            <a:off x="4641964" y="185457"/>
            <a:ext cx="1255218" cy="2427400"/>
          </a:xfrm>
          <a:prstGeom prst="rect">
            <a:avLst/>
          </a:prstGeom>
          <a:noFill/>
          <a:ln cap="flat" cmpd="sng" w="19050">
            <a:solidFill>
              <a:schemeClr val="dk2"/>
            </a:solidFill>
            <a:prstDash val="solid"/>
            <a:round/>
            <a:headEnd len="sm" w="sm" type="none"/>
            <a:tailEnd len="sm" w="sm" type="none"/>
          </a:ln>
        </p:spPr>
      </p:pic>
      <p:pic>
        <p:nvPicPr>
          <p:cNvPr id="916" name="Google Shape;916;p52"/>
          <p:cNvPicPr preferRelativeResize="0"/>
          <p:nvPr/>
        </p:nvPicPr>
        <p:blipFill>
          <a:blip r:embed="rId9">
            <a:alphaModFix/>
          </a:blip>
          <a:stretch>
            <a:fillRect/>
          </a:stretch>
        </p:blipFill>
        <p:spPr>
          <a:xfrm rot="-5400000">
            <a:off x="4641964" y="1694548"/>
            <a:ext cx="1255218" cy="2427400"/>
          </a:xfrm>
          <a:prstGeom prst="rect">
            <a:avLst/>
          </a:prstGeom>
          <a:noFill/>
          <a:ln cap="flat" cmpd="sng" w="19050">
            <a:solidFill>
              <a:schemeClr val="dk2"/>
            </a:solidFill>
            <a:prstDash val="solid"/>
            <a:round/>
            <a:headEnd len="sm" w="sm" type="none"/>
            <a:tailEnd len="sm" w="sm" type="none"/>
          </a:ln>
        </p:spPr>
      </p:pic>
      <p:pic>
        <p:nvPicPr>
          <p:cNvPr id="917" name="Google Shape;917;p52"/>
          <p:cNvPicPr preferRelativeResize="0"/>
          <p:nvPr/>
        </p:nvPicPr>
        <p:blipFill>
          <a:blip r:embed="rId10">
            <a:alphaModFix/>
          </a:blip>
          <a:stretch>
            <a:fillRect/>
          </a:stretch>
        </p:blipFill>
        <p:spPr>
          <a:xfrm rot="-5400000">
            <a:off x="7145564" y="185469"/>
            <a:ext cx="1255218" cy="2427400"/>
          </a:xfrm>
          <a:prstGeom prst="rect">
            <a:avLst/>
          </a:prstGeom>
          <a:noFill/>
          <a:ln cap="flat" cmpd="sng" w="19050">
            <a:solidFill>
              <a:schemeClr val="dk2"/>
            </a:solidFill>
            <a:prstDash val="solid"/>
            <a:round/>
            <a:headEnd len="sm" w="sm" type="none"/>
            <a:tailEnd len="sm" w="sm" type="none"/>
          </a:ln>
        </p:spPr>
      </p:pic>
      <p:pic>
        <p:nvPicPr>
          <p:cNvPr id="918" name="Google Shape;918;p52"/>
          <p:cNvPicPr preferRelativeResize="0"/>
          <p:nvPr/>
        </p:nvPicPr>
        <p:blipFill>
          <a:blip r:embed="rId11">
            <a:alphaModFix/>
          </a:blip>
          <a:stretch>
            <a:fillRect/>
          </a:stretch>
        </p:blipFill>
        <p:spPr>
          <a:xfrm rot="-5400000">
            <a:off x="7145564" y="1694548"/>
            <a:ext cx="1255218" cy="2427400"/>
          </a:xfrm>
          <a:prstGeom prst="rect">
            <a:avLst/>
          </a:prstGeom>
          <a:noFill/>
          <a:ln cap="flat" cmpd="sng" w="19050">
            <a:solidFill>
              <a:schemeClr val="dk2"/>
            </a:solidFill>
            <a:prstDash val="solid"/>
            <a:round/>
            <a:headEnd len="sm" w="sm" type="none"/>
            <a:tailEnd len="sm" w="sm" type="none"/>
          </a:ln>
        </p:spPr>
      </p:pic>
      <p:sp>
        <p:nvSpPr>
          <p:cNvPr id="919" name="Google Shape;919;p52"/>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3.2%</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6.1%</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0.994</a:t>
            </a:r>
            <a:endParaRPr>
              <a:solidFill>
                <a:schemeClr val="lt1"/>
              </a:solidFill>
              <a:latin typeface="Proxima Nova"/>
              <a:ea typeface="Proxima Nova"/>
              <a:cs typeface="Proxima Nova"/>
              <a:sym typeface="Proxima Nova"/>
            </a:endParaRPr>
          </a:p>
        </p:txBody>
      </p:sp>
      <p:pic>
        <p:nvPicPr>
          <p:cNvPr id="920" name="Google Shape;920;p52"/>
          <p:cNvPicPr preferRelativeResize="0"/>
          <p:nvPr/>
        </p:nvPicPr>
        <p:blipFill>
          <a:blip r:embed="rId12">
            <a:alphaModFix/>
          </a:blip>
          <a:stretch>
            <a:fillRect/>
          </a:stretch>
        </p:blipFill>
        <p:spPr>
          <a:xfrm rot="5400000">
            <a:off x="236175" y="1835383"/>
            <a:ext cx="2215024" cy="134975"/>
          </a:xfrm>
          <a:prstGeom prst="rect">
            <a:avLst/>
          </a:prstGeom>
          <a:noFill/>
          <a:ln>
            <a:noFill/>
          </a:ln>
        </p:spPr>
      </p:pic>
      <p:sp>
        <p:nvSpPr>
          <p:cNvPr id="921" name="Google Shape;921;p52"/>
          <p:cNvSpPr txBox="1"/>
          <p:nvPr/>
        </p:nvSpPr>
        <p:spPr>
          <a:xfrm>
            <a:off x="11392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922" name="Google Shape;922;p52"/>
          <p:cNvSpPr txBox="1"/>
          <p:nvPr/>
        </p:nvSpPr>
        <p:spPr>
          <a:xfrm>
            <a:off x="11279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923" name="Google Shape;923;p52"/>
          <p:cNvPicPr preferRelativeResize="0"/>
          <p:nvPr/>
        </p:nvPicPr>
        <p:blipFill>
          <a:blip r:embed="rId13">
            <a:alphaModFix/>
          </a:blip>
          <a:stretch>
            <a:fillRect/>
          </a:stretch>
        </p:blipFill>
        <p:spPr>
          <a:xfrm flipH="1" rot="5400000">
            <a:off x="-932300" y="1840019"/>
            <a:ext cx="2218374" cy="116475"/>
          </a:xfrm>
          <a:prstGeom prst="rect">
            <a:avLst/>
          </a:prstGeom>
          <a:noFill/>
          <a:ln>
            <a:noFill/>
          </a:ln>
        </p:spPr>
      </p:pic>
      <p:sp>
        <p:nvSpPr>
          <p:cNvPr id="924" name="Google Shape;924;p52"/>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925" name="Google Shape;925;p52"/>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926" name="Google Shape;926;p52"/>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2"/>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931" name="Shape 931"/>
        <p:cNvGrpSpPr/>
        <p:nvPr/>
      </p:nvGrpSpPr>
      <p:grpSpPr>
        <a:xfrm>
          <a:off x="0" y="0"/>
          <a:ext cx="0" cy="0"/>
          <a:chOff x="0" y="0"/>
          <a:chExt cx="0" cy="0"/>
        </a:xfrm>
      </p:grpSpPr>
      <p:sp>
        <p:nvSpPr>
          <p:cNvPr id="932" name="Google Shape;932;p53"/>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3"/>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
        <p:nvSpPr>
          <p:cNvPr id="934" name="Google Shape;934;p53"/>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Example Results</a:t>
            </a:r>
            <a:endParaRPr b="1" sz="2800">
              <a:solidFill>
                <a:schemeClr val="lt1"/>
              </a:solidFill>
              <a:latin typeface="Average"/>
              <a:ea typeface="Average"/>
              <a:cs typeface="Average"/>
              <a:sym typeface="Average"/>
            </a:endParaRPr>
          </a:p>
        </p:txBody>
      </p:sp>
      <p:grpSp>
        <p:nvGrpSpPr>
          <p:cNvPr id="935" name="Google Shape;935;p53"/>
          <p:cNvGrpSpPr/>
          <p:nvPr/>
        </p:nvGrpSpPr>
        <p:grpSpPr>
          <a:xfrm>
            <a:off x="2315275" y="436453"/>
            <a:ext cx="5962800" cy="3460218"/>
            <a:chOff x="2315275" y="436453"/>
            <a:chExt cx="5962800" cy="3460218"/>
          </a:xfrm>
        </p:grpSpPr>
        <p:sp>
          <p:nvSpPr>
            <p:cNvPr id="936" name="Google Shape;936;p53"/>
            <p:cNvSpPr txBox="1"/>
            <p:nvPr/>
          </p:nvSpPr>
          <p:spPr>
            <a:xfrm>
              <a:off x="2315275" y="436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937" name="Google Shape;937;p53"/>
            <p:cNvSpPr txBox="1"/>
            <p:nvPr/>
          </p:nvSpPr>
          <p:spPr>
            <a:xfrm>
              <a:off x="4829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938" name="Google Shape;938;p53"/>
            <p:cNvSpPr txBox="1"/>
            <p:nvPr/>
          </p:nvSpPr>
          <p:spPr>
            <a:xfrm>
              <a:off x="7496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u_error</a:t>
              </a:r>
              <a:endParaRPr b="1">
                <a:solidFill>
                  <a:schemeClr val="lt1"/>
                </a:solidFill>
                <a:latin typeface="Proxima Nova"/>
                <a:ea typeface="Proxima Nova"/>
                <a:cs typeface="Proxima Nova"/>
                <a:sym typeface="Proxima Nova"/>
              </a:endParaRPr>
            </a:p>
          </p:txBody>
        </p:sp>
        <p:sp>
          <p:nvSpPr>
            <p:cNvPr id="939" name="Google Shape;939;p53"/>
            <p:cNvSpPr txBox="1"/>
            <p:nvPr/>
          </p:nvSpPr>
          <p:spPr>
            <a:xfrm>
              <a:off x="2315275" y="1960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v_true</a:t>
              </a:r>
              <a:endParaRPr b="1">
                <a:solidFill>
                  <a:schemeClr val="lt1"/>
                </a:solidFill>
                <a:latin typeface="Proxima Nova"/>
                <a:ea typeface="Proxima Nova"/>
                <a:cs typeface="Proxima Nova"/>
                <a:sym typeface="Proxima Nova"/>
              </a:endParaRPr>
            </a:p>
          </p:txBody>
        </p:sp>
        <p:sp>
          <p:nvSpPr>
            <p:cNvPr id="940" name="Google Shape;940;p53"/>
            <p:cNvSpPr txBox="1"/>
            <p:nvPr/>
          </p:nvSpPr>
          <p:spPr>
            <a:xfrm>
              <a:off x="4829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v_pred</a:t>
              </a:r>
              <a:endParaRPr b="1">
                <a:solidFill>
                  <a:schemeClr val="lt1"/>
                </a:solidFill>
                <a:latin typeface="Proxima Nova"/>
                <a:ea typeface="Proxima Nova"/>
                <a:cs typeface="Proxima Nova"/>
                <a:sym typeface="Proxima Nova"/>
              </a:endParaRPr>
            </a:p>
          </p:txBody>
        </p:sp>
        <p:sp>
          <p:nvSpPr>
            <p:cNvPr id="941" name="Google Shape;941;p53"/>
            <p:cNvSpPr txBox="1"/>
            <p:nvPr/>
          </p:nvSpPr>
          <p:spPr>
            <a:xfrm>
              <a:off x="7496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v_error</a:t>
              </a:r>
              <a:endParaRPr b="1">
                <a:solidFill>
                  <a:schemeClr val="lt1"/>
                </a:solidFill>
                <a:latin typeface="Proxima Nova"/>
                <a:ea typeface="Proxima Nova"/>
                <a:cs typeface="Proxima Nova"/>
                <a:sym typeface="Proxima Nova"/>
              </a:endParaRPr>
            </a:p>
          </p:txBody>
        </p:sp>
        <p:sp>
          <p:nvSpPr>
            <p:cNvPr id="942" name="Google Shape;942;p53"/>
            <p:cNvSpPr txBox="1"/>
            <p:nvPr/>
          </p:nvSpPr>
          <p:spPr>
            <a:xfrm>
              <a:off x="2315275" y="3484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p_true</a:t>
              </a:r>
              <a:endParaRPr b="1">
                <a:solidFill>
                  <a:schemeClr val="lt1"/>
                </a:solidFill>
                <a:latin typeface="Proxima Nova"/>
                <a:ea typeface="Proxima Nova"/>
                <a:cs typeface="Proxima Nova"/>
                <a:sym typeface="Proxima Nova"/>
              </a:endParaRPr>
            </a:p>
          </p:txBody>
        </p:sp>
        <p:sp>
          <p:nvSpPr>
            <p:cNvPr id="943" name="Google Shape;943;p53"/>
            <p:cNvSpPr txBox="1"/>
            <p:nvPr/>
          </p:nvSpPr>
          <p:spPr>
            <a:xfrm>
              <a:off x="4829875" y="3496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p_pred</a:t>
              </a:r>
              <a:endParaRPr b="1">
                <a:solidFill>
                  <a:schemeClr val="lt1"/>
                </a:solidFill>
                <a:latin typeface="Proxima Nova"/>
                <a:ea typeface="Proxima Nova"/>
                <a:cs typeface="Proxima Nova"/>
                <a:sym typeface="Proxima Nova"/>
              </a:endParaRPr>
            </a:p>
          </p:txBody>
        </p:sp>
        <p:sp>
          <p:nvSpPr>
            <p:cNvPr id="944" name="Google Shape;944;p53"/>
            <p:cNvSpPr txBox="1"/>
            <p:nvPr/>
          </p:nvSpPr>
          <p:spPr>
            <a:xfrm>
              <a:off x="7496875" y="3496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p_error</a:t>
              </a:r>
              <a:endParaRPr b="1">
                <a:solidFill>
                  <a:schemeClr val="lt1"/>
                </a:solidFill>
                <a:latin typeface="Proxima Nova"/>
                <a:ea typeface="Proxima Nova"/>
                <a:cs typeface="Proxima Nova"/>
                <a:sym typeface="Proxima Nova"/>
              </a:endParaRPr>
            </a:p>
          </p:txBody>
        </p:sp>
      </p:grpSp>
      <p:pic>
        <p:nvPicPr>
          <p:cNvPr id="945" name="Google Shape;945;p53"/>
          <p:cNvPicPr preferRelativeResize="0"/>
          <p:nvPr/>
        </p:nvPicPr>
        <p:blipFill rotWithShape="1">
          <a:blip r:embed="rId3">
            <a:alphaModFix/>
          </a:blip>
          <a:srcRect b="31510" l="6809" r="7960" t="21111"/>
          <a:stretch/>
        </p:blipFill>
        <p:spPr>
          <a:xfrm rot="-5400000">
            <a:off x="137012" y="3780563"/>
            <a:ext cx="1224450" cy="1356775"/>
          </a:xfrm>
          <a:prstGeom prst="rect">
            <a:avLst/>
          </a:prstGeom>
          <a:noFill/>
          <a:ln>
            <a:noFill/>
          </a:ln>
        </p:spPr>
      </p:pic>
      <p:pic>
        <p:nvPicPr>
          <p:cNvPr id="946" name="Google Shape;946;p53"/>
          <p:cNvPicPr preferRelativeResize="0"/>
          <p:nvPr/>
        </p:nvPicPr>
        <p:blipFill>
          <a:blip r:embed="rId4">
            <a:alphaModFix/>
          </a:blip>
          <a:stretch>
            <a:fillRect/>
          </a:stretch>
        </p:blipFill>
        <p:spPr>
          <a:xfrm rot="-5400000">
            <a:off x="2138364" y="3279839"/>
            <a:ext cx="1255218" cy="2427400"/>
          </a:xfrm>
          <a:prstGeom prst="rect">
            <a:avLst/>
          </a:prstGeom>
          <a:noFill/>
          <a:ln cap="flat" cmpd="sng" w="19050">
            <a:solidFill>
              <a:schemeClr val="dk2"/>
            </a:solidFill>
            <a:prstDash val="solid"/>
            <a:round/>
            <a:headEnd len="sm" w="sm" type="none"/>
            <a:tailEnd len="sm" w="sm" type="none"/>
          </a:ln>
        </p:spPr>
      </p:pic>
      <p:pic>
        <p:nvPicPr>
          <p:cNvPr id="947" name="Google Shape;947;p53"/>
          <p:cNvPicPr preferRelativeResize="0"/>
          <p:nvPr/>
        </p:nvPicPr>
        <p:blipFill>
          <a:blip r:embed="rId5">
            <a:alphaModFix/>
          </a:blip>
          <a:stretch>
            <a:fillRect/>
          </a:stretch>
        </p:blipFill>
        <p:spPr>
          <a:xfrm rot="-5400000">
            <a:off x="2138364" y="185457"/>
            <a:ext cx="1255218" cy="2427400"/>
          </a:xfrm>
          <a:prstGeom prst="rect">
            <a:avLst/>
          </a:prstGeom>
          <a:noFill/>
          <a:ln cap="flat" cmpd="sng" w="19050">
            <a:solidFill>
              <a:schemeClr val="dk2"/>
            </a:solidFill>
            <a:prstDash val="solid"/>
            <a:round/>
            <a:headEnd len="sm" w="sm" type="none"/>
            <a:tailEnd len="sm" w="sm" type="none"/>
          </a:ln>
        </p:spPr>
      </p:pic>
      <p:pic>
        <p:nvPicPr>
          <p:cNvPr id="948" name="Google Shape;948;p53"/>
          <p:cNvPicPr preferRelativeResize="0"/>
          <p:nvPr/>
        </p:nvPicPr>
        <p:blipFill>
          <a:blip r:embed="rId6">
            <a:alphaModFix/>
          </a:blip>
          <a:stretch>
            <a:fillRect/>
          </a:stretch>
        </p:blipFill>
        <p:spPr>
          <a:xfrm rot="-5400000">
            <a:off x="2138364" y="1694548"/>
            <a:ext cx="1255218" cy="2427400"/>
          </a:xfrm>
          <a:prstGeom prst="rect">
            <a:avLst/>
          </a:prstGeom>
          <a:noFill/>
          <a:ln cap="flat" cmpd="sng" w="19050">
            <a:solidFill>
              <a:schemeClr val="dk2"/>
            </a:solidFill>
            <a:prstDash val="solid"/>
            <a:round/>
            <a:headEnd len="sm" w="sm" type="none"/>
            <a:tailEnd len="sm" w="sm" type="none"/>
          </a:ln>
        </p:spPr>
      </p:pic>
      <p:pic>
        <p:nvPicPr>
          <p:cNvPr id="949" name="Google Shape;949;p53"/>
          <p:cNvPicPr preferRelativeResize="0"/>
          <p:nvPr/>
        </p:nvPicPr>
        <p:blipFill>
          <a:blip r:embed="rId7">
            <a:alphaModFix/>
          </a:blip>
          <a:stretch>
            <a:fillRect/>
          </a:stretch>
        </p:blipFill>
        <p:spPr>
          <a:xfrm rot="-5400000">
            <a:off x="4641964" y="3279839"/>
            <a:ext cx="1255218" cy="2427400"/>
          </a:xfrm>
          <a:prstGeom prst="rect">
            <a:avLst/>
          </a:prstGeom>
          <a:noFill/>
          <a:ln cap="flat" cmpd="sng" w="19050">
            <a:solidFill>
              <a:schemeClr val="dk2"/>
            </a:solidFill>
            <a:prstDash val="solid"/>
            <a:round/>
            <a:headEnd len="sm" w="sm" type="none"/>
            <a:tailEnd len="sm" w="sm" type="none"/>
          </a:ln>
        </p:spPr>
      </p:pic>
      <p:pic>
        <p:nvPicPr>
          <p:cNvPr id="950" name="Google Shape;950;p53"/>
          <p:cNvPicPr preferRelativeResize="0"/>
          <p:nvPr/>
        </p:nvPicPr>
        <p:blipFill>
          <a:blip r:embed="rId8">
            <a:alphaModFix/>
          </a:blip>
          <a:stretch>
            <a:fillRect/>
          </a:stretch>
        </p:blipFill>
        <p:spPr>
          <a:xfrm rot="-5400000">
            <a:off x="4641964" y="185457"/>
            <a:ext cx="1255218" cy="2427400"/>
          </a:xfrm>
          <a:prstGeom prst="rect">
            <a:avLst/>
          </a:prstGeom>
          <a:noFill/>
          <a:ln cap="flat" cmpd="sng" w="19050">
            <a:solidFill>
              <a:schemeClr val="dk2"/>
            </a:solidFill>
            <a:prstDash val="solid"/>
            <a:round/>
            <a:headEnd len="sm" w="sm" type="none"/>
            <a:tailEnd len="sm" w="sm" type="none"/>
          </a:ln>
        </p:spPr>
      </p:pic>
      <p:pic>
        <p:nvPicPr>
          <p:cNvPr id="951" name="Google Shape;951;p53"/>
          <p:cNvPicPr preferRelativeResize="0"/>
          <p:nvPr/>
        </p:nvPicPr>
        <p:blipFill>
          <a:blip r:embed="rId9">
            <a:alphaModFix/>
          </a:blip>
          <a:stretch>
            <a:fillRect/>
          </a:stretch>
        </p:blipFill>
        <p:spPr>
          <a:xfrm rot="-5400000">
            <a:off x="4641964" y="1694548"/>
            <a:ext cx="1255218" cy="2427400"/>
          </a:xfrm>
          <a:prstGeom prst="rect">
            <a:avLst/>
          </a:prstGeom>
          <a:noFill/>
          <a:ln cap="flat" cmpd="sng" w="19050">
            <a:solidFill>
              <a:schemeClr val="dk2"/>
            </a:solidFill>
            <a:prstDash val="solid"/>
            <a:round/>
            <a:headEnd len="sm" w="sm" type="none"/>
            <a:tailEnd len="sm" w="sm" type="none"/>
          </a:ln>
        </p:spPr>
      </p:pic>
      <p:pic>
        <p:nvPicPr>
          <p:cNvPr id="952" name="Google Shape;952;p53"/>
          <p:cNvPicPr preferRelativeResize="0"/>
          <p:nvPr/>
        </p:nvPicPr>
        <p:blipFill>
          <a:blip r:embed="rId10">
            <a:alphaModFix/>
          </a:blip>
          <a:stretch>
            <a:fillRect/>
          </a:stretch>
        </p:blipFill>
        <p:spPr>
          <a:xfrm rot="-5400000">
            <a:off x="7145564" y="185469"/>
            <a:ext cx="1255218" cy="2427400"/>
          </a:xfrm>
          <a:prstGeom prst="rect">
            <a:avLst/>
          </a:prstGeom>
          <a:noFill/>
          <a:ln cap="flat" cmpd="sng" w="19050">
            <a:solidFill>
              <a:schemeClr val="dk2"/>
            </a:solidFill>
            <a:prstDash val="solid"/>
            <a:round/>
            <a:headEnd len="sm" w="sm" type="none"/>
            <a:tailEnd len="sm" w="sm" type="none"/>
          </a:ln>
        </p:spPr>
      </p:pic>
      <p:pic>
        <p:nvPicPr>
          <p:cNvPr id="953" name="Google Shape;953;p53"/>
          <p:cNvPicPr preferRelativeResize="0"/>
          <p:nvPr/>
        </p:nvPicPr>
        <p:blipFill>
          <a:blip r:embed="rId11">
            <a:alphaModFix/>
          </a:blip>
          <a:stretch>
            <a:fillRect/>
          </a:stretch>
        </p:blipFill>
        <p:spPr>
          <a:xfrm rot="-5400000">
            <a:off x="7145564" y="1694548"/>
            <a:ext cx="1255218" cy="2427400"/>
          </a:xfrm>
          <a:prstGeom prst="rect">
            <a:avLst/>
          </a:prstGeom>
          <a:noFill/>
          <a:ln cap="flat" cmpd="sng" w="19050">
            <a:solidFill>
              <a:schemeClr val="dk2"/>
            </a:solidFill>
            <a:prstDash val="solid"/>
            <a:round/>
            <a:headEnd len="sm" w="sm" type="none"/>
            <a:tailEnd len="sm" w="sm" type="none"/>
          </a:ln>
        </p:spPr>
      </p:pic>
      <p:pic>
        <p:nvPicPr>
          <p:cNvPr id="954" name="Google Shape;954;p53"/>
          <p:cNvPicPr preferRelativeResize="0"/>
          <p:nvPr/>
        </p:nvPicPr>
        <p:blipFill>
          <a:blip r:embed="rId12">
            <a:alphaModFix/>
          </a:blip>
          <a:stretch>
            <a:fillRect/>
          </a:stretch>
        </p:blipFill>
        <p:spPr>
          <a:xfrm rot="-5400000">
            <a:off x="7145564" y="3279839"/>
            <a:ext cx="1255218" cy="2427400"/>
          </a:xfrm>
          <a:prstGeom prst="rect">
            <a:avLst/>
          </a:prstGeom>
          <a:noFill/>
          <a:ln cap="flat" cmpd="sng" w="19050">
            <a:solidFill>
              <a:schemeClr val="dk2"/>
            </a:solidFill>
            <a:prstDash val="solid"/>
            <a:round/>
            <a:headEnd len="sm" w="sm" type="none"/>
            <a:tailEnd len="sm" w="sm" type="none"/>
          </a:ln>
        </p:spPr>
      </p:pic>
      <p:sp>
        <p:nvSpPr>
          <p:cNvPr id="955" name="Google Shape;955;p53"/>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3.2%</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6.1%</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0.994</a:t>
            </a:r>
            <a:endParaRPr>
              <a:solidFill>
                <a:schemeClr val="lt1"/>
              </a:solidFill>
              <a:latin typeface="Proxima Nova"/>
              <a:ea typeface="Proxima Nova"/>
              <a:cs typeface="Proxima Nova"/>
              <a:sym typeface="Proxima Nova"/>
            </a:endParaRPr>
          </a:p>
        </p:txBody>
      </p:sp>
      <p:pic>
        <p:nvPicPr>
          <p:cNvPr id="956" name="Google Shape;956;p53"/>
          <p:cNvPicPr preferRelativeResize="0"/>
          <p:nvPr/>
        </p:nvPicPr>
        <p:blipFill>
          <a:blip r:embed="rId13">
            <a:alphaModFix/>
          </a:blip>
          <a:stretch>
            <a:fillRect/>
          </a:stretch>
        </p:blipFill>
        <p:spPr>
          <a:xfrm rot="5400000">
            <a:off x="236175" y="1835383"/>
            <a:ext cx="2215024" cy="134975"/>
          </a:xfrm>
          <a:prstGeom prst="rect">
            <a:avLst/>
          </a:prstGeom>
          <a:noFill/>
          <a:ln>
            <a:noFill/>
          </a:ln>
        </p:spPr>
      </p:pic>
      <p:sp>
        <p:nvSpPr>
          <p:cNvPr id="957" name="Google Shape;957;p53"/>
          <p:cNvSpPr txBox="1"/>
          <p:nvPr/>
        </p:nvSpPr>
        <p:spPr>
          <a:xfrm>
            <a:off x="11392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958" name="Google Shape;958;p53"/>
          <p:cNvSpPr txBox="1"/>
          <p:nvPr/>
        </p:nvSpPr>
        <p:spPr>
          <a:xfrm>
            <a:off x="11279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959" name="Google Shape;959;p53"/>
          <p:cNvPicPr preferRelativeResize="0"/>
          <p:nvPr/>
        </p:nvPicPr>
        <p:blipFill>
          <a:blip r:embed="rId14">
            <a:alphaModFix/>
          </a:blip>
          <a:stretch>
            <a:fillRect/>
          </a:stretch>
        </p:blipFill>
        <p:spPr>
          <a:xfrm flipH="1" rot="5400000">
            <a:off x="-932300" y="1840019"/>
            <a:ext cx="2218374" cy="116475"/>
          </a:xfrm>
          <a:prstGeom prst="rect">
            <a:avLst/>
          </a:prstGeom>
          <a:noFill/>
          <a:ln>
            <a:noFill/>
          </a:ln>
        </p:spPr>
      </p:pic>
      <p:sp>
        <p:nvSpPr>
          <p:cNvPr id="960" name="Google Shape;960;p53"/>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961" name="Google Shape;961;p53"/>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965" name="Shape 965"/>
        <p:cNvGrpSpPr/>
        <p:nvPr/>
      </p:nvGrpSpPr>
      <p:grpSpPr>
        <a:xfrm>
          <a:off x="0" y="0"/>
          <a:ext cx="0" cy="0"/>
          <a:chOff x="0" y="0"/>
          <a:chExt cx="0" cy="0"/>
        </a:xfrm>
      </p:grpSpPr>
      <p:sp>
        <p:nvSpPr>
          <p:cNvPr id="966" name="Google Shape;966;p54"/>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Example Results</a:t>
            </a:r>
            <a:endParaRPr b="1" sz="2800">
              <a:solidFill>
                <a:schemeClr val="lt1"/>
              </a:solidFill>
              <a:latin typeface="Average"/>
              <a:ea typeface="Average"/>
              <a:cs typeface="Average"/>
              <a:sym typeface="Average"/>
            </a:endParaRPr>
          </a:p>
        </p:txBody>
      </p:sp>
      <p:grpSp>
        <p:nvGrpSpPr>
          <p:cNvPr id="967" name="Google Shape;967;p54"/>
          <p:cNvGrpSpPr/>
          <p:nvPr/>
        </p:nvGrpSpPr>
        <p:grpSpPr>
          <a:xfrm>
            <a:off x="2315275" y="436453"/>
            <a:ext cx="5962800" cy="3460218"/>
            <a:chOff x="2315275" y="436453"/>
            <a:chExt cx="5962800" cy="3460218"/>
          </a:xfrm>
        </p:grpSpPr>
        <p:sp>
          <p:nvSpPr>
            <p:cNvPr id="968" name="Google Shape;968;p54"/>
            <p:cNvSpPr txBox="1"/>
            <p:nvPr/>
          </p:nvSpPr>
          <p:spPr>
            <a:xfrm>
              <a:off x="2315275" y="436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969" name="Google Shape;969;p54"/>
            <p:cNvSpPr txBox="1"/>
            <p:nvPr/>
          </p:nvSpPr>
          <p:spPr>
            <a:xfrm>
              <a:off x="4829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970" name="Google Shape;970;p54"/>
            <p:cNvSpPr txBox="1"/>
            <p:nvPr/>
          </p:nvSpPr>
          <p:spPr>
            <a:xfrm>
              <a:off x="7496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u_error</a:t>
              </a:r>
              <a:endParaRPr b="1">
                <a:solidFill>
                  <a:schemeClr val="lt1"/>
                </a:solidFill>
                <a:latin typeface="Proxima Nova"/>
                <a:ea typeface="Proxima Nova"/>
                <a:cs typeface="Proxima Nova"/>
                <a:sym typeface="Proxima Nova"/>
              </a:endParaRPr>
            </a:p>
          </p:txBody>
        </p:sp>
        <p:sp>
          <p:nvSpPr>
            <p:cNvPr id="971" name="Google Shape;971;p54"/>
            <p:cNvSpPr txBox="1"/>
            <p:nvPr/>
          </p:nvSpPr>
          <p:spPr>
            <a:xfrm>
              <a:off x="2315275" y="1960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v_true</a:t>
              </a:r>
              <a:endParaRPr b="1">
                <a:solidFill>
                  <a:schemeClr val="lt1"/>
                </a:solidFill>
                <a:latin typeface="Proxima Nova"/>
                <a:ea typeface="Proxima Nova"/>
                <a:cs typeface="Proxima Nova"/>
                <a:sym typeface="Proxima Nova"/>
              </a:endParaRPr>
            </a:p>
          </p:txBody>
        </p:sp>
        <p:sp>
          <p:nvSpPr>
            <p:cNvPr id="972" name="Google Shape;972;p54"/>
            <p:cNvSpPr txBox="1"/>
            <p:nvPr/>
          </p:nvSpPr>
          <p:spPr>
            <a:xfrm>
              <a:off x="4829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v_pred</a:t>
              </a:r>
              <a:endParaRPr b="1">
                <a:solidFill>
                  <a:schemeClr val="lt1"/>
                </a:solidFill>
                <a:latin typeface="Proxima Nova"/>
                <a:ea typeface="Proxima Nova"/>
                <a:cs typeface="Proxima Nova"/>
                <a:sym typeface="Proxima Nova"/>
              </a:endParaRPr>
            </a:p>
          </p:txBody>
        </p:sp>
        <p:sp>
          <p:nvSpPr>
            <p:cNvPr id="973" name="Google Shape;973;p54"/>
            <p:cNvSpPr txBox="1"/>
            <p:nvPr/>
          </p:nvSpPr>
          <p:spPr>
            <a:xfrm>
              <a:off x="7496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v_error</a:t>
              </a:r>
              <a:endParaRPr b="1">
                <a:solidFill>
                  <a:schemeClr val="lt1"/>
                </a:solidFill>
                <a:latin typeface="Proxima Nova"/>
                <a:ea typeface="Proxima Nova"/>
                <a:cs typeface="Proxima Nova"/>
                <a:sym typeface="Proxima Nova"/>
              </a:endParaRPr>
            </a:p>
          </p:txBody>
        </p:sp>
        <p:sp>
          <p:nvSpPr>
            <p:cNvPr id="974" name="Google Shape;974;p54"/>
            <p:cNvSpPr txBox="1"/>
            <p:nvPr/>
          </p:nvSpPr>
          <p:spPr>
            <a:xfrm>
              <a:off x="2315275" y="3484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p_true</a:t>
              </a:r>
              <a:endParaRPr b="1">
                <a:solidFill>
                  <a:schemeClr val="lt1"/>
                </a:solidFill>
                <a:latin typeface="Proxima Nova"/>
                <a:ea typeface="Proxima Nova"/>
                <a:cs typeface="Proxima Nova"/>
                <a:sym typeface="Proxima Nova"/>
              </a:endParaRPr>
            </a:p>
          </p:txBody>
        </p:sp>
        <p:sp>
          <p:nvSpPr>
            <p:cNvPr id="975" name="Google Shape;975;p54"/>
            <p:cNvSpPr txBox="1"/>
            <p:nvPr/>
          </p:nvSpPr>
          <p:spPr>
            <a:xfrm>
              <a:off x="4829875" y="3496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p_pred</a:t>
              </a:r>
              <a:endParaRPr b="1">
                <a:solidFill>
                  <a:schemeClr val="lt1"/>
                </a:solidFill>
                <a:latin typeface="Proxima Nova"/>
                <a:ea typeface="Proxima Nova"/>
                <a:cs typeface="Proxima Nova"/>
                <a:sym typeface="Proxima Nova"/>
              </a:endParaRPr>
            </a:p>
          </p:txBody>
        </p:sp>
        <p:sp>
          <p:nvSpPr>
            <p:cNvPr id="976" name="Google Shape;976;p54"/>
            <p:cNvSpPr txBox="1"/>
            <p:nvPr/>
          </p:nvSpPr>
          <p:spPr>
            <a:xfrm>
              <a:off x="7496875" y="3496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p_error</a:t>
              </a:r>
              <a:endParaRPr b="1">
                <a:solidFill>
                  <a:schemeClr val="lt1"/>
                </a:solidFill>
                <a:latin typeface="Proxima Nova"/>
                <a:ea typeface="Proxima Nova"/>
                <a:cs typeface="Proxima Nova"/>
                <a:sym typeface="Proxima Nova"/>
              </a:endParaRPr>
            </a:p>
          </p:txBody>
        </p:sp>
      </p:grpSp>
      <p:pic>
        <p:nvPicPr>
          <p:cNvPr id="977" name="Google Shape;977;p54"/>
          <p:cNvPicPr preferRelativeResize="0"/>
          <p:nvPr/>
        </p:nvPicPr>
        <p:blipFill>
          <a:blip r:embed="rId3">
            <a:alphaModFix/>
          </a:blip>
          <a:stretch>
            <a:fillRect/>
          </a:stretch>
        </p:blipFill>
        <p:spPr>
          <a:xfrm rot="-5400000">
            <a:off x="2228668" y="155957"/>
            <a:ext cx="1205006" cy="2460392"/>
          </a:xfrm>
          <a:prstGeom prst="rect">
            <a:avLst/>
          </a:prstGeom>
          <a:noFill/>
          <a:ln cap="flat" cmpd="sng" w="19050">
            <a:solidFill>
              <a:schemeClr val="dk2"/>
            </a:solidFill>
            <a:prstDash val="solid"/>
            <a:round/>
            <a:headEnd len="sm" w="sm" type="none"/>
            <a:tailEnd len="sm" w="sm" type="none"/>
          </a:ln>
        </p:spPr>
      </p:pic>
      <p:pic>
        <p:nvPicPr>
          <p:cNvPr id="978" name="Google Shape;978;p54"/>
          <p:cNvPicPr preferRelativeResize="0"/>
          <p:nvPr/>
        </p:nvPicPr>
        <p:blipFill>
          <a:blip r:embed="rId4">
            <a:alphaModFix/>
          </a:blip>
          <a:stretch>
            <a:fillRect/>
          </a:stretch>
        </p:blipFill>
        <p:spPr>
          <a:xfrm rot="-5400000">
            <a:off x="2228668" y="1690834"/>
            <a:ext cx="1205006" cy="2460392"/>
          </a:xfrm>
          <a:prstGeom prst="rect">
            <a:avLst/>
          </a:prstGeom>
          <a:noFill/>
          <a:ln cap="flat" cmpd="sng" w="19050">
            <a:solidFill>
              <a:schemeClr val="dk2"/>
            </a:solidFill>
            <a:prstDash val="solid"/>
            <a:round/>
            <a:headEnd len="sm" w="sm" type="none"/>
            <a:tailEnd len="sm" w="sm" type="none"/>
          </a:ln>
        </p:spPr>
      </p:pic>
      <p:pic>
        <p:nvPicPr>
          <p:cNvPr id="979" name="Google Shape;979;p54"/>
          <p:cNvPicPr preferRelativeResize="0"/>
          <p:nvPr/>
        </p:nvPicPr>
        <p:blipFill>
          <a:blip r:embed="rId5">
            <a:alphaModFix/>
          </a:blip>
          <a:stretch>
            <a:fillRect/>
          </a:stretch>
        </p:blipFill>
        <p:spPr>
          <a:xfrm rot="-5400000">
            <a:off x="2228668" y="3222140"/>
            <a:ext cx="1205006" cy="2460392"/>
          </a:xfrm>
          <a:prstGeom prst="rect">
            <a:avLst/>
          </a:prstGeom>
          <a:noFill/>
          <a:ln cap="flat" cmpd="sng" w="19050">
            <a:solidFill>
              <a:schemeClr val="dk2"/>
            </a:solidFill>
            <a:prstDash val="solid"/>
            <a:round/>
            <a:headEnd len="sm" w="sm" type="none"/>
            <a:tailEnd len="sm" w="sm" type="none"/>
          </a:ln>
        </p:spPr>
      </p:pic>
      <p:pic>
        <p:nvPicPr>
          <p:cNvPr id="980" name="Google Shape;980;p54"/>
          <p:cNvPicPr preferRelativeResize="0"/>
          <p:nvPr/>
        </p:nvPicPr>
        <p:blipFill>
          <a:blip r:embed="rId6">
            <a:alphaModFix/>
          </a:blip>
          <a:stretch>
            <a:fillRect/>
          </a:stretch>
        </p:blipFill>
        <p:spPr>
          <a:xfrm rot="-5400000">
            <a:off x="4765259" y="3222151"/>
            <a:ext cx="1205006" cy="2460392"/>
          </a:xfrm>
          <a:prstGeom prst="rect">
            <a:avLst/>
          </a:prstGeom>
          <a:noFill/>
          <a:ln cap="flat" cmpd="sng" w="19050">
            <a:solidFill>
              <a:schemeClr val="dk2"/>
            </a:solidFill>
            <a:prstDash val="solid"/>
            <a:round/>
            <a:headEnd len="sm" w="sm" type="none"/>
            <a:tailEnd len="sm" w="sm" type="none"/>
          </a:ln>
        </p:spPr>
      </p:pic>
      <p:pic>
        <p:nvPicPr>
          <p:cNvPr id="981" name="Google Shape;981;p54"/>
          <p:cNvPicPr preferRelativeResize="0"/>
          <p:nvPr/>
        </p:nvPicPr>
        <p:blipFill>
          <a:blip r:embed="rId7">
            <a:alphaModFix/>
          </a:blip>
          <a:stretch>
            <a:fillRect/>
          </a:stretch>
        </p:blipFill>
        <p:spPr>
          <a:xfrm rot="-5400000">
            <a:off x="4765259" y="155968"/>
            <a:ext cx="1205006" cy="2460392"/>
          </a:xfrm>
          <a:prstGeom prst="rect">
            <a:avLst/>
          </a:prstGeom>
          <a:noFill/>
          <a:ln cap="flat" cmpd="sng" w="19050">
            <a:solidFill>
              <a:schemeClr val="dk2"/>
            </a:solidFill>
            <a:prstDash val="solid"/>
            <a:round/>
            <a:headEnd len="sm" w="sm" type="none"/>
            <a:tailEnd len="sm" w="sm" type="none"/>
          </a:ln>
        </p:spPr>
      </p:pic>
      <p:pic>
        <p:nvPicPr>
          <p:cNvPr id="982" name="Google Shape;982;p54"/>
          <p:cNvPicPr preferRelativeResize="0"/>
          <p:nvPr/>
        </p:nvPicPr>
        <p:blipFill>
          <a:blip r:embed="rId8">
            <a:alphaModFix/>
          </a:blip>
          <a:stretch>
            <a:fillRect/>
          </a:stretch>
        </p:blipFill>
        <p:spPr>
          <a:xfrm rot="-5400000">
            <a:off x="4765259" y="1690844"/>
            <a:ext cx="1205006" cy="2460392"/>
          </a:xfrm>
          <a:prstGeom prst="rect">
            <a:avLst/>
          </a:prstGeom>
          <a:noFill/>
          <a:ln cap="flat" cmpd="sng" w="19050">
            <a:solidFill>
              <a:schemeClr val="dk2"/>
            </a:solidFill>
            <a:prstDash val="solid"/>
            <a:round/>
            <a:headEnd len="sm" w="sm" type="none"/>
            <a:tailEnd len="sm" w="sm" type="none"/>
          </a:ln>
        </p:spPr>
      </p:pic>
      <p:pic>
        <p:nvPicPr>
          <p:cNvPr id="983" name="Google Shape;983;p54"/>
          <p:cNvPicPr preferRelativeResize="0"/>
          <p:nvPr/>
        </p:nvPicPr>
        <p:blipFill>
          <a:blip r:embed="rId9">
            <a:alphaModFix/>
          </a:blip>
          <a:stretch>
            <a:fillRect/>
          </a:stretch>
        </p:blipFill>
        <p:spPr>
          <a:xfrm rot="-5400000">
            <a:off x="7301851" y="155957"/>
            <a:ext cx="1205006" cy="2460392"/>
          </a:xfrm>
          <a:prstGeom prst="rect">
            <a:avLst/>
          </a:prstGeom>
          <a:noFill/>
          <a:ln cap="flat" cmpd="sng" w="19050">
            <a:solidFill>
              <a:schemeClr val="dk2"/>
            </a:solidFill>
            <a:prstDash val="solid"/>
            <a:round/>
            <a:headEnd len="sm" w="sm" type="none"/>
            <a:tailEnd len="sm" w="sm" type="none"/>
          </a:ln>
        </p:spPr>
      </p:pic>
      <p:pic>
        <p:nvPicPr>
          <p:cNvPr id="984" name="Google Shape;984;p54"/>
          <p:cNvPicPr preferRelativeResize="0"/>
          <p:nvPr/>
        </p:nvPicPr>
        <p:blipFill>
          <a:blip r:embed="rId10">
            <a:alphaModFix/>
          </a:blip>
          <a:stretch>
            <a:fillRect/>
          </a:stretch>
        </p:blipFill>
        <p:spPr>
          <a:xfrm rot="-5400000">
            <a:off x="7301851" y="1690834"/>
            <a:ext cx="1205006" cy="2460392"/>
          </a:xfrm>
          <a:prstGeom prst="rect">
            <a:avLst/>
          </a:prstGeom>
          <a:noFill/>
          <a:ln cap="flat" cmpd="sng" w="19050">
            <a:solidFill>
              <a:schemeClr val="dk2"/>
            </a:solidFill>
            <a:prstDash val="solid"/>
            <a:round/>
            <a:headEnd len="sm" w="sm" type="none"/>
            <a:tailEnd len="sm" w="sm" type="none"/>
          </a:ln>
        </p:spPr>
      </p:pic>
      <p:pic>
        <p:nvPicPr>
          <p:cNvPr id="985" name="Google Shape;985;p54"/>
          <p:cNvPicPr preferRelativeResize="0"/>
          <p:nvPr/>
        </p:nvPicPr>
        <p:blipFill>
          <a:blip r:embed="rId11">
            <a:alphaModFix/>
          </a:blip>
          <a:stretch>
            <a:fillRect/>
          </a:stretch>
        </p:blipFill>
        <p:spPr>
          <a:xfrm rot="-5400000">
            <a:off x="7301851" y="3222140"/>
            <a:ext cx="1205006" cy="2460392"/>
          </a:xfrm>
          <a:prstGeom prst="rect">
            <a:avLst/>
          </a:prstGeom>
          <a:noFill/>
          <a:ln cap="flat" cmpd="sng" w="19050">
            <a:solidFill>
              <a:schemeClr val="dk2"/>
            </a:solidFill>
            <a:prstDash val="solid"/>
            <a:round/>
            <a:headEnd len="sm" w="sm" type="none"/>
            <a:tailEnd len="sm" w="sm" type="none"/>
          </a:ln>
        </p:spPr>
      </p:pic>
      <p:pic>
        <p:nvPicPr>
          <p:cNvPr id="986" name="Google Shape;986;p54"/>
          <p:cNvPicPr preferRelativeResize="0"/>
          <p:nvPr/>
        </p:nvPicPr>
        <p:blipFill rotWithShape="1">
          <a:blip r:embed="rId12">
            <a:alphaModFix/>
          </a:blip>
          <a:srcRect b="32971" l="0" r="0" t="17208"/>
          <a:stretch/>
        </p:blipFill>
        <p:spPr>
          <a:xfrm rot="-5400000">
            <a:off x="95312" y="3766238"/>
            <a:ext cx="1320425" cy="1311250"/>
          </a:xfrm>
          <a:prstGeom prst="rect">
            <a:avLst/>
          </a:prstGeom>
          <a:noFill/>
          <a:ln>
            <a:noFill/>
          </a:ln>
        </p:spPr>
      </p:pic>
      <p:sp>
        <p:nvSpPr>
          <p:cNvPr id="987" name="Google Shape;987;p54"/>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3.1%</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5.9%</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0.995</a:t>
            </a:r>
            <a:endParaRPr>
              <a:solidFill>
                <a:schemeClr val="lt1"/>
              </a:solidFill>
              <a:latin typeface="Proxima Nova"/>
              <a:ea typeface="Proxima Nova"/>
              <a:cs typeface="Proxima Nova"/>
              <a:sym typeface="Proxima Nova"/>
            </a:endParaRPr>
          </a:p>
        </p:txBody>
      </p:sp>
      <p:pic>
        <p:nvPicPr>
          <p:cNvPr id="988" name="Google Shape;988;p54"/>
          <p:cNvPicPr preferRelativeResize="0"/>
          <p:nvPr/>
        </p:nvPicPr>
        <p:blipFill>
          <a:blip r:embed="rId13">
            <a:alphaModFix/>
          </a:blip>
          <a:stretch>
            <a:fillRect/>
          </a:stretch>
        </p:blipFill>
        <p:spPr>
          <a:xfrm rot="5400000">
            <a:off x="236175" y="1835383"/>
            <a:ext cx="2215024" cy="134975"/>
          </a:xfrm>
          <a:prstGeom prst="rect">
            <a:avLst/>
          </a:prstGeom>
          <a:noFill/>
          <a:ln>
            <a:noFill/>
          </a:ln>
        </p:spPr>
      </p:pic>
      <p:sp>
        <p:nvSpPr>
          <p:cNvPr id="989" name="Google Shape;989;p54"/>
          <p:cNvSpPr txBox="1"/>
          <p:nvPr/>
        </p:nvSpPr>
        <p:spPr>
          <a:xfrm>
            <a:off x="11392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990" name="Google Shape;990;p54"/>
          <p:cNvSpPr txBox="1"/>
          <p:nvPr/>
        </p:nvSpPr>
        <p:spPr>
          <a:xfrm>
            <a:off x="11279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991" name="Google Shape;991;p54"/>
          <p:cNvPicPr preferRelativeResize="0"/>
          <p:nvPr/>
        </p:nvPicPr>
        <p:blipFill>
          <a:blip r:embed="rId14">
            <a:alphaModFix/>
          </a:blip>
          <a:stretch>
            <a:fillRect/>
          </a:stretch>
        </p:blipFill>
        <p:spPr>
          <a:xfrm flipH="1" rot="5400000">
            <a:off x="-932300" y="1840019"/>
            <a:ext cx="2218374" cy="116475"/>
          </a:xfrm>
          <a:prstGeom prst="rect">
            <a:avLst/>
          </a:prstGeom>
          <a:noFill/>
          <a:ln>
            <a:noFill/>
          </a:ln>
        </p:spPr>
      </p:pic>
      <p:sp>
        <p:nvSpPr>
          <p:cNvPr id="992" name="Google Shape;992;p54"/>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993" name="Google Shape;993;p54"/>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994" name="Google Shape;994;p54"/>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4"/>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999" name="Shape 999"/>
        <p:cNvGrpSpPr/>
        <p:nvPr/>
      </p:nvGrpSpPr>
      <p:grpSpPr>
        <a:xfrm>
          <a:off x="0" y="0"/>
          <a:ext cx="0" cy="0"/>
          <a:chOff x="0" y="0"/>
          <a:chExt cx="0" cy="0"/>
        </a:xfrm>
      </p:grpSpPr>
      <p:sp>
        <p:nvSpPr>
          <p:cNvPr id="1000" name="Google Shape;1000;p55"/>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Example Results</a:t>
            </a:r>
            <a:endParaRPr b="1" sz="2800">
              <a:solidFill>
                <a:schemeClr val="lt1"/>
              </a:solidFill>
              <a:latin typeface="Average"/>
              <a:ea typeface="Average"/>
              <a:cs typeface="Average"/>
              <a:sym typeface="Average"/>
            </a:endParaRPr>
          </a:p>
        </p:txBody>
      </p:sp>
      <p:grpSp>
        <p:nvGrpSpPr>
          <p:cNvPr id="1001" name="Google Shape;1001;p55"/>
          <p:cNvGrpSpPr/>
          <p:nvPr/>
        </p:nvGrpSpPr>
        <p:grpSpPr>
          <a:xfrm>
            <a:off x="2315275" y="436453"/>
            <a:ext cx="5962800" cy="3460218"/>
            <a:chOff x="2315275" y="436453"/>
            <a:chExt cx="5962800" cy="3460218"/>
          </a:xfrm>
        </p:grpSpPr>
        <p:sp>
          <p:nvSpPr>
            <p:cNvPr id="1002" name="Google Shape;1002;p55"/>
            <p:cNvSpPr txBox="1"/>
            <p:nvPr/>
          </p:nvSpPr>
          <p:spPr>
            <a:xfrm>
              <a:off x="2315275" y="436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1003" name="Google Shape;1003;p55"/>
            <p:cNvSpPr txBox="1"/>
            <p:nvPr/>
          </p:nvSpPr>
          <p:spPr>
            <a:xfrm>
              <a:off x="4829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1004" name="Google Shape;1004;p55"/>
            <p:cNvSpPr txBox="1"/>
            <p:nvPr/>
          </p:nvSpPr>
          <p:spPr>
            <a:xfrm>
              <a:off x="7496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u_error</a:t>
              </a:r>
              <a:endParaRPr b="1">
                <a:solidFill>
                  <a:schemeClr val="lt1"/>
                </a:solidFill>
                <a:latin typeface="Proxima Nova"/>
                <a:ea typeface="Proxima Nova"/>
                <a:cs typeface="Proxima Nova"/>
                <a:sym typeface="Proxima Nova"/>
              </a:endParaRPr>
            </a:p>
          </p:txBody>
        </p:sp>
        <p:sp>
          <p:nvSpPr>
            <p:cNvPr id="1005" name="Google Shape;1005;p55"/>
            <p:cNvSpPr txBox="1"/>
            <p:nvPr/>
          </p:nvSpPr>
          <p:spPr>
            <a:xfrm>
              <a:off x="2315275" y="1960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v_true</a:t>
              </a:r>
              <a:endParaRPr b="1">
                <a:solidFill>
                  <a:schemeClr val="lt1"/>
                </a:solidFill>
                <a:latin typeface="Proxima Nova"/>
                <a:ea typeface="Proxima Nova"/>
                <a:cs typeface="Proxima Nova"/>
                <a:sym typeface="Proxima Nova"/>
              </a:endParaRPr>
            </a:p>
          </p:txBody>
        </p:sp>
        <p:sp>
          <p:nvSpPr>
            <p:cNvPr id="1006" name="Google Shape;1006;p55"/>
            <p:cNvSpPr txBox="1"/>
            <p:nvPr/>
          </p:nvSpPr>
          <p:spPr>
            <a:xfrm>
              <a:off x="4829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v_pred</a:t>
              </a:r>
              <a:endParaRPr b="1">
                <a:solidFill>
                  <a:schemeClr val="lt1"/>
                </a:solidFill>
                <a:latin typeface="Proxima Nova"/>
                <a:ea typeface="Proxima Nova"/>
                <a:cs typeface="Proxima Nova"/>
                <a:sym typeface="Proxima Nova"/>
              </a:endParaRPr>
            </a:p>
          </p:txBody>
        </p:sp>
        <p:sp>
          <p:nvSpPr>
            <p:cNvPr id="1007" name="Google Shape;1007;p55"/>
            <p:cNvSpPr txBox="1"/>
            <p:nvPr/>
          </p:nvSpPr>
          <p:spPr>
            <a:xfrm>
              <a:off x="7496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v_error</a:t>
              </a:r>
              <a:endParaRPr b="1">
                <a:solidFill>
                  <a:schemeClr val="lt1"/>
                </a:solidFill>
                <a:latin typeface="Proxima Nova"/>
                <a:ea typeface="Proxima Nova"/>
                <a:cs typeface="Proxima Nova"/>
                <a:sym typeface="Proxima Nova"/>
              </a:endParaRPr>
            </a:p>
          </p:txBody>
        </p:sp>
        <p:sp>
          <p:nvSpPr>
            <p:cNvPr id="1008" name="Google Shape;1008;p55"/>
            <p:cNvSpPr txBox="1"/>
            <p:nvPr/>
          </p:nvSpPr>
          <p:spPr>
            <a:xfrm>
              <a:off x="2315275" y="3484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p_true</a:t>
              </a:r>
              <a:endParaRPr b="1">
                <a:solidFill>
                  <a:schemeClr val="lt1"/>
                </a:solidFill>
                <a:latin typeface="Proxima Nova"/>
                <a:ea typeface="Proxima Nova"/>
                <a:cs typeface="Proxima Nova"/>
                <a:sym typeface="Proxima Nova"/>
              </a:endParaRPr>
            </a:p>
          </p:txBody>
        </p:sp>
        <p:sp>
          <p:nvSpPr>
            <p:cNvPr id="1009" name="Google Shape;1009;p55"/>
            <p:cNvSpPr txBox="1"/>
            <p:nvPr/>
          </p:nvSpPr>
          <p:spPr>
            <a:xfrm>
              <a:off x="4829875" y="3496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p_pred</a:t>
              </a:r>
              <a:endParaRPr b="1">
                <a:solidFill>
                  <a:schemeClr val="lt1"/>
                </a:solidFill>
                <a:latin typeface="Proxima Nova"/>
                <a:ea typeface="Proxima Nova"/>
                <a:cs typeface="Proxima Nova"/>
                <a:sym typeface="Proxima Nova"/>
              </a:endParaRPr>
            </a:p>
          </p:txBody>
        </p:sp>
        <p:sp>
          <p:nvSpPr>
            <p:cNvPr id="1010" name="Google Shape;1010;p55"/>
            <p:cNvSpPr txBox="1"/>
            <p:nvPr/>
          </p:nvSpPr>
          <p:spPr>
            <a:xfrm>
              <a:off x="7496875" y="3496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p_error</a:t>
              </a:r>
              <a:endParaRPr b="1">
                <a:solidFill>
                  <a:schemeClr val="lt1"/>
                </a:solidFill>
                <a:latin typeface="Proxima Nova"/>
                <a:ea typeface="Proxima Nova"/>
                <a:cs typeface="Proxima Nova"/>
                <a:sym typeface="Proxima Nova"/>
              </a:endParaRPr>
            </a:p>
          </p:txBody>
        </p:sp>
      </p:grpSp>
      <p:pic>
        <p:nvPicPr>
          <p:cNvPr id="1011" name="Google Shape;1011;p55"/>
          <p:cNvPicPr preferRelativeResize="0"/>
          <p:nvPr/>
        </p:nvPicPr>
        <p:blipFill>
          <a:blip r:embed="rId3">
            <a:alphaModFix/>
          </a:blip>
          <a:stretch>
            <a:fillRect/>
          </a:stretch>
        </p:blipFill>
        <p:spPr>
          <a:xfrm rot="-5400000">
            <a:off x="2145186" y="3288590"/>
            <a:ext cx="1276327" cy="2386817"/>
          </a:xfrm>
          <a:prstGeom prst="rect">
            <a:avLst/>
          </a:prstGeom>
          <a:noFill/>
          <a:ln cap="flat" cmpd="sng" w="19050">
            <a:solidFill>
              <a:schemeClr val="dk2"/>
            </a:solidFill>
            <a:prstDash val="solid"/>
            <a:round/>
            <a:headEnd len="sm" w="sm" type="none"/>
            <a:tailEnd len="sm" w="sm" type="none"/>
          </a:ln>
        </p:spPr>
      </p:pic>
      <p:pic>
        <p:nvPicPr>
          <p:cNvPr id="1012" name="Google Shape;1012;p55"/>
          <p:cNvPicPr preferRelativeResize="0"/>
          <p:nvPr/>
        </p:nvPicPr>
        <p:blipFill>
          <a:blip r:embed="rId4">
            <a:alphaModFix/>
          </a:blip>
          <a:stretch>
            <a:fillRect/>
          </a:stretch>
        </p:blipFill>
        <p:spPr>
          <a:xfrm rot="-5400000">
            <a:off x="2135345" y="229856"/>
            <a:ext cx="1276327" cy="2386817"/>
          </a:xfrm>
          <a:prstGeom prst="rect">
            <a:avLst/>
          </a:prstGeom>
          <a:noFill/>
          <a:ln cap="flat" cmpd="sng" w="19050">
            <a:solidFill>
              <a:schemeClr val="dk2"/>
            </a:solidFill>
            <a:prstDash val="solid"/>
            <a:round/>
            <a:headEnd len="sm" w="sm" type="none"/>
            <a:tailEnd len="sm" w="sm" type="none"/>
          </a:ln>
        </p:spPr>
      </p:pic>
      <p:pic>
        <p:nvPicPr>
          <p:cNvPr id="1013" name="Google Shape;1013;p55"/>
          <p:cNvPicPr preferRelativeResize="0"/>
          <p:nvPr/>
        </p:nvPicPr>
        <p:blipFill>
          <a:blip r:embed="rId5">
            <a:alphaModFix/>
          </a:blip>
          <a:stretch>
            <a:fillRect/>
          </a:stretch>
        </p:blipFill>
        <p:spPr>
          <a:xfrm rot="-5400000">
            <a:off x="2145186" y="1780614"/>
            <a:ext cx="1276327" cy="2386817"/>
          </a:xfrm>
          <a:prstGeom prst="rect">
            <a:avLst/>
          </a:prstGeom>
          <a:noFill/>
          <a:ln cap="flat" cmpd="sng" w="19050">
            <a:solidFill>
              <a:schemeClr val="dk2"/>
            </a:solidFill>
            <a:prstDash val="solid"/>
            <a:round/>
            <a:headEnd len="sm" w="sm" type="none"/>
            <a:tailEnd len="sm" w="sm" type="none"/>
          </a:ln>
        </p:spPr>
      </p:pic>
      <p:pic>
        <p:nvPicPr>
          <p:cNvPr id="1014" name="Google Shape;1014;p55"/>
          <p:cNvPicPr preferRelativeResize="0"/>
          <p:nvPr/>
        </p:nvPicPr>
        <p:blipFill>
          <a:blip r:embed="rId6">
            <a:alphaModFix/>
          </a:blip>
          <a:stretch>
            <a:fillRect/>
          </a:stretch>
        </p:blipFill>
        <p:spPr>
          <a:xfrm rot="-5400000">
            <a:off x="4672688" y="3290133"/>
            <a:ext cx="1276327" cy="2386817"/>
          </a:xfrm>
          <a:prstGeom prst="rect">
            <a:avLst/>
          </a:prstGeom>
          <a:noFill/>
          <a:ln cap="flat" cmpd="sng" w="19050">
            <a:solidFill>
              <a:schemeClr val="dk2"/>
            </a:solidFill>
            <a:prstDash val="solid"/>
            <a:round/>
            <a:headEnd len="sm" w="sm" type="none"/>
            <a:tailEnd len="sm" w="sm" type="none"/>
          </a:ln>
        </p:spPr>
      </p:pic>
      <p:pic>
        <p:nvPicPr>
          <p:cNvPr id="1015" name="Google Shape;1015;p55"/>
          <p:cNvPicPr preferRelativeResize="0"/>
          <p:nvPr/>
        </p:nvPicPr>
        <p:blipFill>
          <a:blip r:embed="rId7">
            <a:alphaModFix/>
          </a:blip>
          <a:stretch>
            <a:fillRect/>
          </a:stretch>
        </p:blipFill>
        <p:spPr>
          <a:xfrm rot="-5400000">
            <a:off x="4662848" y="226505"/>
            <a:ext cx="1276327" cy="2386817"/>
          </a:xfrm>
          <a:prstGeom prst="rect">
            <a:avLst/>
          </a:prstGeom>
          <a:noFill/>
          <a:ln cap="flat" cmpd="sng" w="19050">
            <a:solidFill>
              <a:schemeClr val="dk2"/>
            </a:solidFill>
            <a:prstDash val="solid"/>
            <a:round/>
            <a:headEnd len="sm" w="sm" type="none"/>
            <a:tailEnd len="sm" w="sm" type="none"/>
          </a:ln>
        </p:spPr>
      </p:pic>
      <p:pic>
        <p:nvPicPr>
          <p:cNvPr id="1016" name="Google Shape;1016;p55"/>
          <p:cNvPicPr preferRelativeResize="0"/>
          <p:nvPr/>
        </p:nvPicPr>
        <p:blipFill>
          <a:blip r:embed="rId8">
            <a:alphaModFix/>
          </a:blip>
          <a:stretch>
            <a:fillRect/>
          </a:stretch>
        </p:blipFill>
        <p:spPr>
          <a:xfrm rot="-5400000">
            <a:off x="4663241" y="1776158"/>
            <a:ext cx="1295222" cy="2386817"/>
          </a:xfrm>
          <a:prstGeom prst="rect">
            <a:avLst/>
          </a:prstGeom>
          <a:noFill/>
          <a:ln cap="flat" cmpd="sng" w="19050">
            <a:solidFill>
              <a:schemeClr val="dk2"/>
            </a:solidFill>
            <a:prstDash val="solid"/>
            <a:round/>
            <a:headEnd len="sm" w="sm" type="none"/>
            <a:tailEnd len="sm" w="sm" type="none"/>
          </a:ln>
        </p:spPr>
      </p:pic>
      <p:pic>
        <p:nvPicPr>
          <p:cNvPr id="1017" name="Google Shape;1017;p55"/>
          <p:cNvPicPr preferRelativeResize="0"/>
          <p:nvPr/>
        </p:nvPicPr>
        <p:blipFill>
          <a:blip r:embed="rId9">
            <a:alphaModFix/>
          </a:blip>
          <a:stretch>
            <a:fillRect/>
          </a:stretch>
        </p:blipFill>
        <p:spPr>
          <a:xfrm rot="-5400000">
            <a:off x="7198387" y="247483"/>
            <a:ext cx="1276327" cy="2386817"/>
          </a:xfrm>
          <a:prstGeom prst="rect">
            <a:avLst/>
          </a:prstGeom>
          <a:noFill/>
          <a:ln cap="flat" cmpd="sng" w="19050">
            <a:solidFill>
              <a:schemeClr val="dk2"/>
            </a:solidFill>
            <a:prstDash val="solid"/>
            <a:round/>
            <a:headEnd len="sm" w="sm" type="none"/>
            <a:tailEnd len="sm" w="sm" type="none"/>
          </a:ln>
        </p:spPr>
      </p:pic>
      <p:pic>
        <p:nvPicPr>
          <p:cNvPr id="1018" name="Google Shape;1018;p55"/>
          <p:cNvPicPr preferRelativeResize="0"/>
          <p:nvPr/>
        </p:nvPicPr>
        <p:blipFill>
          <a:blip r:embed="rId10">
            <a:alphaModFix/>
          </a:blip>
          <a:stretch>
            <a:fillRect/>
          </a:stretch>
        </p:blipFill>
        <p:spPr>
          <a:xfrm rot="-5400000">
            <a:off x="7198780" y="1768915"/>
            <a:ext cx="1295222" cy="2386817"/>
          </a:xfrm>
          <a:prstGeom prst="rect">
            <a:avLst/>
          </a:prstGeom>
          <a:noFill/>
          <a:ln cap="flat" cmpd="sng" w="19050">
            <a:solidFill>
              <a:schemeClr val="dk2"/>
            </a:solidFill>
            <a:prstDash val="solid"/>
            <a:round/>
            <a:headEnd len="sm" w="sm" type="none"/>
            <a:tailEnd len="sm" w="sm" type="none"/>
          </a:ln>
        </p:spPr>
      </p:pic>
      <p:pic>
        <p:nvPicPr>
          <p:cNvPr id="1019" name="Google Shape;1019;p55"/>
          <p:cNvPicPr preferRelativeResize="0"/>
          <p:nvPr/>
        </p:nvPicPr>
        <p:blipFill>
          <a:blip r:embed="rId11">
            <a:alphaModFix/>
          </a:blip>
          <a:stretch>
            <a:fillRect/>
          </a:stretch>
        </p:blipFill>
        <p:spPr>
          <a:xfrm rot="-5400000">
            <a:off x="7208227" y="3279235"/>
            <a:ext cx="1276327" cy="2386817"/>
          </a:xfrm>
          <a:prstGeom prst="rect">
            <a:avLst/>
          </a:prstGeom>
          <a:noFill/>
          <a:ln cap="flat" cmpd="sng" w="19050">
            <a:solidFill>
              <a:schemeClr val="dk2"/>
            </a:solidFill>
            <a:prstDash val="solid"/>
            <a:round/>
            <a:headEnd len="sm" w="sm" type="none"/>
            <a:tailEnd len="sm" w="sm" type="none"/>
          </a:ln>
        </p:spPr>
      </p:pic>
      <p:pic>
        <p:nvPicPr>
          <p:cNvPr id="1020" name="Google Shape;1020;p55"/>
          <p:cNvPicPr preferRelativeResize="0"/>
          <p:nvPr/>
        </p:nvPicPr>
        <p:blipFill rotWithShape="1">
          <a:blip r:embed="rId12">
            <a:alphaModFix/>
          </a:blip>
          <a:srcRect b="32268" l="0" r="0" t="19251"/>
          <a:stretch/>
        </p:blipFill>
        <p:spPr>
          <a:xfrm rot="-5400000">
            <a:off x="78574" y="3791976"/>
            <a:ext cx="1278825" cy="1235675"/>
          </a:xfrm>
          <a:prstGeom prst="rect">
            <a:avLst/>
          </a:prstGeom>
          <a:noFill/>
          <a:ln>
            <a:noFill/>
          </a:ln>
        </p:spPr>
      </p:pic>
      <p:sp>
        <p:nvSpPr>
          <p:cNvPr id="1021" name="Google Shape;1021;p55"/>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2.9%</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5.8%</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0.996</a:t>
            </a:r>
            <a:endParaRPr>
              <a:solidFill>
                <a:schemeClr val="lt1"/>
              </a:solidFill>
              <a:latin typeface="Proxima Nova"/>
              <a:ea typeface="Proxima Nova"/>
              <a:cs typeface="Proxima Nova"/>
              <a:sym typeface="Proxima Nova"/>
            </a:endParaRPr>
          </a:p>
        </p:txBody>
      </p:sp>
      <p:pic>
        <p:nvPicPr>
          <p:cNvPr id="1022" name="Google Shape;1022;p55"/>
          <p:cNvPicPr preferRelativeResize="0"/>
          <p:nvPr/>
        </p:nvPicPr>
        <p:blipFill>
          <a:blip r:embed="rId13">
            <a:alphaModFix/>
          </a:blip>
          <a:stretch>
            <a:fillRect/>
          </a:stretch>
        </p:blipFill>
        <p:spPr>
          <a:xfrm rot="5400000">
            <a:off x="236175" y="1835383"/>
            <a:ext cx="2215024" cy="134975"/>
          </a:xfrm>
          <a:prstGeom prst="rect">
            <a:avLst/>
          </a:prstGeom>
          <a:noFill/>
          <a:ln>
            <a:noFill/>
          </a:ln>
        </p:spPr>
      </p:pic>
      <p:sp>
        <p:nvSpPr>
          <p:cNvPr id="1023" name="Google Shape;1023;p55"/>
          <p:cNvSpPr txBox="1"/>
          <p:nvPr/>
        </p:nvSpPr>
        <p:spPr>
          <a:xfrm>
            <a:off x="11392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1024" name="Google Shape;1024;p55"/>
          <p:cNvSpPr txBox="1"/>
          <p:nvPr/>
        </p:nvSpPr>
        <p:spPr>
          <a:xfrm>
            <a:off x="11279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1025" name="Google Shape;1025;p55"/>
          <p:cNvPicPr preferRelativeResize="0"/>
          <p:nvPr/>
        </p:nvPicPr>
        <p:blipFill>
          <a:blip r:embed="rId14">
            <a:alphaModFix/>
          </a:blip>
          <a:stretch>
            <a:fillRect/>
          </a:stretch>
        </p:blipFill>
        <p:spPr>
          <a:xfrm flipH="1" rot="5400000">
            <a:off x="-932300" y="1840019"/>
            <a:ext cx="2218374" cy="116475"/>
          </a:xfrm>
          <a:prstGeom prst="rect">
            <a:avLst/>
          </a:prstGeom>
          <a:noFill/>
          <a:ln>
            <a:noFill/>
          </a:ln>
        </p:spPr>
      </p:pic>
      <p:sp>
        <p:nvSpPr>
          <p:cNvPr id="1026" name="Google Shape;1026;p55"/>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1027" name="Google Shape;1027;p55"/>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1028" name="Google Shape;1028;p55"/>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5"/>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033" name="Shape 1033"/>
        <p:cNvGrpSpPr/>
        <p:nvPr/>
      </p:nvGrpSpPr>
      <p:grpSpPr>
        <a:xfrm>
          <a:off x="0" y="0"/>
          <a:ext cx="0" cy="0"/>
          <a:chOff x="0" y="0"/>
          <a:chExt cx="0" cy="0"/>
        </a:xfrm>
      </p:grpSpPr>
      <p:sp>
        <p:nvSpPr>
          <p:cNvPr id="1034" name="Google Shape;1034;p56"/>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Lift and Drag calculations</a:t>
            </a:r>
            <a:endParaRPr b="1" sz="2800">
              <a:solidFill>
                <a:schemeClr val="lt1"/>
              </a:solidFill>
              <a:latin typeface="Average"/>
              <a:ea typeface="Average"/>
              <a:cs typeface="Average"/>
              <a:sym typeface="Average"/>
            </a:endParaRPr>
          </a:p>
        </p:txBody>
      </p:sp>
      <p:sp>
        <p:nvSpPr>
          <p:cNvPr id="1035" name="Google Shape;1035;p56"/>
          <p:cNvSpPr txBox="1"/>
          <p:nvPr/>
        </p:nvSpPr>
        <p:spPr>
          <a:xfrm>
            <a:off x="1914111" y="893650"/>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1036" name="Google Shape;1036;p56"/>
          <p:cNvSpPr txBox="1"/>
          <p:nvPr/>
        </p:nvSpPr>
        <p:spPr>
          <a:xfrm>
            <a:off x="3978871" y="903642"/>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1037" name="Google Shape;1037;p56"/>
          <p:cNvSpPr txBox="1"/>
          <p:nvPr/>
        </p:nvSpPr>
        <p:spPr>
          <a:xfrm>
            <a:off x="1890574" y="2160741"/>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v_true</a:t>
            </a:r>
            <a:endParaRPr b="1">
              <a:solidFill>
                <a:schemeClr val="lt1"/>
              </a:solidFill>
              <a:latin typeface="Proxima Nova"/>
              <a:ea typeface="Proxima Nova"/>
              <a:cs typeface="Proxima Nova"/>
              <a:sym typeface="Proxima Nova"/>
            </a:endParaRPr>
          </a:p>
        </p:txBody>
      </p:sp>
      <p:sp>
        <p:nvSpPr>
          <p:cNvPr id="1038" name="Google Shape;1038;p56"/>
          <p:cNvSpPr txBox="1"/>
          <p:nvPr/>
        </p:nvSpPr>
        <p:spPr>
          <a:xfrm>
            <a:off x="4019766" y="2170733"/>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v_pred</a:t>
            </a:r>
            <a:endParaRPr b="1">
              <a:solidFill>
                <a:schemeClr val="lt1"/>
              </a:solidFill>
              <a:latin typeface="Proxima Nova"/>
              <a:ea typeface="Proxima Nova"/>
              <a:cs typeface="Proxima Nova"/>
              <a:sym typeface="Proxima Nova"/>
            </a:endParaRPr>
          </a:p>
        </p:txBody>
      </p:sp>
      <p:sp>
        <p:nvSpPr>
          <p:cNvPr id="1039" name="Google Shape;1039;p56"/>
          <p:cNvSpPr txBox="1"/>
          <p:nvPr/>
        </p:nvSpPr>
        <p:spPr>
          <a:xfrm>
            <a:off x="1890574" y="3427832"/>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p_true</a:t>
            </a:r>
            <a:endParaRPr b="1">
              <a:solidFill>
                <a:schemeClr val="lt1"/>
              </a:solidFill>
              <a:latin typeface="Proxima Nova"/>
              <a:ea typeface="Proxima Nova"/>
              <a:cs typeface="Proxima Nova"/>
              <a:sym typeface="Proxima Nova"/>
            </a:endParaRPr>
          </a:p>
        </p:txBody>
      </p:sp>
      <p:sp>
        <p:nvSpPr>
          <p:cNvPr id="1040" name="Google Shape;1040;p56"/>
          <p:cNvSpPr txBox="1"/>
          <p:nvPr/>
        </p:nvSpPr>
        <p:spPr>
          <a:xfrm>
            <a:off x="4019766" y="3437824"/>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p_pred</a:t>
            </a:r>
            <a:endParaRPr b="1">
              <a:solidFill>
                <a:schemeClr val="lt1"/>
              </a:solidFill>
              <a:latin typeface="Proxima Nova"/>
              <a:ea typeface="Proxima Nova"/>
              <a:cs typeface="Proxima Nova"/>
              <a:sym typeface="Proxima Nova"/>
            </a:endParaRPr>
          </a:p>
        </p:txBody>
      </p:sp>
      <p:pic>
        <p:nvPicPr>
          <p:cNvPr id="1041" name="Google Shape;1041;p56"/>
          <p:cNvPicPr preferRelativeResize="0"/>
          <p:nvPr/>
        </p:nvPicPr>
        <p:blipFill>
          <a:blip r:embed="rId3">
            <a:alphaModFix/>
          </a:blip>
          <a:stretch>
            <a:fillRect/>
          </a:stretch>
        </p:blipFill>
        <p:spPr>
          <a:xfrm rot="-5400000">
            <a:off x="1907762" y="3235417"/>
            <a:ext cx="1053907" cy="1997560"/>
          </a:xfrm>
          <a:prstGeom prst="rect">
            <a:avLst/>
          </a:prstGeom>
          <a:noFill/>
          <a:ln cap="flat" cmpd="sng" w="19050">
            <a:solidFill>
              <a:schemeClr val="dk2"/>
            </a:solidFill>
            <a:prstDash val="solid"/>
            <a:round/>
            <a:headEnd len="sm" w="sm" type="none"/>
            <a:tailEnd len="sm" w="sm" type="none"/>
          </a:ln>
        </p:spPr>
      </p:pic>
      <p:pic>
        <p:nvPicPr>
          <p:cNvPr id="1042" name="Google Shape;1042;p56"/>
          <p:cNvPicPr preferRelativeResize="0"/>
          <p:nvPr/>
        </p:nvPicPr>
        <p:blipFill>
          <a:blip r:embed="rId4">
            <a:alphaModFix/>
          </a:blip>
          <a:stretch>
            <a:fillRect/>
          </a:stretch>
        </p:blipFill>
        <p:spPr>
          <a:xfrm rot="-5400000">
            <a:off x="1899527" y="709715"/>
            <a:ext cx="1053907" cy="1997560"/>
          </a:xfrm>
          <a:prstGeom prst="rect">
            <a:avLst/>
          </a:prstGeom>
          <a:noFill/>
          <a:ln cap="flat" cmpd="sng" w="19050">
            <a:solidFill>
              <a:schemeClr val="dk2"/>
            </a:solidFill>
            <a:prstDash val="solid"/>
            <a:round/>
            <a:headEnd len="sm" w="sm" type="none"/>
            <a:tailEnd len="sm" w="sm" type="none"/>
          </a:ln>
        </p:spPr>
      </p:pic>
      <p:pic>
        <p:nvPicPr>
          <p:cNvPr id="1043" name="Google Shape;1043;p56"/>
          <p:cNvPicPr preferRelativeResize="0"/>
          <p:nvPr/>
        </p:nvPicPr>
        <p:blipFill>
          <a:blip r:embed="rId5">
            <a:alphaModFix/>
          </a:blip>
          <a:stretch>
            <a:fillRect/>
          </a:stretch>
        </p:blipFill>
        <p:spPr>
          <a:xfrm rot="-5400000">
            <a:off x="1907762" y="1990229"/>
            <a:ext cx="1053907" cy="1997560"/>
          </a:xfrm>
          <a:prstGeom prst="rect">
            <a:avLst/>
          </a:prstGeom>
          <a:noFill/>
          <a:ln cap="flat" cmpd="sng" w="19050">
            <a:solidFill>
              <a:schemeClr val="dk2"/>
            </a:solidFill>
            <a:prstDash val="solid"/>
            <a:round/>
            <a:headEnd len="sm" w="sm" type="none"/>
            <a:tailEnd len="sm" w="sm" type="none"/>
          </a:ln>
        </p:spPr>
      </p:pic>
      <p:pic>
        <p:nvPicPr>
          <p:cNvPr id="1044" name="Google Shape;1044;p56"/>
          <p:cNvPicPr preferRelativeResize="0"/>
          <p:nvPr/>
        </p:nvPicPr>
        <p:blipFill>
          <a:blip r:embed="rId6">
            <a:alphaModFix/>
          </a:blip>
          <a:stretch>
            <a:fillRect/>
          </a:stretch>
        </p:blipFill>
        <p:spPr>
          <a:xfrm rot="-5400000">
            <a:off x="3959291" y="3236691"/>
            <a:ext cx="1053907" cy="1997560"/>
          </a:xfrm>
          <a:prstGeom prst="rect">
            <a:avLst/>
          </a:prstGeom>
          <a:noFill/>
          <a:ln cap="flat" cmpd="sng" w="19050">
            <a:solidFill>
              <a:schemeClr val="dk2"/>
            </a:solidFill>
            <a:prstDash val="solid"/>
            <a:round/>
            <a:headEnd len="sm" w="sm" type="none"/>
            <a:tailEnd len="sm" w="sm" type="none"/>
          </a:ln>
        </p:spPr>
      </p:pic>
      <p:pic>
        <p:nvPicPr>
          <p:cNvPr id="1045" name="Google Shape;1045;p56"/>
          <p:cNvPicPr preferRelativeResize="0"/>
          <p:nvPr/>
        </p:nvPicPr>
        <p:blipFill>
          <a:blip r:embed="rId7">
            <a:alphaModFix/>
          </a:blip>
          <a:stretch>
            <a:fillRect/>
          </a:stretch>
        </p:blipFill>
        <p:spPr>
          <a:xfrm rot="-5400000">
            <a:off x="3951055" y="706948"/>
            <a:ext cx="1053907" cy="1997560"/>
          </a:xfrm>
          <a:prstGeom prst="rect">
            <a:avLst/>
          </a:prstGeom>
          <a:noFill/>
          <a:ln cap="flat" cmpd="sng" w="19050">
            <a:solidFill>
              <a:schemeClr val="dk2"/>
            </a:solidFill>
            <a:prstDash val="solid"/>
            <a:round/>
            <a:headEnd len="sm" w="sm" type="none"/>
            <a:tailEnd len="sm" w="sm" type="none"/>
          </a:ln>
        </p:spPr>
      </p:pic>
      <p:pic>
        <p:nvPicPr>
          <p:cNvPr id="1046" name="Google Shape;1046;p56"/>
          <p:cNvPicPr preferRelativeResize="0"/>
          <p:nvPr/>
        </p:nvPicPr>
        <p:blipFill>
          <a:blip r:embed="rId8">
            <a:alphaModFix/>
          </a:blip>
          <a:stretch>
            <a:fillRect/>
          </a:stretch>
        </p:blipFill>
        <p:spPr>
          <a:xfrm rot="-5400000">
            <a:off x="3951490" y="1986550"/>
            <a:ext cx="1069509" cy="1997560"/>
          </a:xfrm>
          <a:prstGeom prst="rect">
            <a:avLst/>
          </a:prstGeom>
          <a:noFill/>
          <a:ln cap="flat" cmpd="sng" w="19050">
            <a:solidFill>
              <a:schemeClr val="dk2"/>
            </a:solidFill>
            <a:prstDash val="solid"/>
            <a:round/>
            <a:headEnd len="sm" w="sm" type="none"/>
            <a:tailEnd len="sm" w="sm" type="none"/>
          </a:ln>
        </p:spPr>
      </p:pic>
      <p:pic>
        <p:nvPicPr>
          <p:cNvPr id="1047" name="Google Shape;1047;p56"/>
          <p:cNvPicPr preferRelativeResize="0"/>
          <p:nvPr/>
        </p:nvPicPr>
        <p:blipFill rotWithShape="1">
          <a:blip r:embed="rId9">
            <a:alphaModFix/>
          </a:blip>
          <a:srcRect b="32268" l="0" r="0" t="19251"/>
          <a:stretch/>
        </p:blipFill>
        <p:spPr>
          <a:xfrm rot="-5400000">
            <a:off x="78574" y="3791976"/>
            <a:ext cx="1278825" cy="1235675"/>
          </a:xfrm>
          <a:prstGeom prst="rect">
            <a:avLst/>
          </a:prstGeom>
          <a:noFill/>
          <a:ln>
            <a:noFill/>
          </a:ln>
        </p:spPr>
      </p:pic>
      <p:sp>
        <p:nvSpPr>
          <p:cNvPr id="1048" name="Google Shape;1048;p56"/>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2.9%</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5.8%</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0.996</a:t>
            </a:r>
            <a:endParaRPr>
              <a:solidFill>
                <a:schemeClr val="lt1"/>
              </a:solidFill>
              <a:latin typeface="Proxima Nova"/>
              <a:ea typeface="Proxima Nova"/>
              <a:cs typeface="Proxima Nova"/>
              <a:sym typeface="Proxima Nova"/>
            </a:endParaRPr>
          </a:p>
        </p:txBody>
      </p:sp>
      <p:pic>
        <p:nvPicPr>
          <p:cNvPr id="1049" name="Google Shape;1049;p56"/>
          <p:cNvPicPr preferRelativeResize="0"/>
          <p:nvPr/>
        </p:nvPicPr>
        <p:blipFill>
          <a:blip r:embed="rId10">
            <a:alphaModFix/>
          </a:blip>
          <a:stretch>
            <a:fillRect/>
          </a:stretch>
        </p:blipFill>
        <p:spPr>
          <a:xfrm rot="5400000">
            <a:off x="83775" y="1835383"/>
            <a:ext cx="2215024" cy="134975"/>
          </a:xfrm>
          <a:prstGeom prst="rect">
            <a:avLst/>
          </a:prstGeom>
          <a:noFill/>
          <a:ln>
            <a:noFill/>
          </a:ln>
        </p:spPr>
      </p:pic>
      <p:sp>
        <p:nvSpPr>
          <p:cNvPr id="1050" name="Google Shape;1050;p56"/>
          <p:cNvSpPr txBox="1"/>
          <p:nvPr/>
        </p:nvSpPr>
        <p:spPr>
          <a:xfrm>
            <a:off x="9868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1051" name="Google Shape;1051;p56"/>
          <p:cNvSpPr txBox="1"/>
          <p:nvPr/>
        </p:nvSpPr>
        <p:spPr>
          <a:xfrm>
            <a:off x="9755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1052" name="Google Shape;1052;p56"/>
          <p:cNvPicPr preferRelativeResize="0"/>
          <p:nvPr/>
        </p:nvPicPr>
        <p:blipFill>
          <a:blip r:embed="rId11">
            <a:alphaModFix/>
          </a:blip>
          <a:stretch>
            <a:fillRect/>
          </a:stretch>
        </p:blipFill>
        <p:spPr>
          <a:xfrm flipH="1" rot="5400000">
            <a:off x="-932300" y="1840019"/>
            <a:ext cx="2218374" cy="116475"/>
          </a:xfrm>
          <a:prstGeom prst="rect">
            <a:avLst/>
          </a:prstGeom>
          <a:noFill/>
          <a:ln>
            <a:noFill/>
          </a:ln>
        </p:spPr>
      </p:pic>
      <p:sp>
        <p:nvSpPr>
          <p:cNvPr id="1053" name="Google Shape;1053;p56"/>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1054" name="Google Shape;1054;p56"/>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1055" name="Google Shape;1055;p56"/>
          <p:cNvSpPr/>
          <p:nvPr/>
        </p:nvSpPr>
        <p:spPr>
          <a:xfrm>
            <a:off x="1879947" y="1350362"/>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6"/>
          <p:cNvSpPr/>
          <p:nvPr/>
        </p:nvSpPr>
        <p:spPr>
          <a:xfrm>
            <a:off x="3920678" y="1350362"/>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6"/>
          <p:cNvSpPr/>
          <p:nvPr/>
        </p:nvSpPr>
        <p:spPr>
          <a:xfrm>
            <a:off x="1879947" y="2671702"/>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6"/>
          <p:cNvSpPr/>
          <p:nvPr/>
        </p:nvSpPr>
        <p:spPr>
          <a:xfrm>
            <a:off x="3920678" y="2671702"/>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6"/>
          <p:cNvSpPr/>
          <p:nvPr/>
        </p:nvSpPr>
        <p:spPr>
          <a:xfrm>
            <a:off x="1898149" y="3876246"/>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6"/>
          <p:cNvSpPr/>
          <p:nvPr/>
        </p:nvSpPr>
        <p:spPr>
          <a:xfrm>
            <a:off x="3938879" y="3876246"/>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1" name="Google Shape;1061;p56"/>
          <p:cNvPicPr preferRelativeResize="0"/>
          <p:nvPr/>
        </p:nvPicPr>
        <p:blipFill>
          <a:blip r:embed="rId12">
            <a:alphaModFix/>
          </a:blip>
          <a:stretch>
            <a:fillRect/>
          </a:stretch>
        </p:blipFill>
        <p:spPr>
          <a:xfrm>
            <a:off x="5530775" y="566750"/>
            <a:ext cx="3602375" cy="828546"/>
          </a:xfrm>
          <a:prstGeom prst="rect">
            <a:avLst/>
          </a:prstGeom>
          <a:noFill/>
          <a:ln cap="flat" cmpd="sng" w="19050">
            <a:solidFill>
              <a:srgbClr val="FF0000"/>
            </a:solidFill>
            <a:prstDash val="solid"/>
            <a:round/>
            <a:headEnd len="sm" w="sm" type="none"/>
            <a:tailEnd len="sm" w="sm" type="none"/>
          </a:ln>
        </p:spPr>
      </p:pic>
      <p:sp>
        <p:nvSpPr>
          <p:cNvPr id="1062" name="Google Shape;1062;p56"/>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6"/>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067" name="Shape 1067"/>
        <p:cNvGrpSpPr/>
        <p:nvPr/>
      </p:nvGrpSpPr>
      <p:grpSpPr>
        <a:xfrm>
          <a:off x="0" y="0"/>
          <a:ext cx="0" cy="0"/>
          <a:chOff x="0" y="0"/>
          <a:chExt cx="0" cy="0"/>
        </a:xfrm>
      </p:grpSpPr>
      <p:sp>
        <p:nvSpPr>
          <p:cNvPr id="1068" name="Google Shape;1068;p57"/>
          <p:cNvSpPr/>
          <p:nvPr/>
        </p:nvSpPr>
        <p:spPr>
          <a:xfrm>
            <a:off x="5811225" y="1512800"/>
            <a:ext cx="2627100" cy="1694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7"/>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Lift and Drag calculations</a:t>
            </a:r>
            <a:endParaRPr b="1" sz="2800">
              <a:solidFill>
                <a:schemeClr val="lt1"/>
              </a:solidFill>
              <a:latin typeface="Average"/>
              <a:ea typeface="Average"/>
              <a:cs typeface="Average"/>
              <a:sym typeface="Average"/>
            </a:endParaRPr>
          </a:p>
        </p:txBody>
      </p:sp>
      <p:sp>
        <p:nvSpPr>
          <p:cNvPr id="1070" name="Google Shape;1070;p57"/>
          <p:cNvSpPr txBox="1"/>
          <p:nvPr/>
        </p:nvSpPr>
        <p:spPr>
          <a:xfrm>
            <a:off x="1914111" y="893650"/>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1071" name="Google Shape;1071;p57"/>
          <p:cNvSpPr txBox="1"/>
          <p:nvPr/>
        </p:nvSpPr>
        <p:spPr>
          <a:xfrm>
            <a:off x="3978871" y="903642"/>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1072" name="Google Shape;1072;p57"/>
          <p:cNvSpPr txBox="1"/>
          <p:nvPr/>
        </p:nvSpPr>
        <p:spPr>
          <a:xfrm>
            <a:off x="1890574" y="2160741"/>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v_true</a:t>
            </a:r>
            <a:endParaRPr b="1">
              <a:solidFill>
                <a:schemeClr val="lt1"/>
              </a:solidFill>
              <a:latin typeface="Proxima Nova"/>
              <a:ea typeface="Proxima Nova"/>
              <a:cs typeface="Proxima Nova"/>
              <a:sym typeface="Proxima Nova"/>
            </a:endParaRPr>
          </a:p>
        </p:txBody>
      </p:sp>
      <p:sp>
        <p:nvSpPr>
          <p:cNvPr id="1073" name="Google Shape;1073;p57"/>
          <p:cNvSpPr txBox="1"/>
          <p:nvPr/>
        </p:nvSpPr>
        <p:spPr>
          <a:xfrm>
            <a:off x="4019766" y="2170733"/>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v_pred</a:t>
            </a:r>
            <a:endParaRPr b="1">
              <a:solidFill>
                <a:schemeClr val="lt1"/>
              </a:solidFill>
              <a:latin typeface="Proxima Nova"/>
              <a:ea typeface="Proxima Nova"/>
              <a:cs typeface="Proxima Nova"/>
              <a:sym typeface="Proxima Nova"/>
            </a:endParaRPr>
          </a:p>
        </p:txBody>
      </p:sp>
      <p:sp>
        <p:nvSpPr>
          <p:cNvPr id="1074" name="Google Shape;1074;p57"/>
          <p:cNvSpPr txBox="1"/>
          <p:nvPr/>
        </p:nvSpPr>
        <p:spPr>
          <a:xfrm>
            <a:off x="1890574" y="3427832"/>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p_true</a:t>
            </a:r>
            <a:endParaRPr b="1">
              <a:solidFill>
                <a:schemeClr val="lt1"/>
              </a:solidFill>
              <a:latin typeface="Proxima Nova"/>
              <a:ea typeface="Proxima Nova"/>
              <a:cs typeface="Proxima Nova"/>
              <a:sym typeface="Proxima Nova"/>
            </a:endParaRPr>
          </a:p>
        </p:txBody>
      </p:sp>
      <p:sp>
        <p:nvSpPr>
          <p:cNvPr id="1075" name="Google Shape;1075;p57"/>
          <p:cNvSpPr txBox="1"/>
          <p:nvPr/>
        </p:nvSpPr>
        <p:spPr>
          <a:xfrm>
            <a:off x="4019766" y="3437824"/>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p_pred</a:t>
            </a:r>
            <a:endParaRPr b="1">
              <a:solidFill>
                <a:schemeClr val="lt1"/>
              </a:solidFill>
              <a:latin typeface="Proxima Nova"/>
              <a:ea typeface="Proxima Nova"/>
              <a:cs typeface="Proxima Nova"/>
              <a:sym typeface="Proxima Nova"/>
            </a:endParaRPr>
          </a:p>
        </p:txBody>
      </p:sp>
      <p:pic>
        <p:nvPicPr>
          <p:cNvPr id="1076" name="Google Shape;1076;p57"/>
          <p:cNvPicPr preferRelativeResize="0"/>
          <p:nvPr/>
        </p:nvPicPr>
        <p:blipFill>
          <a:blip r:embed="rId3">
            <a:alphaModFix/>
          </a:blip>
          <a:stretch>
            <a:fillRect/>
          </a:stretch>
        </p:blipFill>
        <p:spPr>
          <a:xfrm rot="-5400000">
            <a:off x="1907762" y="3235417"/>
            <a:ext cx="1053907" cy="1997560"/>
          </a:xfrm>
          <a:prstGeom prst="rect">
            <a:avLst/>
          </a:prstGeom>
          <a:noFill/>
          <a:ln cap="flat" cmpd="sng" w="19050">
            <a:solidFill>
              <a:schemeClr val="dk2"/>
            </a:solidFill>
            <a:prstDash val="solid"/>
            <a:round/>
            <a:headEnd len="sm" w="sm" type="none"/>
            <a:tailEnd len="sm" w="sm" type="none"/>
          </a:ln>
        </p:spPr>
      </p:pic>
      <p:pic>
        <p:nvPicPr>
          <p:cNvPr id="1077" name="Google Shape;1077;p57"/>
          <p:cNvPicPr preferRelativeResize="0"/>
          <p:nvPr/>
        </p:nvPicPr>
        <p:blipFill>
          <a:blip r:embed="rId4">
            <a:alphaModFix/>
          </a:blip>
          <a:stretch>
            <a:fillRect/>
          </a:stretch>
        </p:blipFill>
        <p:spPr>
          <a:xfrm rot="-5400000">
            <a:off x="1899527" y="709715"/>
            <a:ext cx="1053907" cy="1997560"/>
          </a:xfrm>
          <a:prstGeom prst="rect">
            <a:avLst/>
          </a:prstGeom>
          <a:noFill/>
          <a:ln cap="flat" cmpd="sng" w="19050">
            <a:solidFill>
              <a:schemeClr val="dk2"/>
            </a:solidFill>
            <a:prstDash val="solid"/>
            <a:round/>
            <a:headEnd len="sm" w="sm" type="none"/>
            <a:tailEnd len="sm" w="sm" type="none"/>
          </a:ln>
        </p:spPr>
      </p:pic>
      <p:pic>
        <p:nvPicPr>
          <p:cNvPr id="1078" name="Google Shape;1078;p57"/>
          <p:cNvPicPr preferRelativeResize="0"/>
          <p:nvPr/>
        </p:nvPicPr>
        <p:blipFill>
          <a:blip r:embed="rId5">
            <a:alphaModFix/>
          </a:blip>
          <a:stretch>
            <a:fillRect/>
          </a:stretch>
        </p:blipFill>
        <p:spPr>
          <a:xfrm rot="-5400000">
            <a:off x="1907762" y="1990229"/>
            <a:ext cx="1053907" cy="1997560"/>
          </a:xfrm>
          <a:prstGeom prst="rect">
            <a:avLst/>
          </a:prstGeom>
          <a:noFill/>
          <a:ln cap="flat" cmpd="sng" w="19050">
            <a:solidFill>
              <a:schemeClr val="dk2"/>
            </a:solidFill>
            <a:prstDash val="solid"/>
            <a:round/>
            <a:headEnd len="sm" w="sm" type="none"/>
            <a:tailEnd len="sm" w="sm" type="none"/>
          </a:ln>
        </p:spPr>
      </p:pic>
      <p:pic>
        <p:nvPicPr>
          <p:cNvPr id="1079" name="Google Shape;1079;p57"/>
          <p:cNvPicPr preferRelativeResize="0"/>
          <p:nvPr/>
        </p:nvPicPr>
        <p:blipFill>
          <a:blip r:embed="rId6">
            <a:alphaModFix/>
          </a:blip>
          <a:stretch>
            <a:fillRect/>
          </a:stretch>
        </p:blipFill>
        <p:spPr>
          <a:xfrm rot="-5400000">
            <a:off x="3959291" y="3236691"/>
            <a:ext cx="1053907" cy="1997560"/>
          </a:xfrm>
          <a:prstGeom prst="rect">
            <a:avLst/>
          </a:prstGeom>
          <a:noFill/>
          <a:ln cap="flat" cmpd="sng" w="19050">
            <a:solidFill>
              <a:schemeClr val="dk2"/>
            </a:solidFill>
            <a:prstDash val="solid"/>
            <a:round/>
            <a:headEnd len="sm" w="sm" type="none"/>
            <a:tailEnd len="sm" w="sm" type="none"/>
          </a:ln>
        </p:spPr>
      </p:pic>
      <p:pic>
        <p:nvPicPr>
          <p:cNvPr id="1080" name="Google Shape;1080;p57"/>
          <p:cNvPicPr preferRelativeResize="0"/>
          <p:nvPr/>
        </p:nvPicPr>
        <p:blipFill>
          <a:blip r:embed="rId7">
            <a:alphaModFix/>
          </a:blip>
          <a:stretch>
            <a:fillRect/>
          </a:stretch>
        </p:blipFill>
        <p:spPr>
          <a:xfrm rot="-5400000">
            <a:off x="3951055" y="706948"/>
            <a:ext cx="1053907" cy="1997560"/>
          </a:xfrm>
          <a:prstGeom prst="rect">
            <a:avLst/>
          </a:prstGeom>
          <a:noFill/>
          <a:ln cap="flat" cmpd="sng" w="19050">
            <a:solidFill>
              <a:schemeClr val="dk2"/>
            </a:solidFill>
            <a:prstDash val="solid"/>
            <a:round/>
            <a:headEnd len="sm" w="sm" type="none"/>
            <a:tailEnd len="sm" w="sm" type="none"/>
          </a:ln>
        </p:spPr>
      </p:pic>
      <p:pic>
        <p:nvPicPr>
          <p:cNvPr id="1081" name="Google Shape;1081;p57"/>
          <p:cNvPicPr preferRelativeResize="0"/>
          <p:nvPr/>
        </p:nvPicPr>
        <p:blipFill>
          <a:blip r:embed="rId8">
            <a:alphaModFix/>
          </a:blip>
          <a:stretch>
            <a:fillRect/>
          </a:stretch>
        </p:blipFill>
        <p:spPr>
          <a:xfrm rot="-5400000">
            <a:off x="3951490" y="1986550"/>
            <a:ext cx="1069509" cy="1997560"/>
          </a:xfrm>
          <a:prstGeom prst="rect">
            <a:avLst/>
          </a:prstGeom>
          <a:noFill/>
          <a:ln cap="flat" cmpd="sng" w="19050">
            <a:solidFill>
              <a:schemeClr val="dk2"/>
            </a:solidFill>
            <a:prstDash val="solid"/>
            <a:round/>
            <a:headEnd len="sm" w="sm" type="none"/>
            <a:tailEnd len="sm" w="sm" type="none"/>
          </a:ln>
        </p:spPr>
      </p:pic>
      <p:pic>
        <p:nvPicPr>
          <p:cNvPr id="1082" name="Google Shape;1082;p57"/>
          <p:cNvPicPr preferRelativeResize="0"/>
          <p:nvPr/>
        </p:nvPicPr>
        <p:blipFill rotWithShape="1">
          <a:blip r:embed="rId9">
            <a:alphaModFix/>
          </a:blip>
          <a:srcRect b="32268" l="0" r="0" t="19251"/>
          <a:stretch/>
        </p:blipFill>
        <p:spPr>
          <a:xfrm rot="-5400000">
            <a:off x="78574" y="3791976"/>
            <a:ext cx="1278825" cy="1235675"/>
          </a:xfrm>
          <a:prstGeom prst="rect">
            <a:avLst/>
          </a:prstGeom>
          <a:noFill/>
          <a:ln>
            <a:noFill/>
          </a:ln>
        </p:spPr>
      </p:pic>
      <p:sp>
        <p:nvSpPr>
          <p:cNvPr id="1083" name="Google Shape;1083;p57"/>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2.9%</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5.8%</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0.996</a:t>
            </a:r>
            <a:endParaRPr>
              <a:solidFill>
                <a:schemeClr val="lt1"/>
              </a:solidFill>
              <a:latin typeface="Proxima Nova"/>
              <a:ea typeface="Proxima Nova"/>
              <a:cs typeface="Proxima Nova"/>
              <a:sym typeface="Proxima Nova"/>
            </a:endParaRPr>
          </a:p>
        </p:txBody>
      </p:sp>
      <p:pic>
        <p:nvPicPr>
          <p:cNvPr id="1084" name="Google Shape;1084;p57"/>
          <p:cNvPicPr preferRelativeResize="0"/>
          <p:nvPr/>
        </p:nvPicPr>
        <p:blipFill>
          <a:blip r:embed="rId10">
            <a:alphaModFix/>
          </a:blip>
          <a:stretch>
            <a:fillRect/>
          </a:stretch>
        </p:blipFill>
        <p:spPr>
          <a:xfrm rot="5400000">
            <a:off x="83775" y="1835383"/>
            <a:ext cx="2215024" cy="134975"/>
          </a:xfrm>
          <a:prstGeom prst="rect">
            <a:avLst/>
          </a:prstGeom>
          <a:noFill/>
          <a:ln>
            <a:noFill/>
          </a:ln>
        </p:spPr>
      </p:pic>
      <p:sp>
        <p:nvSpPr>
          <p:cNvPr id="1085" name="Google Shape;1085;p57"/>
          <p:cNvSpPr txBox="1"/>
          <p:nvPr/>
        </p:nvSpPr>
        <p:spPr>
          <a:xfrm>
            <a:off x="9868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1086" name="Google Shape;1086;p57"/>
          <p:cNvSpPr txBox="1"/>
          <p:nvPr/>
        </p:nvSpPr>
        <p:spPr>
          <a:xfrm>
            <a:off x="9755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1087" name="Google Shape;1087;p57"/>
          <p:cNvPicPr preferRelativeResize="0"/>
          <p:nvPr/>
        </p:nvPicPr>
        <p:blipFill>
          <a:blip r:embed="rId11">
            <a:alphaModFix/>
          </a:blip>
          <a:stretch>
            <a:fillRect/>
          </a:stretch>
        </p:blipFill>
        <p:spPr>
          <a:xfrm flipH="1" rot="5400000">
            <a:off x="-932300" y="1840019"/>
            <a:ext cx="2218374" cy="116475"/>
          </a:xfrm>
          <a:prstGeom prst="rect">
            <a:avLst/>
          </a:prstGeom>
          <a:noFill/>
          <a:ln>
            <a:noFill/>
          </a:ln>
        </p:spPr>
      </p:pic>
      <p:sp>
        <p:nvSpPr>
          <p:cNvPr id="1088" name="Google Shape;1088;p57"/>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1089" name="Google Shape;1089;p57"/>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1090" name="Google Shape;1090;p57"/>
          <p:cNvSpPr/>
          <p:nvPr/>
        </p:nvSpPr>
        <p:spPr>
          <a:xfrm>
            <a:off x="1879947" y="1350362"/>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7"/>
          <p:cNvSpPr/>
          <p:nvPr/>
        </p:nvSpPr>
        <p:spPr>
          <a:xfrm>
            <a:off x="3920678" y="1350362"/>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7"/>
          <p:cNvSpPr/>
          <p:nvPr/>
        </p:nvSpPr>
        <p:spPr>
          <a:xfrm>
            <a:off x="1879947" y="2671702"/>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7"/>
          <p:cNvSpPr/>
          <p:nvPr/>
        </p:nvSpPr>
        <p:spPr>
          <a:xfrm>
            <a:off x="3920678" y="2671702"/>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7"/>
          <p:cNvSpPr/>
          <p:nvPr/>
        </p:nvSpPr>
        <p:spPr>
          <a:xfrm>
            <a:off x="1898149" y="3876246"/>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7"/>
          <p:cNvSpPr/>
          <p:nvPr/>
        </p:nvSpPr>
        <p:spPr>
          <a:xfrm>
            <a:off x="3938879" y="3876246"/>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6" name="Google Shape;1096;p57"/>
          <p:cNvPicPr preferRelativeResize="0"/>
          <p:nvPr/>
        </p:nvPicPr>
        <p:blipFill>
          <a:blip r:embed="rId12">
            <a:alphaModFix/>
          </a:blip>
          <a:stretch>
            <a:fillRect/>
          </a:stretch>
        </p:blipFill>
        <p:spPr>
          <a:xfrm>
            <a:off x="5530775" y="566750"/>
            <a:ext cx="3602375" cy="828546"/>
          </a:xfrm>
          <a:prstGeom prst="rect">
            <a:avLst/>
          </a:prstGeom>
          <a:noFill/>
          <a:ln cap="flat" cmpd="sng" w="19050">
            <a:solidFill>
              <a:srgbClr val="FF0000"/>
            </a:solidFill>
            <a:prstDash val="solid"/>
            <a:round/>
            <a:headEnd len="sm" w="sm" type="none"/>
            <a:tailEnd len="sm" w="sm" type="none"/>
          </a:ln>
        </p:spPr>
      </p:pic>
      <p:pic>
        <p:nvPicPr>
          <p:cNvPr id="1097" name="Google Shape;1097;p57"/>
          <p:cNvPicPr preferRelativeResize="0"/>
          <p:nvPr/>
        </p:nvPicPr>
        <p:blipFill>
          <a:blip r:embed="rId13">
            <a:alphaModFix/>
          </a:blip>
          <a:stretch>
            <a:fillRect/>
          </a:stretch>
        </p:blipFill>
        <p:spPr>
          <a:xfrm>
            <a:off x="5794958" y="1497974"/>
            <a:ext cx="2627025" cy="1740800"/>
          </a:xfrm>
          <a:prstGeom prst="rect">
            <a:avLst/>
          </a:prstGeom>
          <a:noFill/>
          <a:ln cap="flat" cmpd="sng" w="19050">
            <a:solidFill>
              <a:srgbClr val="000000"/>
            </a:solidFill>
            <a:prstDash val="solid"/>
            <a:round/>
            <a:headEnd len="sm" w="sm" type="none"/>
            <a:tailEnd len="sm" w="sm" type="none"/>
          </a:ln>
        </p:spPr>
      </p:pic>
      <p:sp>
        <p:nvSpPr>
          <p:cNvPr id="1098" name="Google Shape;1098;p57"/>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7"/>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103" name="Shape 1103"/>
        <p:cNvGrpSpPr/>
        <p:nvPr/>
      </p:nvGrpSpPr>
      <p:grpSpPr>
        <a:xfrm>
          <a:off x="0" y="0"/>
          <a:ext cx="0" cy="0"/>
          <a:chOff x="0" y="0"/>
          <a:chExt cx="0" cy="0"/>
        </a:xfrm>
      </p:grpSpPr>
      <p:sp>
        <p:nvSpPr>
          <p:cNvPr id="1104" name="Google Shape;1104;p58"/>
          <p:cNvSpPr/>
          <p:nvPr/>
        </p:nvSpPr>
        <p:spPr>
          <a:xfrm>
            <a:off x="5811225" y="3265400"/>
            <a:ext cx="2627100" cy="1694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8"/>
          <p:cNvSpPr/>
          <p:nvPr/>
        </p:nvSpPr>
        <p:spPr>
          <a:xfrm>
            <a:off x="5811225" y="1512800"/>
            <a:ext cx="2627100" cy="1694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8"/>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Lift and Drag calculations</a:t>
            </a:r>
            <a:endParaRPr b="1" sz="2800">
              <a:solidFill>
                <a:schemeClr val="lt1"/>
              </a:solidFill>
              <a:latin typeface="Average"/>
              <a:ea typeface="Average"/>
              <a:cs typeface="Average"/>
              <a:sym typeface="Average"/>
            </a:endParaRPr>
          </a:p>
        </p:txBody>
      </p:sp>
      <p:sp>
        <p:nvSpPr>
          <p:cNvPr id="1107" name="Google Shape;1107;p58"/>
          <p:cNvSpPr txBox="1"/>
          <p:nvPr/>
        </p:nvSpPr>
        <p:spPr>
          <a:xfrm>
            <a:off x="1914111" y="893650"/>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1108" name="Google Shape;1108;p58"/>
          <p:cNvSpPr txBox="1"/>
          <p:nvPr/>
        </p:nvSpPr>
        <p:spPr>
          <a:xfrm>
            <a:off x="3978871" y="903642"/>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1109" name="Google Shape;1109;p58"/>
          <p:cNvSpPr txBox="1"/>
          <p:nvPr/>
        </p:nvSpPr>
        <p:spPr>
          <a:xfrm>
            <a:off x="1890574" y="2160741"/>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v_true</a:t>
            </a:r>
            <a:endParaRPr b="1">
              <a:solidFill>
                <a:schemeClr val="lt1"/>
              </a:solidFill>
              <a:latin typeface="Proxima Nova"/>
              <a:ea typeface="Proxima Nova"/>
              <a:cs typeface="Proxima Nova"/>
              <a:sym typeface="Proxima Nova"/>
            </a:endParaRPr>
          </a:p>
        </p:txBody>
      </p:sp>
      <p:sp>
        <p:nvSpPr>
          <p:cNvPr id="1110" name="Google Shape;1110;p58"/>
          <p:cNvSpPr txBox="1"/>
          <p:nvPr/>
        </p:nvSpPr>
        <p:spPr>
          <a:xfrm>
            <a:off x="4019766" y="2170733"/>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v_pred</a:t>
            </a:r>
            <a:endParaRPr b="1">
              <a:solidFill>
                <a:schemeClr val="lt1"/>
              </a:solidFill>
              <a:latin typeface="Proxima Nova"/>
              <a:ea typeface="Proxima Nova"/>
              <a:cs typeface="Proxima Nova"/>
              <a:sym typeface="Proxima Nova"/>
            </a:endParaRPr>
          </a:p>
        </p:txBody>
      </p:sp>
      <p:sp>
        <p:nvSpPr>
          <p:cNvPr id="1111" name="Google Shape;1111;p58"/>
          <p:cNvSpPr txBox="1"/>
          <p:nvPr/>
        </p:nvSpPr>
        <p:spPr>
          <a:xfrm>
            <a:off x="1890574" y="3427832"/>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p_true</a:t>
            </a:r>
            <a:endParaRPr b="1">
              <a:solidFill>
                <a:schemeClr val="lt1"/>
              </a:solidFill>
              <a:latin typeface="Proxima Nova"/>
              <a:ea typeface="Proxima Nova"/>
              <a:cs typeface="Proxima Nova"/>
              <a:sym typeface="Proxima Nova"/>
            </a:endParaRPr>
          </a:p>
        </p:txBody>
      </p:sp>
      <p:sp>
        <p:nvSpPr>
          <p:cNvPr id="1112" name="Google Shape;1112;p58"/>
          <p:cNvSpPr txBox="1"/>
          <p:nvPr/>
        </p:nvSpPr>
        <p:spPr>
          <a:xfrm>
            <a:off x="4019766" y="3437824"/>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p_pred</a:t>
            </a:r>
            <a:endParaRPr b="1">
              <a:solidFill>
                <a:schemeClr val="lt1"/>
              </a:solidFill>
              <a:latin typeface="Proxima Nova"/>
              <a:ea typeface="Proxima Nova"/>
              <a:cs typeface="Proxima Nova"/>
              <a:sym typeface="Proxima Nova"/>
            </a:endParaRPr>
          </a:p>
        </p:txBody>
      </p:sp>
      <p:pic>
        <p:nvPicPr>
          <p:cNvPr id="1113" name="Google Shape;1113;p58"/>
          <p:cNvPicPr preferRelativeResize="0"/>
          <p:nvPr/>
        </p:nvPicPr>
        <p:blipFill>
          <a:blip r:embed="rId3">
            <a:alphaModFix/>
          </a:blip>
          <a:stretch>
            <a:fillRect/>
          </a:stretch>
        </p:blipFill>
        <p:spPr>
          <a:xfrm rot="-5400000">
            <a:off x="1907762" y="3235417"/>
            <a:ext cx="1053907" cy="1997560"/>
          </a:xfrm>
          <a:prstGeom prst="rect">
            <a:avLst/>
          </a:prstGeom>
          <a:noFill/>
          <a:ln cap="flat" cmpd="sng" w="19050">
            <a:solidFill>
              <a:schemeClr val="dk2"/>
            </a:solidFill>
            <a:prstDash val="solid"/>
            <a:round/>
            <a:headEnd len="sm" w="sm" type="none"/>
            <a:tailEnd len="sm" w="sm" type="none"/>
          </a:ln>
        </p:spPr>
      </p:pic>
      <p:pic>
        <p:nvPicPr>
          <p:cNvPr id="1114" name="Google Shape;1114;p58"/>
          <p:cNvPicPr preferRelativeResize="0"/>
          <p:nvPr/>
        </p:nvPicPr>
        <p:blipFill>
          <a:blip r:embed="rId4">
            <a:alphaModFix/>
          </a:blip>
          <a:stretch>
            <a:fillRect/>
          </a:stretch>
        </p:blipFill>
        <p:spPr>
          <a:xfrm rot="-5400000">
            <a:off x="1899527" y="709715"/>
            <a:ext cx="1053907" cy="1997560"/>
          </a:xfrm>
          <a:prstGeom prst="rect">
            <a:avLst/>
          </a:prstGeom>
          <a:noFill/>
          <a:ln cap="flat" cmpd="sng" w="19050">
            <a:solidFill>
              <a:schemeClr val="dk2"/>
            </a:solidFill>
            <a:prstDash val="solid"/>
            <a:round/>
            <a:headEnd len="sm" w="sm" type="none"/>
            <a:tailEnd len="sm" w="sm" type="none"/>
          </a:ln>
        </p:spPr>
      </p:pic>
      <p:pic>
        <p:nvPicPr>
          <p:cNvPr id="1115" name="Google Shape;1115;p58"/>
          <p:cNvPicPr preferRelativeResize="0"/>
          <p:nvPr/>
        </p:nvPicPr>
        <p:blipFill>
          <a:blip r:embed="rId5">
            <a:alphaModFix/>
          </a:blip>
          <a:stretch>
            <a:fillRect/>
          </a:stretch>
        </p:blipFill>
        <p:spPr>
          <a:xfrm rot="-5400000">
            <a:off x="1907762" y="1990229"/>
            <a:ext cx="1053907" cy="1997560"/>
          </a:xfrm>
          <a:prstGeom prst="rect">
            <a:avLst/>
          </a:prstGeom>
          <a:noFill/>
          <a:ln cap="flat" cmpd="sng" w="19050">
            <a:solidFill>
              <a:schemeClr val="dk2"/>
            </a:solidFill>
            <a:prstDash val="solid"/>
            <a:round/>
            <a:headEnd len="sm" w="sm" type="none"/>
            <a:tailEnd len="sm" w="sm" type="none"/>
          </a:ln>
        </p:spPr>
      </p:pic>
      <p:pic>
        <p:nvPicPr>
          <p:cNvPr id="1116" name="Google Shape;1116;p58"/>
          <p:cNvPicPr preferRelativeResize="0"/>
          <p:nvPr/>
        </p:nvPicPr>
        <p:blipFill>
          <a:blip r:embed="rId6">
            <a:alphaModFix/>
          </a:blip>
          <a:stretch>
            <a:fillRect/>
          </a:stretch>
        </p:blipFill>
        <p:spPr>
          <a:xfrm rot="-5400000">
            <a:off x="3959291" y="3236691"/>
            <a:ext cx="1053907" cy="1997560"/>
          </a:xfrm>
          <a:prstGeom prst="rect">
            <a:avLst/>
          </a:prstGeom>
          <a:noFill/>
          <a:ln cap="flat" cmpd="sng" w="19050">
            <a:solidFill>
              <a:schemeClr val="dk2"/>
            </a:solidFill>
            <a:prstDash val="solid"/>
            <a:round/>
            <a:headEnd len="sm" w="sm" type="none"/>
            <a:tailEnd len="sm" w="sm" type="none"/>
          </a:ln>
        </p:spPr>
      </p:pic>
      <p:pic>
        <p:nvPicPr>
          <p:cNvPr id="1117" name="Google Shape;1117;p58"/>
          <p:cNvPicPr preferRelativeResize="0"/>
          <p:nvPr/>
        </p:nvPicPr>
        <p:blipFill>
          <a:blip r:embed="rId7">
            <a:alphaModFix/>
          </a:blip>
          <a:stretch>
            <a:fillRect/>
          </a:stretch>
        </p:blipFill>
        <p:spPr>
          <a:xfrm rot="-5400000">
            <a:off x="3951055" y="706948"/>
            <a:ext cx="1053907" cy="1997560"/>
          </a:xfrm>
          <a:prstGeom prst="rect">
            <a:avLst/>
          </a:prstGeom>
          <a:noFill/>
          <a:ln cap="flat" cmpd="sng" w="19050">
            <a:solidFill>
              <a:schemeClr val="dk2"/>
            </a:solidFill>
            <a:prstDash val="solid"/>
            <a:round/>
            <a:headEnd len="sm" w="sm" type="none"/>
            <a:tailEnd len="sm" w="sm" type="none"/>
          </a:ln>
        </p:spPr>
      </p:pic>
      <p:pic>
        <p:nvPicPr>
          <p:cNvPr id="1118" name="Google Shape;1118;p58"/>
          <p:cNvPicPr preferRelativeResize="0"/>
          <p:nvPr/>
        </p:nvPicPr>
        <p:blipFill>
          <a:blip r:embed="rId8">
            <a:alphaModFix/>
          </a:blip>
          <a:stretch>
            <a:fillRect/>
          </a:stretch>
        </p:blipFill>
        <p:spPr>
          <a:xfrm rot="-5400000">
            <a:off x="3951490" y="1986550"/>
            <a:ext cx="1069509" cy="1997560"/>
          </a:xfrm>
          <a:prstGeom prst="rect">
            <a:avLst/>
          </a:prstGeom>
          <a:noFill/>
          <a:ln cap="flat" cmpd="sng" w="19050">
            <a:solidFill>
              <a:schemeClr val="dk2"/>
            </a:solidFill>
            <a:prstDash val="solid"/>
            <a:round/>
            <a:headEnd len="sm" w="sm" type="none"/>
            <a:tailEnd len="sm" w="sm" type="none"/>
          </a:ln>
        </p:spPr>
      </p:pic>
      <p:pic>
        <p:nvPicPr>
          <p:cNvPr id="1119" name="Google Shape;1119;p58"/>
          <p:cNvPicPr preferRelativeResize="0"/>
          <p:nvPr/>
        </p:nvPicPr>
        <p:blipFill rotWithShape="1">
          <a:blip r:embed="rId9">
            <a:alphaModFix/>
          </a:blip>
          <a:srcRect b="32268" l="0" r="0" t="19251"/>
          <a:stretch/>
        </p:blipFill>
        <p:spPr>
          <a:xfrm rot="-5400000">
            <a:off x="78574" y="3791976"/>
            <a:ext cx="1278825" cy="1235675"/>
          </a:xfrm>
          <a:prstGeom prst="rect">
            <a:avLst/>
          </a:prstGeom>
          <a:noFill/>
          <a:ln>
            <a:noFill/>
          </a:ln>
        </p:spPr>
      </p:pic>
      <p:sp>
        <p:nvSpPr>
          <p:cNvPr id="1120" name="Google Shape;1120;p58"/>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2.9%</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5.8%</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0.996</a:t>
            </a:r>
            <a:endParaRPr>
              <a:solidFill>
                <a:schemeClr val="lt1"/>
              </a:solidFill>
              <a:latin typeface="Proxima Nova"/>
              <a:ea typeface="Proxima Nova"/>
              <a:cs typeface="Proxima Nova"/>
              <a:sym typeface="Proxima Nova"/>
            </a:endParaRPr>
          </a:p>
        </p:txBody>
      </p:sp>
      <p:pic>
        <p:nvPicPr>
          <p:cNvPr id="1121" name="Google Shape;1121;p58"/>
          <p:cNvPicPr preferRelativeResize="0"/>
          <p:nvPr/>
        </p:nvPicPr>
        <p:blipFill>
          <a:blip r:embed="rId10">
            <a:alphaModFix/>
          </a:blip>
          <a:stretch>
            <a:fillRect/>
          </a:stretch>
        </p:blipFill>
        <p:spPr>
          <a:xfrm rot="5400000">
            <a:off x="83775" y="1835383"/>
            <a:ext cx="2215024" cy="134975"/>
          </a:xfrm>
          <a:prstGeom prst="rect">
            <a:avLst/>
          </a:prstGeom>
          <a:noFill/>
          <a:ln>
            <a:noFill/>
          </a:ln>
        </p:spPr>
      </p:pic>
      <p:sp>
        <p:nvSpPr>
          <p:cNvPr id="1122" name="Google Shape;1122;p58"/>
          <p:cNvSpPr txBox="1"/>
          <p:nvPr/>
        </p:nvSpPr>
        <p:spPr>
          <a:xfrm>
            <a:off x="9868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1123" name="Google Shape;1123;p58"/>
          <p:cNvSpPr txBox="1"/>
          <p:nvPr/>
        </p:nvSpPr>
        <p:spPr>
          <a:xfrm>
            <a:off x="9755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1124" name="Google Shape;1124;p58"/>
          <p:cNvPicPr preferRelativeResize="0"/>
          <p:nvPr/>
        </p:nvPicPr>
        <p:blipFill>
          <a:blip r:embed="rId11">
            <a:alphaModFix/>
          </a:blip>
          <a:stretch>
            <a:fillRect/>
          </a:stretch>
        </p:blipFill>
        <p:spPr>
          <a:xfrm flipH="1" rot="5400000">
            <a:off x="-932300" y="1840019"/>
            <a:ext cx="2218374" cy="116475"/>
          </a:xfrm>
          <a:prstGeom prst="rect">
            <a:avLst/>
          </a:prstGeom>
          <a:noFill/>
          <a:ln>
            <a:noFill/>
          </a:ln>
        </p:spPr>
      </p:pic>
      <p:sp>
        <p:nvSpPr>
          <p:cNvPr id="1125" name="Google Shape;1125;p58"/>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1126" name="Google Shape;1126;p58"/>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1127" name="Google Shape;1127;p58"/>
          <p:cNvSpPr/>
          <p:nvPr/>
        </p:nvSpPr>
        <p:spPr>
          <a:xfrm>
            <a:off x="1879947" y="1350362"/>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8"/>
          <p:cNvSpPr/>
          <p:nvPr/>
        </p:nvSpPr>
        <p:spPr>
          <a:xfrm>
            <a:off x="3920678" y="1350362"/>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8"/>
          <p:cNvSpPr/>
          <p:nvPr/>
        </p:nvSpPr>
        <p:spPr>
          <a:xfrm>
            <a:off x="1879947" y="2671702"/>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8"/>
          <p:cNvSpPr/>
          <p:nvPr/>
        </p:nvSpPr>
        <p:spPr>
          <a:xfrm>
            <a:off x="3920678" y="2671702"/>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8"/>
          <p:cNvSpPr/>
          <p:nvPr/>
        </p:nvSpPr>
        <p:spPr>
          <a:xfrm>
            <a:off x="1898149" y="3876246"/>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8"/>
          <p:cNvSpPr/>
          <p:nvPr/>
        </p:nvSpPr>
        <p:spPr>
          <a:xfrm>
            <a:off x="3938879" y="3876246"/>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3" name="Google Shape;1133;p58"/>
          <p:cNvPicPr preferRelativeResize="0"/>
          <p:nvPr/>
        </p:nvPicPr>
        <p:blipFill>
          <a:blip r:embed="rId12">
            <a:alphaModFix/>
          </a:blip>
          <a:stretch>
            <a:fillRect/>
          </a:stretch>
        </p:blipFill>
        <p:spPr>
          <a:xfrm>
            <a:off x="5530775" y="566750"/>
            <a:ext cx="3602375" cy="828546"/>
          </a:xfrm>
          <a:prstGeom prst="rect">
            <a:avLst/>
          </a:prstGeom>
          <a:noFill/>
          <a:ln cap="flat" cmpd="sng" w="19050">
            <a:solidFill>
              <a:srgbClr val="FF0000"/>
            </a:solidFill>
            <a:prstDash val="solid"/>
            <a:round/>
            <a:headEnd len="sm" w="sm" type="none"/>
            <a:tailEnd len="sm" w="sm" type="none"/>
          </a:ln>
        </p:spPr>
      </p:pic>
      <p:pic>
        <p:nvPicPr>
          <p:cNvPr id="1134" name="Google Shape;1134;p58"/>
          <p:cNvPicPr preferRelativeResize="0"/>
          <p:nvPr/>
        </p:nvPicPr>
        <p:blipFill>
          <a:blip r:embed="rId13">
            <a:alphaModFix/>
          </a:blip>
          <a:stretch>
            <a:fillRect/>
          </a:stretch>
        </p:blipFill>
        <p:spPr>
          <a:xfrm>
            <a:off x="5794958" y="1497974"/>
            <a:ext cx="2627025" cy="1740800"/>
          </a:xfrm>
          <a:prstGeom prst="rect">
            <a:avLst/>
          </a:prstGeom>
          <a:noFill/>
          <a:ln cap="flat" cmpd="sng" w="19050">
            <a:solidFill>
              <a:srgbClr val="000000"/>
            </a:solidFill>
            <a:prstDash val="solid"/>
            <a:round/>
            <a:headEnd len="sm" w="sm" type="none"/>
            <a:tailEnd len="sm" w="sm" type="none"/>
          </a:ln>
        </p:spPr>
      </p:pic>
      <p:pic>
        <p:nvPicPr>
          <p:cNvPr id="1135" name="Google Shape;1135;p58"/>
          <p:cNvPicPr preferRelativeResize="0"/>
          <p:nvPr/>
        </p:nvPicPr>
        <p:blipFill>
          <a:blip r:embed="rId14">
            <a:alphaModFix/>
          </a:blip>
          <a:stretch>
            <a:fillRect/>
          </a:stretch>
        </p:blipFill>
        <p:spPr>
          <a:xfrm>
            <a:off x="5820700" y="3247551"/>
            <a:ext cx="2615157" cy="1740800"/>
          </a:xfrm>
          <a:prstGeom prst="rect">
            <a:avLst/>
          </a:prstGeom>
          <a:noFill/>
          <a:ln cap="flat" cmpd="sng" w="19050">
            <a:solidFill>
              <a:srgbClr val="000000"/>
            </a:solidFill>
            <a:prstDash val="solid"/>
            <a:round/>
            <a:headEnd len="sm" w="sm" type="none"/>
            <a:tailEnd len="sm" w="sm" type="none"/>
          </a:ln>
        </p:spPr>
      </p:pic>
      <p:sp>
        <p:nvSpPr>
          <p:cNvPr id="1136" name="Google Shape;1136;p58"/>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8"/>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141" name="Shape 1141"/>
        <p:cNvGrpSpPr/>
        <p:nvPr/>
      </p:nvGrpSpPr>
      <p:grpSpPr>
        <a:xfrm>
          <a:off x="0" y="0"/>
          <a:ext cx="0" cy="0"/>
          <a:chOff x="0" y="0"/>
          <a:chExt cx="0" cy="0"/>
        </a:xfrm>
      </p:grpSpPr>
      <p:sp>
        <p:nvSpPr>
          <p:cNvPr id="1142" name="Google Shape;1142;p59"/>
          <p:cNvSpPr txBox="1"/>
          <p:nvPr/>
        </p:nvSpPr>
        <p:spPr>
          <a:xfrm>
            <a:off x="309075" y="-58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Storage and Compute Time</a:t>
            </a:r>
            <a:endParaRPr b="1" sz="2800">
              <a:solidFill>
                <a:schemeClr val="lt1"/>
              </a:solidFill>
              <a:latin typeface="Average"/>
              <a:ea typeface="Average"/>
              <a:cs typeface="Average"/>
              <a:sym typeface="Average"/>
            </a:endParaRPr>
          </a:p>
        </p:txBody>
      </p:sp>
      <p:sp>
        <p:nvSpPr>
          <p:cNvPr id="1143" name="Google Shape;1143;p59"/>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9"/>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148" name="Shape 1148"/>
        <p:cNvGrpSpPr/>
        <p:nvPr/>
      </p:nvGrpSpPr>
      <p:grpSpPr>
        <a:xfrm>
          <a:off x="0" y="0"/>
          <a:ext cx="0" cy="0"/>
          <a:chOff x="0" y="0"/>
          <a:chExt cx="0" cy="0"/>
        </a:xfrm>
      </p:grpSpPr>
      <p:sp>
        <p:nvSpPr>
          <p:cNvPr id="1149" name="Google Shape;1149;p60"/>
          <p:cNvSpPr txBox="1"/>
          <p:nvPr/>
        </p:nvSpPr>
        <p:spPr>
          <a:xfrm>
            <a:off x="309075" y="-58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Storage and Compute Time</a:t>
            </a:r>
            <a:endParaRPr b="1" sz="2800">
              <a:solidFill>
                <a:schemeClr val="lt1"/>
              </a:solidFill>
              <a:latin typeface="Average"/>
              <a:ea typeface="Average"/>
              <a:cs typeface="Average"/>
              <a:sym typeface="Average"/>
            </a:endParaRPr>
          </a:p>
        </p:txBody>
      </p:sp>
      <p:grpSp>
        <p:nvGrpSpPr>
          <p:cNvPr id="1150" name="Google Shape;1150;p60"/>
          <p:cNvGrpSpPr/>
          <p:nvPr/>
        </p:nvGrpSpPr>
        <p:grpSpPr>
          <a:xfrm>
            <a:off x="238464" y="587623"/>
            <a:ext cx="657873" cy="2060224"/>
            <a:chOff x="390875" y="54225"/>
            <a:chExt cx="1020275" cy="2459675"/>
          </a:xfrm>
        </p:grpSpPr>
        <p:sp>
          <p:nvSpPr>
            <p:cNvPr id="1151" name="Google Shape;1151;p60"/>
            <p:cNvSpPr/>
            <p:nvPr/>
          </p:nvSpPr>
          <p:spPr>
            <a:xfrm>
              <a:off x="390875" y="21878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0"/>
            <p:cNvSpPr/>
            <p:nvPr/>
          </p:nvSpPr>
          <p:spPr>
            <a:xfrm>
              <a:off x="390875" y="18830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0"/>
            <p:cNvSpPr/>
            <p:nvPr/>
          </p:nvSpPr>
          <p:spPr>
            <a:xfrm>
              <a:off x="390875" y="15782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0"/>
            <p:cNvSpPr/>
            <p:nvPr/>
          </p:nvSpPr>
          <p:spPr>
            <a:xfrm>
              <a:off x="390875" y="12734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0"/>
            <p:cNvSpPr/>
            <p:nvPr/>
          </p:nvSpPr>
          <p:spPr>
            <a:xfrm>
              <a:off x="390875" y="9686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0"/>
            <p:cNvSpPr/>
            <p:nvPr/>
          </p:nvSpPr>
          <p:spPr>
            <a:xfrm>
              <a:off x="390875" y="6638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0"/>
            <p:cNvSpPr/>
            <p:nvPr/>
          </p:nvSpPr>
          <p:spPr>
            <a:xfrm>
              <a:off x="390875" y="3590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0"/>
            <p:cNvSpPr/>
            <p:nvPr/>
          </p:nvSpPr>
          <p:spPr>
            <a:xfrm>
              <a:off x="390875" y="542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9" name="Google Shape;1159;p60"/>
          <p:cNvSpPr txBox="1"/>
          <p:nvPr/>
        </p:nvSpPr>
        <p:spPr>
          <a:xfrm>
            <a:off x="168300" y="2595717"/>
            <a:ext cx="84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90 GB</a:t>
            </a:r>
            <a:endParaRPr b="1">
              <a:solidFill>
                <a:schemeClr val="lt1"/>
              </a:solidFill>
              <a:latin typeface="Proxima Nova"/>
              <a:ea typeface="Proxima Nova"/>
              <a:cs typeface="Proxima Nova"/>
              <a:sym typeface="Proxima Nova"/>
            </a:endParaRPr>
          </a:p>
        </p:txBody>
      </p:sp>
      <p:sp>
        <p:nvSpPr>
          <p:cNvPr id="1160" name="Google Shape;1160;p60"/>
          <p:cNvSpPr/>
          <p:nvPr/>
        </p:nvSpPr>
        <p:spPr>
          <a:xfrm>
            <a:off x="915750" y="706275"/>
            <a:ext cx="1167000" cy="330300"/>
          </a:xfrm>
          <a:prstGeom prst="roundRect">
            <a:avLst>
              <a:gd fmla="val 16667" name="adj"/>
            </a:avLst>
          </a:prstGeom>
          <a:gradFill>
            <a:gsLst>
              <a:gs pos="0">
                <a:srgbClr val="4E29AA"/>
              </a:gs>
              <a:gs pos="100000">
                <a:srgbClr val="1E123D"/>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RANS Solver</a:t>
            </a:r>
            <a:endParaRPr sz="1000">
              <a:solidFill>
                <a:schemeClr val="lt1"/>
              </a:solidFill>
              <a:latin typeface="Proxima Nova"/>
              <a:ea typeface="Proxima Nova"/>
              <a:cs typeface="Proxima Nova"/>
              <a:sym typeface="Proxima Nova"/>
            </a:endParaRPr>
          </a:p>
        </p:txBody>
      </p:sp>
      <p:sp>
        <p:nvSpPr>
          <p:cNvPr id="1161" name="Google Shape;1161;p60"/>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0"/>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166" name="Shape 1166"/>
        <p:cNvGrpSpPr/>
        <p:nvPr/>
      </p:nvGrpSpPr>
      <p:grpSpPr>
        <a:xfrm>
          <a:off x="0" y="0"/>
          <a:ext cx="0" cy="0"/>
          <a:chOff x="0" y="0"/>
          <a:chExt cx="0" cy="0"/>
        </a:xfrm>
      </p:grpSpPr>
      <p:sp>
        <p:nvSpPr>
          <p:cNvPr id="1167" name="Google Shape;1167;p61"/>
          <p:cNvSpPr txBox="1"/>
          <p:nvPr/>
        </p:nvSpPr>
        <p:spPr>
          <a:xfrm>
            <a:off x="309075" y="-58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Storage and Compute Time</a:t>
            </a:r>
            <a:endParaRPr b="1" sz="2800">
              <a:solidFill>
                <a:schemeClr val="lt1"/>
              </a:solidFill>
              <a:latin typeface="Average"/>
              <a:ea typeface="Average"/>
              <a:cs typeface="Average"/>
              <a:sym typeface="Average"/>
            </a:endParaRPr>
          </a:p>
        </p:txBody>
      </p:sp>
      <p:grpSp>
        <p:nvGrpSpPr>
          <p:cNvPr id="1168" name="Google Shape;1168;p61"/>
          <p:cNvGrpSpPr/>
          <p:nvPr/>
        </p:nvGrpSpPr>
        <p:grpSpPr>
          <a:xfrm>
            <a:off x="238464" y="587623"/>
            <a:ext cx="657873" cy="2060224"/>
            <a:chOff x="390875" y="54225"/>
            <a:chExt cx="1020275" cy="2459675"/>
          </a:xfrm>
        </p:grpSpPr>
        <p:sp>
          <p:nvSpPr>
            <p:cNvPr id="1169" name="Google Shape;1169;p61"/>
            <p:cNvSpPr/>
            <p:nvPr/>
          </p:nvSpPr>
          <p:spPr>
            <a:xfrm>
              <a:off x="390875" y="21878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1"/>
            <p:cNvSpPr/>
            <p:nvPr/>
          </p:nvSpPr>
          <p:spPr>
            <a:xfrm>
              <a:off x="390875" y="18830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1"/>
            <p:cNvSpPr/>
            <p:nvPr/>
          </p:nvSpPr>
          <p:spPr>
            <a:xfrm>
              <a:off x="390875" y="15782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1"/>
            <p:cNvSpPr/>
            <p:nvPr/>
          </p:nvSpPr>
          <p:spPr>
            <a:xfrm>
              <a:off x="390875" y="12734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1"/>
            <p:cNvSpPr/>
            <p:nvPr/>
          </p:nvSpPr>
          <p:spPr>
            <a:xfrm>
              <a:off x="390875" y="9686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1"/>
            <p:cNvSpPr/>
            <p:nvPr/>
          </p:nvSpPr>
          <p:spPr>
            <a:xfrm>
              <a:off x="390875" y="6638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1"/>
            <p:cNvSpPr/>
            <p:nvPr/>
          </p:nvSpPr>
          <p:spPr>
            <a:xfrm>
              <a:off x="390875" y="3590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1"/>
            <p:cNvSpPr/>
            <p:nvPr/>
          </p:nvSpPr>
          <p:spPr>
            <a:xfrm>
              <a:off x="390875" y="542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7" name="Google Shape;1177;p61"/>
          <p:cNvSpPr/>
          <p:nvPr/>
        </p:nvSpPr>
        <p:spPr>
          <a:xfrm>
            <a:off x="3014672" y="1557402"/>
            <a:ext cx="657877" cy="273129"/>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1"/>
          <p:cNvSpPr txBox="1"/>
          <p:nvPr/>
        </p:nvSpPr>
        <p:spPr>
          <a:xfrm>
            <a:off x="1180400" y="2297225"/>
            <a:ext cx="174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for 1000 simulations</a:t>
            </a:r>
            <a:endParaRPr>
              <a:solidFill>
                <a:schemeClr val="lt1"/>
              </a:solidFill>
              <a:latin typeface="Proxima Nova"/>
              <a:ea typeface="Proxima Nova"/>
              <a:cs typeface="Proxima Nova"/>
              <a:sym typeface="Proxima Nova"/>
            </a:endParaRPr>
          </a:p>
        </p:txBody>
      </p:sp>
      <p:sp>
        <p:nvSpPr>
          <p:cNvPr id="1179" name="Google Shape;1179;p61"/>
          <p:cNvSpPr txBox="1"/>
          <p:nvPr/>
        </p:nvSpPr>
        <p:spPr>
          <a:xfrm>
            <a:off x="168300" y="2595717"/>
            <a:ext cx="84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90 GB</a:t>
            </a:r>
            <a:endParaRPr b="1">
              <a:solidFill>
                <a:schemeClr val="lt1"/>
              </a:solidFill>
              <a:latin typeface="Proxima Nova"/>
              <a:ea typeface="Proxima Nova"/>
              <a:cs typeface="Proxima Nova"/>
              <a:sym typeface="Proxima Nova"/>
            </a:endParaRPr>
          </a:p>
        </p:txBody>
      </p:sp>
      <p:sp>
        <p:nvSpPr>
          <p:cNvPr id="1180" name="Google Shape;1180;p61"/>
          <p:cNvSpPr txBox="1"/>
          <p:nvPr/>
        </p:nvSpPr>
        <p:spPr>
          <a:xfrm>
            <a:off x="2087300" y="1760100"/>
            <a:ext cx="174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150 MB </a:t>
            </a:r>
            <a:r>
              <a:rPr lang="en">
                <a:solidFill>
                  <a:schemeClr val="lt1"/>
                </a:solidFill>
                <a:latin typeface="Proxima Nova"/>
                <a:ea typeface="Proxima Nova"/>
                <a:cs typeface="Proxima Nova"/>
                <a:sym typeface="Proxima Nova"/>
              </a:rPr>
              <a:t>or </a:t>
            </a:r>
            <a:r>
              <a:rPr b="1" lang="en">
                <a:solidFill>
                  <a:schemeClr val="lt1"/>
                </a:solidFill>
                <a:latin typeface="Proxima Nova"/>
                <a:ea typeface="Proxima Nova"/>
                <a:cs typeface="Proxima Nova"/>
                <a:sym typeface="Proxima Nova"/>
              </a:rPr>
              <a:t>0.15 GB </a:t>
            </a:r>
            <a:endParaRPr b="1">
              <a:solidFill>
                <a:schemeClr val="lt1"/>
              </a:solidFill>
              <a:latin typeface="Proxima Nova"/>
              <a:ea typeface="Proxima Nova"/>
              <a:cs typeface="Proxima Nova"/>
              <a:sym typeface="Proxima Nova"/>
            </a:endParaRPr>
          </a:p>
        </p:txBody>
      </p:sp>
      <p:sp>
        <p:nvSpPr>
          <p:cNvPr id="1181" name="Google Shape;1181;p61"/>
          <p:cNvSpPr/>
          <p:nvPr/>
        </p:nvSpPr>
        <p:spPr>
          <a:xfrm>
            <a:off x="915750" y="706275"/>
            <a:ext cx="1167000" cy="330300"/>
          </a:xfrm>
          <a:prstGeom prst="roundRect">
            <a:avLst>
              <a:gd fmla="val 16667" name="adj"/>
            </a:avLst>
          </a:prstGeom>
          <a:gradFill>
            <a:gsLst>
              <a:gs pos="0">
                <a:srgbClr val="4E29AA"/>
              </a:gs>
              <a:gs pos="100000">
                <a:srgbClr val="1E123D"/>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RANS Solver</a:t>
            </a:r>
            <a:endParaRPr sz="1000">
              <a:solidFill>
                <a:schemeClr val="lt1"/>
              </a:solidFill>
              <a:latin typeface="Proxima Nova"/>
              <a:ea typeface="Proxima Nova"/>
              <a:cs typeface="Proxima Nova"/>
              <a:sym typeface="Proxima Nova"/>
            </a:endParaRPr>
          </a:p>
        </p:txBody>
      </p:sp>
      <p:sp>
        <p:nvSpPr>
          <p:cNvPr id="1182" name="Google Shape;1182;p61"/>
          <p:cNvSpPr/>
          <p:nvPr/>
        </p:nvSpPr>
        <p:spPr>
          <a:xfrm>
            <a:off x="1830150" y="1544552"/>
            <a:ext cx="1167000" cy="330300"/>
          </a:xfrm>
          <a:prstGeom prst="roundRect">
            <a:avLst>
              <a:gd fmla="val 16667" name="adj"/>
            </a:avLst>
          </a:prstGeom>
          <a:gradFill>
            <a:gsLst>
              <a:gs pos="0">
                <a:srgbClr val="4E29AA"/>
              </a:gs>
              <a:gs pos="100000">
                <a:srgbClr val="1E123D"/>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DeepSteadyNS</a:t>
            </a:r>
            <a:endParaRPr sz="1000">
              <a:solidFill>
                <a:schemeClr val="lt1"/>
              </a:solidFill>
              <a:latin typeface="Proxima Nova"/>
              <a:ea typeface="Proxima Nova"/>
              <a:cs typeface="Proxima Nova"/>
              <a:sym typeface="Proxima Nova"/>
            </a:endParaRPr>
          </a:p>
        </p:txBody>
      </p:sp>
      <p:sp>
        <p:nvSpPr>
          <p:cNvPr id="1183" name="Google Shape;1183;p61"/>
          <p:cNvSpPr txBox="1"/>
          <p:nvPr/>
        </p:nvSpPr>
        <p:spPr>
          <a:xfrm>
            <a:off x="1669500" y="2939175"/>
            <a:ext cx="1528800" cy="738900"/>
          </a:xfrm>
          <a:prstGeom prst="rect">
            <a:avLst/>
          </a:prstGeom>
          <a:noFill/>
          <a:ln cap="flat" cmpd="sng" w="19050">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600 times less storage</a:t>
            </a:r>
            <a:endParaRPr b="1" sz="1800">
              <a:solidFill>
                <a:schemeClr val="lt1"/>
              </a:solidFill>
              <a:latin typeface="Proxima Nova"/>
              <a:ea typeface="Proxima Nova"/>
              <a:cs typeface="Proxima Nova"/>
              <a:sym typeface="Proxima Nova"/>
            </a:endParaRPr>
          </a:p>
        </p:txBody>
      </p:sp>
      <p:sp>
        <p:nvSpPr>
          <p:cNvPr id="1184" name="Google Shape;1184;p61"/>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1"/>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54" name="Shape 154"/>
        <p:cNvGrpSpPr/>
        <p:nvPr/>
      </p:nvGrpSpPr>
      <p:grpSpPr>
        <a:xfrm>
          <a:off x="0" y="0"/>
          <a:ext cx="0" cy="0"/>
          <a:chOff x="0" y="0"/>
          <a:chExt cx="0" cy="0"/>
        </a:xfrm>
      </p:grpSpPr>
      <p:sp>
        <p:nvSpPr>
          <p:cNvPr id="155" name="Google Shape;155;p17"/>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Why data-driven approaches</a:t>
            </a:r>
            <a:endParaRPr b="1" sz="2800">
              <a:solidFill>
                <a:schemeClr val="lt1"/>
              </a:solidFill>
              <a:latin typeface="Average"/>
              <a:ea typeface="Average"/>
              <a:cs typeface="Average"/>
              <a:sym typeface="Average"/>
            </a:endParaRPr>
          </a:p>
        </p:txBody>
      </p:sp>
      <p:sp>
        <p:nvSpPr>
          <p:cNvPr id="156" name="Google Shape;156;p17"/>
          <p:cNvSpPr txBox="1"/>
          <p:nvPr/>
        </p:nvSpPr>
        <p:spPr>
          <a:xfrm>
            <a:off x="2714175" y="730450"/>
            <a:ext cx="61956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Advantages of Data-driven methods in CFD</a:t>
            </a:r>
            <a:endParaRPr b="1"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High amount of already generated data that can be used to make good estimation of future results</a:t>
            </a:r>
            <a:br>
              <a:rPr lang="en" sz="1800">
                <a:solidFill>
                  <a:schemeClr val="lt1"/>
                </a:solidFill>
                <a:latin typeface="Proxima Nova"/>
                <a:ea typeface="Proxima Nova"/>
                <a:cs typeface="Proxima Nova"/>
                <a:sym typeface="Proxima Nova"/>
              </a:rPr>
            </a:b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Wealth of techniques that could be used to extract hidden and meaningful information </a:t>
            </a:r>
            <a:br>
              <a:rPr lang="en" sz="1800">
                <a:solidFill>
                  <a:schemeClr val="lt1"/>
                </a:solidFill>
                <a:latin typeface="Proxima Nova"/>
                <a:ea typeface="Proxima Nova"/>
                <a:cs typeface="Proxima Nova"/>
                <a:sym typeface="Proxima Nova"/>
              </a:rPr>
            </a:b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Simple to use and faster than conventional methods</a:t>
            </a:r>
            <a:br>
              <a:rPr lang="en" sz="1800">
                <a:solidFill>
                  <a:schemeClr val="lt1"/>
                </a:solidFill>
                <a:latin typeface="Proxima Nova"/>
                <a:ea typeface="Proxima Nova"/>
                <a:cs typeface="Proxima Nova"/>
                <a:sym typeface="Proxima Nova"/>
              </a:rPr>
            </a:br>
            <a:endParaRPr sz="1800">
              <a:solidFill>
                <a:schemeClr val="lt1"/>
              </a:solidFill>
              <a:latin typeface="Proxima Nova"/>
              <a:ea typeface="Proxima Nova"/>
              <a:cs typeface="Proxima Nova"/>
              <a:sym typeface="Proxima Nova"/>
            </a:endParaRPr>
          </a:p>
          <a:p>
            <a:pPr indent="-342900" lvl="0" marL="457200" rtl="0" algn="l">
              <a:spcBef>
                <a:spcPts val="0"/>
              </a:spcBef>
              <a:spcAft>
                <a:spcPts val="0"/>
              </a:spcAft>
              <a:buClr>
                <a:schemeClr val="lt1"/>
              </a:buClr>
              <a:buSzPts val="1800"/>
              <a:buFont typeface="Proxima Nova"/>
              <a:buChar char="●"/>
            </a:pPr>
            <a:r>
              <a:rPr lang="en" sz="1800">
                <a:solidFill>
                  <a:schemeClr val="lt1"/>
                </a:solidFill>
                <a:latin typeface="Proxima Nova"/>
                <a:ea typeface="Proxima Nova"/>
                <a:cs typeface="Proxima Nova"/>
                <a:sym typeface="Proxima Nova"/>
              </a:rPr>
              <a:t>Could be used to reduce the dimensionality of the problem</a:t>
            </a:r>
            <a:br>
              <a:rPr lang="en" sz="1800">
                <a:solidFill>
                  <a:schemeClr val="lt1"/>
                </a:solidFill>
                <a:latin typeface="Proxima Nova"/>
                <a:ea typeface="Proxima Nova"/>
                <a:cs typeface="Proxima Nova"/>
                <a:sym typeface="Proxima Nova"/>
              </a:rPr>
            </a:br>
            <a:endParaRPr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We aim to make this black box more transparent thus making AI-based systems more reliable</a:t>
            </a:r>
            <a:endParaRPr b="1" sz="1800">
              <a:solidFill>
                <a:schemeClr val="lt1"/>
              </a:solidFill>
              <a:latin typeface="Proxima Nova"/>
              <a:ea typeface="Proxima Nova"/>
              <a:cs typeface="Proxima Nova"/>
              <a:sym typeface="Proxima Nova"/>
            </a:endParaRPr>
          </a:p>
        </p:txBody>
      </p:sp>
      <p:pic>
        <p:nvPicPr>
          <p:cNvPr id="157" name="Google Shape;157;p17"/>
          <p:cNvPicPr preferRelativeResize="0"/>
          <p:nvPr/>
        </p:nvPicPr>
        <p:blipFill rotWithShape="1">
          <a:blip r:embed="rId3">
            <a:alphaModFix/>
          </a:blip>
          <a:srcRect b="0" l="8156" r="6787" t="0"/>
          <a:stretch/>
        </p:blipFill>
        <p:spPr>
          <a:xfrm>
            <a:off x="31700" y="1723200"/>
            <a:ext cx="2715625" cy="2124575"/>
          </a:xfrm>
          <a:prstGeom prst="rect">
            <a:avLst/>
          </a:prstGeom>
          <a:noFill/>
          <a:ln>
            <a:noFill/>
          </a:ln>
        </p:spPr>
      </p:pic>
      <p:sp>
        <p:nvSpPr>
          <p:cNvPr id="158" name="Google Shape;158;p17"/>
          <p:cNvSpPr/>
          <p:nvPr/>
        </p:nvSpPr>
        <p:spPr>
          <a:xfrm rot="5400000">
            <a:off x="483375" y="371850"/>
            <a:ext cx="708600" cy="16659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txBox="1"/>
          <p:nvPr/>
        </p:nvSpPr>
        <p:spPr>
          <a:xfrm>
            <a:off x="-33300" y="862200"/>
            <a:ext cx="1731300" cy="708600"/>
          </a:xfrm>
          <a:prstGeom prst="rect">
            <a:avLst/>
          </a:prstGeom>
          <a:noFill/>
          <a:ln>
            <a:noFill/>
          </a:ln>
        </p:spPr>
        <p:txBody>
          <a:bodyPr anchorCtr="0" anchor="t" bIns="91425" lIns="91425" spcFirstLastPara="1" rIns="91425" wrap="square" tIns="91425">
            <a:normAutofit fontScale="92500" lnSpcReduction="20000"/>
          </a:bodyPr>
          <a:lstStyle/>
          <a:p>
            <a:pPr indent="-334327" lvl="0" marL="457200" rtl="0" algn="l">
              <a:lnSpc>
                <a:spcPct val="120000"/>
              </a:lnSpc>
              <a:spcBef>
                <a:spcPts val="0"/>
              </a:spcBef>
              <a:spcAft>
                <a:spcPts val="0"/>
              </a:spcAft>
              <a:buClr>
                <a:schemeClr val="lt1"/>
              </a:buClr>
              <a:buSzPct val="100000"/>
              <a:buFont typeface="Roboto"/>
              <a:buAutoNum type="arabicPeriod"/>
            </a:pPr>
            <a:r>
              <a:rPr b="1" lang="en" sz="1800">
                <a:solidFill>
                  <a:schemeClr val="lt1"/>
                </a:solidFill>
                <a:latin typeface="Roboto"/>
                <a:ea typeface="Roboto"/>
                <a:cs typeface="Roboto"/>
                <a:sym typeface="Roboto"/>
              </a:rPr>
              <a:t>Problem Statement</a:t>
            </a:r>
            <a:endParaRPr b="1" sz="1800">
              <a:solidFill>
                <a:schemeClr val="lt1"/>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189" name="Shape 1189"/>
        <p:cNvGrpSpPr/>
        <p:nvPr/>
      </p:nvGrpSpPr>
      <p:grpSpPr>
        <a:xfrm>
          <a:off x="0" y="0"/>
          <a:ext cx="0" cy="0"/>
          <a:chOff x="0" y="0"/>
          <a:chExt cx="0" cy="0"/>
        </a:xfrm>
      </p:grpSpPr>
      <p:sp>
        <p:nvSpPr>
          <p:cNvPr id="1190" name="Google Shape;1190;p62"/>
          <p:cNvSpPr txBox="1"/>
          <p:nvPr/>
        </p:nvSpPr>
        <p:spPr>
          <a:xfrm>
            <a:off x="309075" y="-58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Storage and Compute Time</a:t>
            </a:r>
            <a:endParaRPr b="1" sz="2800">
              <a:solidFill>
                <a:schemeClr val="lt1"/>
              </a:solidFill>
              <a:latin typeface="Average"/>
              <a:ea typeface="Average"/>
              <a:cs typeface="Average"/>
              <a:sym typeface="Average"/>
            </a:endParaRPr>
          </a:p>
        </p:txBody>
      </p:sp>
      <p:grpSp>
        <p:nvGrpSpPr>
          <p:cNvPr id="1191" name="Google Shape;1191;p62"/>
          <p:cNvGrpSpPr/>
          <p:nvPr/>
        </p:nvGrpSpPr>
        <p:grpSpPr>
          <a:xfrm>
            <a:off x="238464" y="587623"/>
            <a:ext cx="657873" cy="2060224"/>
            <a:chOff x="390875" y="54225"/>
            <a:chExt cx="1020275" cy="2459675"/>
          </a:xfrm>
        </p:grpSpPr>
        <p:sp>
          <p:nvSpPr>
            <p:cNvPr id="1192" name="Google Shape;1192;p62"/>
            <p:cNvSpPr/>
            <p:nvPr/>
          </p:nvSpPr>
          <p:spPr>
            <a:xfrm>
              <a:off x="390875" y="21878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2"/>
            <p:cNvSpPr/>
            <p:nvPr/>
          </p:nvSpPr>
          <p:spPr>
            <a:xfrm>
              <a:off x="390875" y="18830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2"/>
            <p:cNvSpPr/>
            <p:nvPr/>
          </p:nvSpPr>
          <p:spPr>
            <a:xfrm>
              <a:off x="390875" y="15782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2"/>
            <p:cNvSpPr/>
            <p:nvPr/>
          </p:nvSpPr>
          <p:spPr>
            <a:xfrm>
              <a:off x="390875" y="12734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2"/>
            <p:cNvSpPr/>
            <p:nvPr/>
          </p:nvSpPr>
          <p:spPr>
            <a:xfrm>
              <a:off x="390875" y="9686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2"/>
            <p:cNvSpPr/>
            <p:nvPr/>
          </p:nvSpPr>
          <p:spPr>
            <a:xfrm>
              <a:off x="390875" y="6638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2"/>
            <p:cNvSpPr/>
            <p:nvPr/>
          </p:nvSpPr>
          <p:spPr>
            <a:xfrm>
              <a:off x="390875" y="3590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2"/>
            <p:cNvSpPr/>
            <p:nvPr/>
          </p:nvSpPr>
          <p:spPr>
            <a:xfrm>
              <a:off x="390875" y="542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0" name="Google Shape;1200;p62"/>
          <p:cNvSpPr/>
          <p:nvPr/>
        </p:nvSpPr>
        <p:spPr>
          <a:xfrm>
            <a:off x="3014672" y="1557402"/>
            <a:ext cx="657877" cy="273129"/>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2"/>
          <p:cNvSpPr txBox="1"/>
          <p:nvPr/>
        </p:nvSpPr>
        <p:spPr>
          <a:xfrm>
            <a:off x="1180400" y="2297225"/>
            <a:ext cx="174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for 1000 simulations</a:t>
            </a:r>
            <a:endParaRPr>
              <a:solidFill>
                <a:schemeClr val="lt1"/>
              </a:solidFill>
              <a:latin typeface="Proxima Nova"/>
              <a:ea typeface="Proxima Nova"/>
              <a:cs typeface="Proxima Nova"/>
              <a:sym typeface="Proxima Nova"/>
            </a:endParaRPr>
          </a:p>
        </p:txBody>
      </p:sp>
      <p:sp>
        <p:nvSpPr>
          <p:cNvPr id="1202" name="Google Shape;1202;p62"/>
          <p:cNvSpPr txBox="1"/>
          <p:nvPr/>
        </p:nvSpPr>
        <p:spPr>
          <a:xfrm>
            <a:off x="168300" y="2595717"/>
            <a:ext cx="84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90 GB</a:t>
            </a:r>
            <a:endParaRPr b="1">
              <a:solidFill>
                <a:schemeClr val="lt1"/>
              </a:solidFill>
              <a:latin typeface="Proxima Nova"/>
              <a:ea typeface="Proxima Nova"/>
              <a:cs typeface="Proxima Nova"/>
              <a:sym typeface="Proxima Nova"/>
            </a:endParaRPr>
          </a:p>
        </p:txBody>
      </p:sp>
      <p:sp>
        <p:nvSpPr>
          <p:cNvPr id="1203" name="Google Shape;1203;p62"/>
          <p:cNvSpPr txBox="1"/>
          <p:nvPr/>
        </p:nvSpPr>
        <p:spPr>
          <a:xfrm>
            <a:off x="2087300" y="1760100"/>
            <a:ext cx="174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150 MB </a:t>
            </a:r>
            <a:r>
              <a:rPr lang="en">
                <a:solidFill>
                  <a:schemeClr val="lt1"/>
                </a:solidFill>
                <a:latin typeface="Proxima Nova"/>
                <a:ea typeface="Proxima Nova"/>
                <a:cs typeface="Proxima Nova"/>
                <a:sym typeface="Proxima Nova"/>
              </a:rPr>
              <a:t>or </a:t>
            </a:r>
            <a:r>
              <a:rPr b="1" lang="en">
                <a:solidFill>
                  <a:schemeClr val="lt1"/>
                </a:solidFill>
                <a:latin typeface="Proxima Nova"/>
                <a:ea typeface="Proxima Nova"/>
                <a:cs typeface="Proxima Nova"/>
                <a:sym typeface="Proxima Nova"/>
              </a:rPr>
              <a:t>0.15 GB </a:t>
            </a:r>
            <a:endParaRPr b="1">
              <a:solidFill>
                <a:schemeClr val="lt1"/>
              </a:solidFill>
              <a:latin typeface="Proxima Nova"/>
              <a:ea typeface="Proxima Nova"/>
              <a:cs typeface="Proxima Nova"/>
              <a:sym typeface="Proxima Nova"/>
            </a:endParaRPr>
          </a:p>
        </p:txBody>
      </p:sp>
      <p:sp>
        <p:nvSpPr>
          <p:cNvPr id="1204" name="Google Shape;1204;p62"/>
          <p:cNvSpPr/>
          <p:nvPr/>
        </p:nvSpPr>
        <p:spPr>
          <a:xfrm>
            <a:off x="915750" y="706275"/>
            <a:ext cx="1167000" cy="330300"/>
          </a:xfrm>
          <a:prstGeom prst="roundRect">
            <a:avLst>
              <a:gd fmla="val 16667" name="adj"/>
            </a:avLst>
          </a:prstGeom>
          <a:gradFill>
            <a:gsLst>
              <a:gs pos="0">
                <a:srgbClr val="4E29AA"/>
              </a:gs>
              <a:gs pos="100000">
                <a:srgbClr val="1E123D"/>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RANS Solver</a:t>
            </a:r>
            <a:endParaRPr sz="1000">
              <a:solidFill>
                <a:schemeClr val="lt1"/>
              </a:solidFill>
              <a:latin typeface="Proxima Nova"/>
              <a:ea typeface="Proxima Nova"/>
              <a:cs typeface="Proxima Nova"/>
              <a:sym typeface="Proxima Nova"/>
            </a:endParaRPr>
          </a:p>
        </p:txBody>
      </p:sp>
      <p:sp>
        <p:nvSpPr>
          <p:cNvPr id="1205" name="Google Shape;1205;p62"/>
          <p:cNvSpPr/>
          <p:nvPr/>
        </p:nvSpPr>
        <p:spPr>
          <a:xfrm>
            <a:off x="1830150" y="1544552"/>
            <a:ext cx="1167000" cy="330300"/>
          </a:xfrm>
          <a:prstGeom prst="roundRect">
            <a:avLst>
              <a:gd fmla="val 16667" name="adj"/>
            </a:avLst>
          </a:prstGeom>
          <a:gradFill>
            <a:gsLst>
              <a:gs pos="0">
                <a:srgbClr val="4E29AA"/>
              </a:gs>
              <a:gs pos="100000">
                <a:srgbClr val="1E123D"/>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DeepSteadyNS</a:t>
            </a:r>
            <a:endParaRPr sz="1000">
              <a:solidFill>
                <a:schemeClr val="lt1"/>
              </a:solidFill>
              <a:latin typeface="Proxima Nova"/>
              <a:ea typeface="Proxima Nova"/>
              <a:cs typeface="Proxima Nova"/>
              <a:sym typeface="Proxima Nova"/>
            </a:endParaRPr>
          </a:p>
        </p:txBody>
      </p:sp>
      <p:sp>
        <p:nvSpPr>
          <p:cNvPr id="1206" name="Google Shape;1206;p62"/>
          <p:cNvSpPr/>
          <p:nvPr/>
        </p:nvSpPr>
        <p:spPr>
          <a:xfrm>
            <a:off x="4954350" y="1163475"/>
            <a:ext cx="1167000" cy="330300"/>
          </a:xfrm>
          <a:prstGeom prst="roundRect">
            <a:avLst>
              <a:gd fmla="val 16667" name="adj"/>
            </a:avLst>
          </a:prstGeom>
          <a:gradFill>
            <a:gsLst>
              <a:gs pos="0">
                <a:srgbClr val="4E29AA"/>
              </a:gs>
              <a:gs pos="100000">
                <a:srgbClr val="1E123D"/>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RANS Solver</a:t>
            </a:r>
            <a:endParaRPr sz="1000">
              <a:solidFill>
                <a:schemeClr val="lt1"/>
              </a:solidFill>
              <a:latin typeface="Proxima Nova"/>
              <a:ea typeface="Proxima Nova"/>
              <a:cs typeface="Proxima Nova"/>
              <a:sym typeface="Proxima Nova"/>
            </a:endParaRPr>
          </a:p>
        </p:txBody>
      </p:sp>
      <p:sp>
        <p:nvSpPr>
          <p:cNvPr id="1207" name="Google Shape;1207;p62"/>
          <p:cNvSpPr/>
          <p:nvPr/>
        </p:nvSpPr>
        <p:spPr>
          <a:xfrm>
            <a:off x="4964868" y="1773152"/>
            <a:ext cx="1167000" cy="330300"/>
          </a:xfrm>
          <a:prstGeom prst="roundRect">
            <a:avLst>
              <a:gd fmla="val 16667" name="adj"/>
            </a:avLst>
          </a:prstGeom>
          <a:gradFill>
            <a:gsLst>
              <a:gs pos="0">
                <a:srgbClr val="4E29AA"/>
              </a:gs>
              <a:gs pos="100000">
                <a:srgbClr val="1E123D"/>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DeepSteadyNS</a:t>
            </a:r>
            <a:endParaRPr sz="1000">
              <a:solidFill>
                <a:schemeClr val="lt1"/>
              </a:solidFill>
              <a:latin typeface="Proxima Nova"/>
              <a:ea typeface="Proxima Nova"/>
              <a:cs typeface="Proxima Nova"/>
              <a:sym typeface="Proxima Nova"/>
            </a:endParaRPr>
          </a:p>
        </p:txBody>
      </p:sp>
      <p:sp>
        <p:nvSpPr>
          <p:cNvPr id="1208" name="Google Shape;1208;p62"/>
          <p:cNvSpPr txBox="1"/>
          <p:nvPr/>
        </p:nvSpPr>
        <p:spPr>
          <a:xfrm>
            <a:off x="4265100" y="1477725"/>
            <a:ext cx="567900" cy="4002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CPU</a:t>
            </a:r>
            <a:endParaRPr b="1">
              <a:solidFill>
                <a:schemeClr val="lt1"/>
              </a:solidFill>
              <a:latin typeface="Proxima Nova"/>
              <a:ea typeface="Proxima Nova"/>
              <a:cs typeface="Proxima Nova"/>
              <a:sym typeface="Proxima Nova"/>
            </a:endParaRPr>
          </a:p>
        </p:txBody>
      </p:sp>
      <p:sp>
        <p:nvSpPr>
          <p:cNvPr id="1209" name="Google Shape;1209;p62"/>
          <p:cNvSpPr/>
          <p:nvPr/>
        </p:nvSpPr>
        <p:spPr>
          <a:xfrm>
            <a:off x="62320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2"/>
          <p:cNvSpPr/>
          <p:nvPr/>
        </p:nvSpPr>
        <p:spPr>
          <a:xfrm>
            <a:off x="65368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2"/>
          <p:cNvSpPr/>
          <p:nvPr/>
        </p:nvSpPr>
        <p:spPr>
          <a:xfrm>
            <a:off x="68416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2"/>
          <p:cNvSpPr/>
          <p:nvPr/>
        </p:nvSpPr>
        <p:spPr>
          <a:xfrm>
            <a:off x="71464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2"/>
          <p:cNvSpPr/>
          <p:nvPr/>
        </p:nvSpPr>
        <p:spPr>
          <a:xfrm>
            <a:off x="74512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2"/>
          <p:cNvSpPr/>
          <p:nvPr/>
        </p:nvSpPr>
        <p:spPr>
          <a:xfrm>
            <a:off x="77560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2"/>
          <p:cNvSpPr/>
          <p:nvPr/>
        </p:nvSpPr>
        <p:spPr>
          <a:xfrm>
            <a:off x="80608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2"/>
          <p:cNvSpPr/>
          <p:nvPr/>
        </p:nvSpPr>
        <p:spPr>
          <a:xfrm>
            <a:off x="83656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2"/>
          <p:cNvSpPr/>
          <p:nvPr/>
        </p:nvSpPr>
        <p:spPr>
          <a:xfrm>
            <a:off x="86704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2"/>
          <p:cNvSpPr/>
          <p:nvPr/>
        </p:nvSpPr>
        <p:spPr>
          <a:xfrm>
            <a:off x="89752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2"/>
          <p:cNvSpPr/>
          <p:nvPr/>
        </p:nvSpPr>
        <p:spPr>
          <a:xfrm>
            <a:off x="6232050" y="1855925"/>
            <a:ext cx="178800" cy="178800"/>
          </a:xfrm>
          <a:prstGeom prst="ellipse">
            <a:avLst/>
          </a:prstGeom>
          <a:gradFill>
            <a:gsLst>
              <a:gs pos="0">
                <a:srgbClr val="51AB2A"/>
              </a:gs>
              <a:gs pos="100000">
                <a:srgbClr val="203E13"/>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2"/>
          <p:cNvSpPr txBox="1"/>
          <p:nvPr/>
        </p:nvSpPr>
        <p:spPr>
          <a:xfrm>
            <a:off x="6101850" y="744225"/>
            <a:ext cx="304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10 mins/ simulation or 610 seconds</a:t>
            </a:r>
            <a:endParaRPr b="1">
              <a:solidFill>
                <a:schemeClr val="lt1"/>
              </a:solidFill>
              <a:latin typeface="Proxima Nova"/>
              <a:ea typeface="Proxima Nova"/>
              <a:cs typeface="Proxima Nova"/>
              <a:sym typeface="Proxima Nova"/>
            </a:endParaRPr>
          </a:p>
        </p:txBody>
      </p:sp>
      <p:sp>
        <p:nvSpPr>
          <p:cNvPr id="1221" name="Google Shape;1221;p62"/>
          <p:cNvSpPr txBox="1"/>
          <p:nvPr/>
        </p:nvSpPr>
        <p:spPr>
          <a:xfrm>
            <a:off x="6715650" y="1734825"/>
            <a:ext cx="213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0.5 seconds/ prediction </a:t>
            </a:r>
            <a:endParaRPr b="1">
              <a:solidFill>
                <a:schemeClr val="lt1"/>
              </a:solidFill>
              <a:latin typeface="Proxima Nova"/>
              <a:ea typeface="Proxima Nova"/>
              <a:cs typeface="Proxima Nova"/>
              <a:sym typeface="Proxima Nova"/>
            </a:endParaRPr>
          </a:p>
        </p:txBody>
      </p:sp>
      <p:sp>
        <p:nvSpPr>
          <p:cNvPr id="1222" name="Google Shape;1222;p62"/>
          <p:cNvSpPr/>
          <p:nvPr/>
        </p:nvSpPr>
        <p:spPr>
          <a:xfrm>
            <a:off x="6536850" y="1855925"/>
            <a:ext cx="178800" cy="178800"/>
          </a:xfrm>
          <a:prstGeom prst="ellipse">
            <a:avLst/>
          </a:prstGeom>
          <a:gradFill>
            <a:gsLst>
              <a:gs pos="0">
                <a:srgbClr val="51AB2A"/>
              </a:gs>
              <a:gs pos="100000">
                <a:srgbClr val="203E13"/>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2"/>
          <p:cNvSpPr txBox="1"/>
          <p:nvPr/>
        </p:nvSpPr>
        <p:spPr>
          <a:xfrm>
            <a:off x="5219225" y="2274550"/>
            <a:ext cx="3433200" cy="461700"/>
          </a:xfrm>
          <a:prstGeom prst="rect">
            <a:avLst/>
          </a:prstGeom>
          <a:noFill/>
          <a:ln cap="flat" cmpd="sng" w="19050">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1.3x 10</a:t>
            </a:r>
            <a:r>
              <a:rPr b="1" baseline="30000" lang="en" sz="1800">
                <a:solidFill>
                  <a:schemeClr val="lt1"/>
                </a:solidFill>
                <a:latin typeface="Proxima Nova"/>
                <a:ea typeface="Proxima Nova"/>
                <a:cs typeface="Proxima Nova"/>
                <a:sym typeface="Proxima Nova"/>
              </a:rPr>
              <a:t>3</a:t>
            </a:r>
            <a:r>
              <a:rPr b="1" lang="en" sz="1800">
                <a:solidFill>
                  <a:schemeClr val="lt1"/>
                </a:solidFill>
                <a:latin typeface="Proxima Nova"/>
                <a:ea typeface="Proxima Nova"/>
                <a:cs typeface="Proxima Nova"/>
                <a:sym typeface="Proxima Nova"/>
              </a:rPr>
              <a:t> times speed boost</a:t>
            </a:r>
            <a:endParaRPr b="1" sz="1800">
              <a:solidFill>
                <a:schemeClr val="lt1"/>
              </a:solidFill>
              <a:latin typeface="Proxima Nova"/>
              <a:ea typeface="Proxima Nova"/>
              <a:cs typeface="Proxima Nova"/>
              <a:sym typeface="Proxima Nova"/>
            </a:endParaRPr>
          </a:p>
        </p:txBody>
      </p:sp>
      <p:sp>
        <p:nvSpPr>
          <p:cNvPr id="1224" name="Google Shape;1224;p62"/>
          <p:cNvSpPr txBox="1"/>
          <p:nvPr/>
        </p:nvSpPr>
        <p:spPr>
          <a:xfrm>
            <a:off x="1669500" y="2939175"/>
            <a:ext cx="1528800" cy="738900"/>
          </a:xfrm>
          <a:prstGeom prst="rect">
            <a:avLst/>
          </a:prstGeom>
          <a:noFill/>
          <a:ln cap="flat" cmpd="sng" w="19050">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600 times less storage</a:t>
            </a:r>
            <a:endParaRPr b="1" sz="1800">
              <a:solidFill>
                <a:schemeClr val="lt1"/>
              </a:solidFill>
              <a:latin typeface="Proxima Nova"/>
              <a:ea typeface="Proxima Nova"/>
              <a:cs typeface="Proxima Nova"/>
              <a:sym typeface="Proxima Nova"/>
            </a:endParaRPr>
          </a:p>
        </p:txBody>
      </p:sp>
      <p:sp>
        <p:nvSpPr>
          <p:cNvPr id="1225" name="Google Shape;1225;p62"/>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2"/>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230" name="Shape 1230"/>
        <p:cNvGrpSpPr/>
        <p:nvPr/>
      </p:nvGrpSpPr>
      <p:grpSpPr>
        <a:xfrm>
          <a:off x="0" y="0"/>
          <a:ext cx="0" cy="0"/>
          <a:chOff x="0" y="0"/>
          <a:chExt cx="0" cy="0"/>
        </a:xfrm>
      </p:grpSpPr>
      <p:sp>
        <p:nvSpPr>
          <p:cNvPr id="1231" name="Google Shape;1231;p63"/>
          <p:cNvSpPr txBox="1"/>
          <p:nvPr/>
        </p:nvSpPr>
        <p:spPr>
          <a:xfrm>
            <a:off x="309075" y="-58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Storage and Compute Time</a:t>
            </a:r>
            <a:endParaRPr b="1" sz="2800">
              <a:solidFill>
                <a:schemeClr val="lt1"/>
              </a:solidFill>
              <a:latin typeface="Average"/>
              <a:ea typeface="Average"/>
              <a:cs typeface="Average"/>
              <a:sym typeface="Average"/>
            </a:endParaRPr>
          </a:p>
        </p:txBody>
      </p:sp>
      <p:grpSp>
        <p:nvGrpSpPr>
          <p:cNvPr id="1232" name="Google Shape;1232;p63"/>
          <p:cNvGrpSpPr/>
          <p:nvPr/>
        </p:nvGrpSpPr>
        <p:grpSpPr>
          <a:xfrm>
            <a:off x="238464" y="587623"/>
            <a:ext cx="657873" cy="2060224"/>
            <a:chOff x="390875" y="54225"/>
            <a:chExt cx="1020275" cy="2459675"/>
          </a:xfrm>
        </p:grpSpPr>
        <p:sp>
          <p:nvSpPr>
            <p:cNvPr id="1233" name="Google Shape;1233;p63"/>
            <p:cNvSpPr/>
            <p:nvPr/>
          </p:nvSpPr>
          <p:spPr>
            <a:xfrm>
              <a:off x="390875" y="21878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3"/>
            <p:cNvSpPr/>
            <p:nvPr/>
          </p:nvSpPr>
          <p:spPr>
            <a:xfrm>
              <a:off x="390875" y="18830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3"/>
            <p:cNvSpPr/>
            <p:nvPr/>
          </p:nvSpPr>
          <p:spPr>
            <a:xfrm>
              <a:off x="390875" y="15782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3"/>
            <p:cNvSpPr/>
            <p:nvPr/>
          </p:nvSpPr>
          <p:spPr>
            <a:xfrm>
              <a:off x="390875" y="12734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3"/>
            <p:cNvSpPr/>
            <p:nvPr/>
          </p:nvSpPr>
          <p:spPr>
            <a:xfrm>
              <a:off x="390875" y="9686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3"/>
            <p:cNvSpPr/>
            <p:nvPr/>
          </p:nvSpPr>
          <p:spPr>
            <a:xfrm>
              <a:off x="390875" y="6638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3"/>
            <p:cNvSpPr/>
            <p:nvPr/>
          </p:nvSpPr>
          <p:spPr>
            <a:xfrm>
              <a:off x="390875" y="3590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3"/>
            <p:cNvSpPr/>
            <p:nvPr/>
          </p:nvSpPr>
          <p:spPr>
            <a:xfrm>
              <a:off x="390875" y="542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1" name="Google Shape;1241;p63"/>
          <p:cNvSpPr/>
          <p:nvPr/>
        </p:nvSpPr>
        <p:spPr>
          <a:xfrm>
            <a:off x="3014672" y="1557402"/>
            <a:ext cx="657877" cy="273129"/>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3"/>
          <p:cNvSpPr txBox="1"/>
          <p:nvPr/>
        </p:nvSpPr>
        <p:spPr>
          <a:xfrm>
            <a:off x="1180400" y="2297225"/>
            <a:ext cx="174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for 1000 simulations</a:t>
            </a:r>
            <a:endParaRPr>
              <a:solidFill>
                <a:schemeClr val="lt1"/>
              </a:solidFill>
              <a:latin typeface="Proxima Nova"/>
              <a:ea typeface="Proxima Nova"/>
              <a:cs typeface="Proxima Nova"/>
              <a:sym typeface="Proxima Nova"/>
            </a:endParaRPr>
          </a:p>
        </p:txBody>
      </p:sp>
      <p:sp>
        <p:nvSpPr>
          <p:cNvPr id="1243" name="Google Shape;1243;p63"/>
          <p:cNvSpPr txBox="1"/>
          <p:nvPr/>
        </p:nvSpPr>
        <p:spPr>
          <a:xfrm>
            <a:off x="168300" y="2595717"/>
            <a:ext cx="84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90 GB</a:t>
            </a:r>
            <a:endParaRPr b="1">
              <a:solidFill>
                <a:schemeClr val="lt1"/>
              </a:solidFill>
              <a:latin typeface="Proxima Nova"/>
              <a:ea typeface="Proxima Nova"/>
              <a:cs typeface="Proxima Nova"/>
              <a:sym typeface="Proxima Nova"/>
            </a:endParaRPr>
          </a:p>
        </p:txBody>
      </p:sp>
      <p:sp>
        <p:nvSpPr>
          <p:cNvPr id="1244" name="Google Shape;1244;p63"/>
          <p:cNvSpPr txBox="1"/>
          <p:nvPr/>
        </p:nvSpPr>
        <p:spPr>
          <a:xfrm>
            <a:off x="2087300" y="1760100"/>
            <a:ext cx="174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150 MB </a:t>
            </a:r>
            <a:r>
              <a:rPr lang="en">
                <a:solidFill>
                  <a:schemeClr val="lt1"/>
                </a:solidFill>
                <a:latin typeface="Proxima Nova"/>
                <a:ea typeface="Proxima Nova"/>
                <a:cs typeface="Proxima Nova"/>
                <a:sym typeface="Proxima Nova"/>
              </a:rPr>
              <a:t>or </a:t>
            </a:r>
            <a:r>
              <a:rPr b="1" lang="en">
                <a:solidFill>
                  <a:schemeClr val="lt1"/>
                </a:solidFill>
                <a:latin typeface="Proxima Nova"/>
                <a:ea typeface="Proxima Nova"/>
                <a:cs typeface="Proxima Nova"/>
                <a:sym typeface="Proxima Nova"/>
              </a:rPr>
              <a:t>0.15 GB </a:t>
            </a:r>
            <a:endParaRPr b="1">
              <a:solidFill>
                <a:schemeClr val="lt1"/>
              </a:solidFill>
              <a:latin typeface="Proxima Nova"/>
              <a:ea typeface="Proxima Nova"/>
              <a:cs typeface="Proxima Nova"/>
              <a:sym typeface="Proxima Nova"/>
            </a:endParaRPr>
          </a:p>
        </p:txBody>
      </p:sp>
      <p:sp>
        <p:nvSpPr>
          <p:cNvPr id="1245" name="Google Shape;1245;p63"/>
          <p:cNvSpPr/>
          <p:nvPr/>
        </p:nvSpPr>
        <p:spPr>
          <a:xfrm>
            <a:off x="915750" y="706275"/>
            <a:ext cx="1167000" cy="330300"/>
          </a:xfrm>
          <a:prstGeom prst="roundRect">
            <a:avLst>
              <a:gd fmla="val 16667" name="adj"/>
            </a:avLst>
          </a:prstGeom>
          <a:gradFill>
            <a:gsLst>
              <a:gs pos="0">
                <a:srgbClr val="4E29AA"/>
              </a:gs>
              <a:gs pos="100000">
                <a:srgbClr val="1E123D"/>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RANS Solver</a:t>
            </a:r>
            <a:endParaRPr sz="1000">
              <a:solidFill>
                <a:schemeClr val="lt1"/>
              </a:solidFill>
              <a:latin typeface="Proxima Nova"/>
              <a:ea typeface="Proxima Nova"/>
              <a:cs typeface="Proxima Nova"/>
              <a:sym typeface="Proxima Nova"/>
            </a:endParaRPr>
          </a:p>
        </p:txBody>
      </p:sp>
      <p:sp>
        <p:nvSpPr>
          <p:cNvPr id="1246" name="Google Shape;1246;p63"/>
          <p:cNvSpPr/>
          <p:nvPr/>
        </p:nvSpPr>
        <p:spPr>
          <a:xfrm>
            <a:off x="1830150" y="1544552"/>
            <a:ext cx="1167000" cy="330300"/>
          </a:xfrm>
          <a:prstGeom prst="roundRect">
            <a:avLst>
              <a:gd fmla="val 16667" name="adj"/>
            </a:avLst>
          </a:prstGeom>
          <a:gradFill>
            <a:gsLst>
              <a:gs pos="0">
                <a:srgbClr val="4E29AA"/>
              </a:gs>
              <a:gs pos="100000">
                <a:srgbClr val="1E123D"/>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DeepSteadyNS</a:t>
            </a:r>
            <a:endParaRPr sz="1000">
              <a:solidFill>
                <a:schemeClr val="lt1"/>
              </a:solidFill>
              <a:latin typeface="Proxima Nova"/>
              <a:ea typeface="Proxima Nova"/>
              <a:cs typeface="Proxima Nova"/>
              <a:sym typeface="Proxima Nova"/>
            </a:endParaRPr>
          </a:p>
        </p:txBody>
      </p:sp>
      <p:sp>
        <p:nvSpPr>
          <p:cNvPr id="1247" name="Google Shape;1247;p63"/>
          <p:cNvSpPr/>
          <p:nvPr/>
        </p:nvSpPr>
        <p:spPr>
          <a:xfrm>
            <a:off x="4954350" y="1163475"/>
            <a:ext cx="1167000" cy="330300"/>
          </a:xfrm>
          <a:prstGeom prst="roundRect">
            <a:avLst>
              <a:gd fmla="val 16667" name="adj"/>
            </a:avLst>
          </a:prstGeom>
          <a:gradFill>
            <a:gsLst>
              <a:gs pos="0">
                <a:srgbClr val="4E29AA"/>
              </a:gs>
              <a:gs pos="100000">
                <a:srgbClr val="1E123D"/>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RANS Solver</a:t>
            </a:r>
            <a:endParaRPr sz="1000">
              <a:solidFill>
                <a:schemeClr val="lt1"/>
              </a:solidFill>
              <a:latin typeface="Proxima Nova"/>
              <a:ea typeface="Proxima Nova"/>
              <a:cs typeface="Proxima Nova"/>
              <a:sym typeface="Proxima Nova"/>
            </a:endParaRPr>
          </a:p>
        </p:txBody>
      </p:sp>
      <p:sp>
        <p:nvSpPr>
          <p:cNvPr id="1248" name="Google Shape;1248;p63"/>
          <p:cNvSpPr/>
          <p:nvPr/>
        </p:nvSpPr>
        <p:spPr>
          <a:xfrm>
            <a:off x="4964868" y="1773152"/>
            <a:ext cx="1167000" cy="330300"/>
          </a:xfrm>
          <a:prstGeom prst="roundRect">
            <a:avLst>
              <a:gd fmla="val 16667" name="adj"/>
            </a:avLst>
          </a:prstGeom>
          <a:gradFill>
            <a:gsLst>
              <a:gs pos="0">
                <a:srgbClr val="4E29AA"/>
              </a:gs>
              <a:gs pos="100000">
                <a:srgbClr val="1E123D"/>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DeepSteadyNS</a:t>
            </a:r>
            <a:endParaRPr sz="1000">
              <a:solidFill>
                <a:schemeClr val="lt1"/>
              </a:solidFill>
              <a:latin typeface="Proxima Nova"/>
              <a:ea typeface="Proxima Nova"/>
              <a:cs typeface="Proxima Nova"/>
              <a:sym typeface="Proxima Nova"/>
            </a:endParaRPr>
          </a:p>
        </p:txBody>
      </p:sp>
      <p:sp>
        <p:nvSpPr>
          <p:cNvPr id="1249" name="Google Shape;1249;p63"/>
          <p:cNvSpPr txBox="1"/>
          <p:nvPr/>
        </p:nvSpPr>
        <p:spPr>
          <a:xfrm>
            <a:off x="4265100" y="1477725"/>
            <a:ext cx="567900" cy="4002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CPU</a:t>
            </a:r>
            <a:endParaRPr b="1">
              <a:solidFill>
                <a:schemeClr val="lt1"/>
              </a:solidFill>
              <a:latin typeface="Proxima Nova"/>
              <a:ea typeface="Proxima Nova"/>
              <a:cs typeface="Proxima Nova"/>
              <a:sym typeface="Proxima Nova"/>
            </a:endParaRPr>
          </a:p>
        </p:txBody>
      </p:sp>
      <p:sp>
        <p:nvSpPr>
          <p:cNvPr id="1250" name="Google Shape;1250;p63"/>
          <p:cNvSpPr/>
          <p:nvPr/>
        </p:nvSpPr>
        <p:spPr>
          <a:xfrm>
            <a:off x="62320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3"/>
          <p:cNvSpPr/>
          <p:nvPr/>
        </p:nvSpPr>
        <p:spPr>
          <a:xfrm>
            <a:off x="65368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3"/>
          <p:cNvSpPr/>
          <p:nvPr/>
        </p:nvSpPr>
        <p:spPr>
          <a:xfrm>
            <a:off x="68416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3"/>
          <p:cNvSpPr/>
          <p:nvPr/>
        </p:nvSpPr>
        <p:spPr>
          <a:xfrm>
            <a:off x="71464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3"/>
          <p:cNvSpPr/>
          <p:nvPr/>
        </p:nvSpPr>
        <p:spPr>
          <a:xfrm>
            <a:off x="74512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3"/>
          <p:cNvSpPr/>
          <p:nvPr/>
        </p:nvSpPr>
        <p:spPr>
          <a:xfrm>
            <a:off x="77560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3"/>
          <p:cNvSpPr/>
          <p:nvPr/>
        </p:nvSpPr>
        <p:spPr>
          <a:xfrm>
            <a:off x="80608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3"/>
          <p:cNvSpPr/>
          <p:nvPr/>
        </p:nvSpPr>
        <p:spPr>
          <a:xfrm>
            <a:off x="83656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3"/>
          <p:cNvSpPr/>
          <p:nvPr/>
        </p:nvSpPr>
        <p:spPr>
          <a:xfrm>
            <a:off x="86704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3"/>
          <p:cNvSpPr/>
          <p:nvPr/>
        </p:nvSpPr>
        <p:spPr>
          <a:xfrm>
            <a:off x="89752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3"/>
          <p:cNvSpPr/>
          <p:nvPr/>
        </p:nvSpPr>
        <p:spPr>
          <a:xfrm>
            <a:off x="6232050" y="1855925"/>
            <a:ext cx="178800" cy="178800"/>
          </a:xfrm>
          <a:prstGeom prst="ellipse">
            <a:avLst/>
          </a:prstGeom>
          <a:gradFill>
            <a:gsLst>
              <a:gs pos="0">
                <a:srgbClr val="51AB2A"/>
              </a:gs>
              <a:gs pos="100000">
                <a:srgbClr val="203E13"/>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3"/>
          <p:cNvSpPr txBox="1"/>
          <p:nvPr/>
        </p:nvSpPr>
        <p:spPr>
          <a:xfrm>
            <a:off x="6101850" y="744225"/>
            <a:ext cx="304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10 mins/ simulation or 610 seconds</a:t>
            </a:r>
            <a:endParaRPr b="1">
              <a:solidFill>
                <a:schemeClr val="lt1"/>
              </a:solidFill>
              <a:latin typeface="Proxima Nova"/>
              <a:ea typeface="Proxima Nova"/>
              <a:cs typeface="Proxima Nova"/>
              <a:sym typeface="Proxima Nova"/>
            </a:endParaRPr>
          </a:p>
        </p:txBody>
      </p:sp>
      <p:sp>
        <p:nvSpPr>
          <p:cNvPr id="1262" name="Google Shape;1262;p63"/>
          <p:cNvSpPr txBox="1"/>
          <p:nvPr/>
        </p:nvSpPr>
        <p:spPr>
          <a:xfrm>
            <a:off x="6715650" y="1734825"/>
            <a:ext cx="213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0.5 seconds/ prediction </a:t>
            </a:r>
            <a:endParaRPr b="1">
              <a:solidFill>
                <a:schemeClr val="lt1"/>
              </a:solidFill>
              <a:latin typeface="Proxima Nova"/>
              <a:ea typeface="Proxima Nova"/>
              <a:cs typeface="Proxima Nova"/>
              <a:sym typeface="Proxima Nova"/>
            </a:endParaRPr>
          </a:p>
        </p:txBody>
      </p:sp>
      <p:sp>
        <p:nvSpPr>
          <p:cNvPr id="1263" name="Google Shape;1263;p63"/>
          <p:cNvSpPr/>
          <p:nvPr/>
        </p:nvSpPr>
        <p:spPr>
          <a:xfrm>
            <a:off x="3887550" y="3678075"/>
            <a:ext cx="1167000" cy="330300"/>
          </a:xfrm>
          <a:prstGeom prst="roundRect">
            <a:avLst>
              <a:gd fmla="val 16667" name="adj"/>
            </a:avLst>
          </a:prstGeom>
          <a:gradFill>
            <a:gsLst>
              <a:gs pos="0">
                <a:srgbClr val="4E29AA"/>
              </a:gs>
              <a:gs pos="100000">
                <a:srgbClr val="1E123D"/>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RANS Solver</a:t>
            </a:r>
            <a:endParaRPr sz="1000">
              <a:solidFill>
                <a:schemeClr val="lt1"/>
              </a:solidFill>
              <a:latin typeface="Proxima Nova"/>
              <a:ea typeface="Proxima Nova"/>
              <a:cs typeface="Proxima Nova"/>
              <a:sym typeface="Proxima Nova"/>
            </a:endParaRPr>
          </a:p>
        </p:txBody>
      </p:sp>
      <p:sp>
        <p:nvSpPr>
          <p:cNvPr id="1264" name="Google Shape;1264;p63"/>
          <p:cNvSpPr/>
          <p:nvPr/>
        </p:nvSpPr>
        <p:spPr>
          <a:xfrm>
            <a:off x="3898068" y="4287752"/>
            <a:ext cx="1167000" cy="330300"/>
          </a:xfrm>
          <a:prstGeom prst="roundRect">
            <a:avLst>
              <a:gd fmla="val 16667" name="adj"/>
            </a:avLst>
          </a:prstGeom>
          <a:gradFill>
            <a:gsLst>
              <a:gs pos="0">
                <a:srgbClr val="4E29AA"/>
              </a:gs>
              <a:gs pos="100000">
                <a:srgbClr val="1E123D"/>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DeepSteadyNS</a:t>
            </a:r>
            <a:endParaRPr sz="1000">
              <a:solidFill>
                <a:schemeClr val="lt1"/>
              </a:solidFill>
              <a:latin typeface="Proxima Nova"/>
              <a:ea typeface="Proxima Nova"/>
              <a:cs typeface="Proxima Nova"/>
              <a:sym typeface="Proxima Nova"/>
            </a:endParaRPr>
          </a:p>
        </p:txBody>
      </p:sp>
      <p:sp>
        <p:nvSpPr>
          <p:cNvPr id="1265" name="Google Shape;1265;p63"/>
          <p:cNvSpPr txBox="1"/>
          <p:nvPr/>
        </p:nvSpPr>
        <p:spPr>
          <a:xfrm>
            <a:off x="3198300" y="3992325"/>
            <a:ext cx="567900" cy="4002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GPU</a:t>
            </a:r>
            <a:endParaRPr b="1">
              <a:solidFill>
                <a:schemeClr val="lt1"/>
              </a:solidFill>
              <a:latin typeface="Proxima Nova"/>
              <a:ea typeface="Proxima Nova"/>
              <a:cs typeface="Proxima Nova"/>
              <a:sym typeface="Proxima Nova"/>
            </a:endParaRPr>
          </a:p>
        </p:txBody>
      </p:sp>
      <p:sp>
        <p:nvSpPr>
          <p:cNvPr id="1266" name="Google Shape;1266;p63"/>
          <p:cNvSpPr/>
          <p:nvPr/>
        </p:nvSpPr>
        <p:spPr>
          <a:xfrm>
            <a:off x="5165250" y="37609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3"/>
          <p:cNvSpPr/>
          <p:nvPr/>
        </p:nvSpPr>
        <p:spPr>
          <a:xfrm>
            <a:off x="5470050" y="37609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3"/>
          <p:cNvSpPr/>
          <p:nvPr/>
        </p:nvSpPr>
        <p:spPr>
          <a:xfrm>
            <a:off x="5774850" y="37609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3"/>
          <p:cNvSpPr/>
          <p:nvPr/>
        </p:nvSpPr>
        <p:spPr>
          <a:xfrm>
            <a:off x="6079650" y="37609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3"/>
          <p:cNvSpPr/>
          <p:nvPr/>
        </p:nvSpPr>
        <p:spPr>
          <a:xfrm>
            <a:off x="6384450" y="37609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3"/>
          <p:cNvSpPr/>
          <p:nvPr/>
        </p:nvSpPr>
        <p:spPr>
          <a:xfrm>
            <a:off x="6689250" y="37609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3"/>
          <p:cNvSpPr/>
          <p:nvPr/>
        </p:nvSpPr>
        <p:spPr>
          <a:xfrm>
            <a:off x="6994050" y="37609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3"/>
          <p:cNvSpPr/>
          <p:nvPr/>
        </p:nvSpPr>
        <p:spPr>
          <a:xfrm>
            <a:off x="5165250" y="4370525"/>
            <a:ext cx="178800" cy="178800"/>
          </a:xfrm>
          <a:prstGeom prst="ellipse">
            <a:avLst/>
          </a:prstGeom>
          <a:gradFill>
            <a:gsLst>
              <a:gs pos="0">
                <a:srgbClr val="51AB2A"/>
              </a:gs>
              <a:gs pos="100000">
                <a:srgbClr val="203E13"/>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3"/>
          <p:cNvSpPr txBox="1"/>
          <p:nvPr/>
        </p:nvSpPr>
        <p:spPr>
          <a:xfrm>
            <a:off x="5066825" y="3335025"/>
            <a:ext cx="29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1 mins/ simulation or 300 seconds</a:t>
            </a:r>
            <a:endParaRPr b="1">
              <a:solidFill>
                <a:schemeClr val="lt1"/>
              </a:solidFill>
              <a:latin typeface="Proxima Nova"/>
              <a:ea typeface="Proxima Nova"/>
              <a:cs typeface="Proxima Nova"/>
              <a:sym typeface="Proxima Nova"/>
            </a:endParaRPr>
          </a:p>
        </p:txBody>
      </p:sp>
      <p:sp>
        <p:nvSpPr>
          <p:cNvPr id="1275" name="Google Shape;1275;p63"/>
          <p:cNvSpPr txBox="1"/>
          <p:nvPr/>
        </p:nvSpPr>
        <p:spPr>
          <a:xfrm>
            <a:off x="5389350" y="4249425"/>
            <a:ext cx="33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0.1 seconds/ prediction  (batchsize = 2)</a:t>
            </a:r>
            <a:endParaRPr b="1">
              <a:solidFill>
                <a:schemeClr val="lt1"/>
              </a:solidFill>
              <a:latin typeface="Proxima Nova"/>
              <a:ea typeface="Proxima Nova"/>
              <a:cs typeface="Proxima Nova"/>
              <a:sym typeface="Proxima Nova"/>
            </a:endParaRPr>
          </a:p>
        </p:txBody>
      </p:sp>
      <p:sp>
        <p:nvSpPr>
          <p:cNvPr id="1276" name="Google Shape;1276;p63"/>
          <p:cNvSpPr/>
          <p:nvPr/>
        </p:nvSpPr>
        <p:spPr>
          <a:xfrm>
            <a:off x="6536850" y="1855925"/>
            <a:ext cx="178800" cy="178800"/>
          </a:xfrm>
          <a:prstGeom prst="ellipse">
            <a:avLst/>
          </a:prstGeom>
          <a:gradFill>
            <a:gsLst>
              <a:gs pos="0">
                <a:srgbClr val="51AB2A"/>
              </a:gs>
              <a:gs pos="100000">
                <a:srgbClr val="203E13"/>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3"/>
          <p:cNvSpPr/>
          <p:nvPr/>
        </p:nvSpPr>
        <p:spPr>
          <a:xfrm>
            <a:off x="5165250" y="4675325"/>
            <a:ext cx="178800" cy="178800"/>
          </a:xfrm>
          <a:prstGeom prst="ellipse">
            <a:avLst/>
          </a:prstGeom>
          <a:gradFill>
            <a:gsLst>
              <a:gs pos="0">
                <a:srgbClr val="51AB2A"/>
              </a:gs>
              <a:gs pos="100000">
                <a:srgbClr val="203E13"/>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3"/>
          <p:cNvSpPr txBox="1"/>
          <p:nvPr/>
        </p:nvSpPr>
        <p:spPr>
          <a:xfrm>
            <a:off x="5389350" y="4554225"/>
            <a:ext cx="367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0.06 seconds/ prediction  (batchsize = 16)</a:t>
            </a:r>
            <a:endParaRPr b="1">
              <a:solidFill>
                <a:schemeClr val="lt1"/>
              </a:solidFill>
              <a:latin typeface="Proxima Nova"/>
              <a:ea typeface="Proxima Nova"/>
              <a:cs typeface="Proxima Nova"/>
              <a:sym typeface="Proxima Nova"/>
            </a:endParaRPr>
          </a:p>
        </p:txBody>
      </p:sp>
      <p:sp>
        <p:nvSpPr>
          <p:cNvPr id="1279" name="Google Shape;1279;p63"/>
          <p:cNvSpPr txBox="1"/>
          <p:nvPr/>
        </p:nvSpPr>
        <p:spPr>
          <a:xfrm>
            <a:off x="5219225" y="2274550"/>
            <a:ext cx="3433200" cy="461700"/>
          </a:xfrm>
          <a:prstGeom prst="rect">
            <a:avLst/>
          </a:prstGeom>
          <a:noFill/>
          <a:ln cap="flat" cmpd="sng" w="19050">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1.3x 10</a:t>
            </a:r>
            <a:r>
              <a:rPr b="1" baseline="30000" lang="en" sz="1800">
                <a:solidFill>
                  <a:schemeClr val="lt1"/>
                </a:solidFill>
                <a:latin typeface="Proxima Nova"/>
                <a:ea typeface="Proxima Nova"/>
                <a:cs typeface="Proxima Nova"/>
                <a:sym typeface="Proxima Nova"/>
              </a:rPr>
              <a:t>3</a:t>
            </a:r>
            <a:r>
              <a:rPr b="1" lang="en" sz="1800">
                <a:solidFill>
                  <a:schemeClr val="lt1"/>
                </a:solidFill>
                <a:latin typeface="Proxima Nova"/>
                <a:ea typeface="Proxima Nova"/>
                <a:cs typeface="Proxima Nova"/>
                <a:sym typeface="Proxima Nova"/>
              </a:rPr>
              <a:t> times speed boost</a:t>
            </a:r>
            <a:endParaRPr b="1" sz="1800">
              <a:solidFill>
                <a:schemeClr val="lt1"/>
              </a:solidFill>
              <a:latin typeface="Proxima Nova"/>
              <a:ea typeface="Proxima Nova"/>
              <a:cs typeface="Proxima Nova"/>
              <a:sym typeface="Proxima Nova"/>
            </a:endParaRPr>
          </a:p>
        </p:txBody>
      </p:sp>
      <p:sp>
        <p:nvSpPr>
          <p:cNvPr id="1280" name="Google Shape;1280;p63"/>
          <p:cNvSpPr txBox="1"/>
          <p:nvPr/>
        </p:nvSpPr>
        <p:spPr>
          <a:xfrm>
            <a:off x="65975" y="3988275"/>
            <a:ext cx="2689200" cy="461700"/>
          </a:xfrm>
          <a:prstGeom prst="rect">
            <a:avLst/>
          </a:prstGeom>
          <a:noFill/>
          <a:ln cap="flat" cmpd="sng" w="19050">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1000 times speed boost</a:t>
            </a:r>
            <a:endParaRPr b="1" sz="1800">
              <a:solidFill>
                <a:schemeClr val="lt1"/>
              </a:solidFill>
              <a:latin typeface="Proxima Nova"/>
              <a:ea typeface="Proxima Nova"/>
              <a:cs typeface="Proxima Nova"/>
              <a:sym typeface="Proxima Nova"/>
            </a:endParaRPr>
          </a:p>
        </p:txBody>
      </p:sp>
      <p:sp>
        <p:nvSpPr>
          <p:cNvPr id="1281" name="Google Shape;1281;p63"/>
          <p:cNvSpPr txBox="1"/>
          <p:nvPr/>
        </p:nvSpPr>
        <p:spPr>
          <a:xfrm>
            <a:off x="1669500" y="2939175"/>
            <a:ext cx="1528800" cy="738900"/>
          </a:xfrm>
          <a:prstGeom prst="rect">
            <a:avLst/>
          </a:prstGeom>
          <a:noFill/>
          <a:ln cap="flat" cmpd="sng" w="19050">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600 times less storage</a:t>
            </a:r>
            <a:endParaRPr b="1" sz="1800">
              <a:solidFill>
                <a:schemeClr val="lt1"/>
              </a:solidFill>
              <a:latin typeface="Proxima Nova"/>
              <a:ea typeface="Proxima Nova"/>
              <a:cs typeface="Proxima Nova"/>
              <a:sym typeface="Proxima Nova"/>
            </a:endParaRPr>
          </a:p>
        </p:txBody>
      </p:sp>
      <p:sp>
        <p:nvSpPr>
          <p:cNvPr id="1282" name="Google Shape;1282;p63"/>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3"/>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287" name="Shape 1287"/>
        <p:cNvGrpSpPr/>
        <p:nvPr/>
      </p:nvGrpSpPr>
      <p:grpSpPr>
        <a:xfrm>
          <a:off x="0" y="0"/>
          <a:ext cx="0" cy="0"/>
          <a:chOff x="0" y="0"/>
          <a:chExt cx="0" cy="0"/>
        </a:xfrm>
      </p:grpSpPr>
      <p:pic>
        <p:nvPicPr>
          <p:cNvPr id="1288" name="Google Shape;1288;p64"/>
          <p:cNvPicPr preferRelativeResize="0"/>
          <p:nvPr/>
        </p:nvPicPr>
        <p:blipFill rotWithShape="1">
          <a:blip r:embed="rId3">
            <a:alphaModFix/>
          </a:blip>
          <a:srcRect b="0" l="0" r="18988" t="0"/>
          <a:stretch/>
        </p:blipFill>
        <p:spPr>
          <a:xfrm>
            <a:off x="2459425" y="567825"/>
            <a:ext cx="6326400" cy="4390675"/>
          </a:xfrm>
          <a:prstGeom prst="rect">
            <a:avLst/>
          </a:prstGeom>
          <a:noFill/>
          <a:ln>
            <a:noFill/>
          </a:ln>
        </p:spPr>
      </p:pic>
      <p:sp>
        <p:nvSpPr>
          <p:cNvPr id="1289" name="Google Shape;1289;p64"/>
          <p:cNvSpPr/>
          <p:nvPr/>
        </p:nvSpPr>
        <p:spPr>
          <a:xfrm rot="5400000">
            <a:off x="659875" y="3205650"/>
            <a:ext cx="438300" cy="17892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4"/>
          <p:cNvSpPr txBox="1"/>
          <p:nvPr/>
        </p:nvSpPr>
        <p:spPr>
          <a:xfrm>
            <a:off x="-34675" y="3887250"/>
            <a:ext cx="1887900" cy="4383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5. Demonstration</a:t>
            </a:r>
            <a:endParaRPr b="1" sz="1800">
              <a:solidFill>
                <a:schemeClr val="lt1"/>
              </a:solidFill>
              <a:latin typeface="Roboto"/>
              <a:ea typeface="Roboto"/>
              <a:cs typeface="Roboto"/>
              <a:sym typeface="Roboto"/>
            </a:endParaRPr>
          </a:p>
        </p:txBody>
      </p:sp>
      <p:sp>
        <p:nvSpPr>
          <p:cNvPr id="1291" name="Google Shape;1291;p64"/>
          <p:cNvSpPr txBox="1"/>
          <p:nvPr/>
        </p:nvSpPr>
        <p:spPr>
          <a:xfrm>
            <a:off x="309075" y="-58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Demonstration Video</a:t>
            </a:r>
            <a:endParaRPr b="1" sz="2800">
              <a:solidFill>
                <a:schemeClr val="lt1"/>
              </a:solidFill>
              <a:latin typeface="Average"/>
              <a:ea typeface="Average"/>
              <a:cs typeface="Average"/>
              <a:sym typeface="Average"/>
            </a:endParaRPr>
          </a:p>
        </p:txBody>
      </p:sp>
      <p:sp>
        <p:nvSpPr>
          <p:cNvPr id="1292" name="Google Shape;1292;p64"/>
          <p:cNvSpPr txBox="1"/>
          <p:nvPr/>
        </p:nvSpPr>
        <p:spPr>
          <a:xfrm>
            <a:off x="58575" y="373250"/>
            <a:ext cx="2400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Github : </a:t>
            </a:r>
            <a:r>
              <a:rPr lang="en" sz="1800" u="sng">
                <a:solidFill>
                  <a:srgbClr val="FFB300"/>
                </a:solidFill>
                <a:latin typeface="Proxima Nova"/>
                <a:ea typeface="Proxima Nova"/>
                <a:cs typeface="Proxima Nova"/>
                <a:sym typeface="Proxima Nova"/>
                <a:hlinkClick r:id="rId4">
                  <a:extLst>
                    <a:ext uri="{A12FA001-AC4F-418D-AE19-62706E023703}">
                      <ahyp:hlinkClr val="tx"/>
                    </a:ext>
                  </a:extLst>
                </a:hlinkClick>
              </a:rPr>
              <a:t>https://github.com/ritvik03/DeepSteadyNS</a:t>
            </a:r>
            <a:endParaRPr sz="1800">
              <a:solidFill>
                <a:srgbClr val="FFB300"/>
              </a:solidFill>
              <a:latin typeface="Proxima Nova"/>
              <a:ea typeface="Proxima Nova"/>
              <a:cs typeface="Proxima Nova"/>
              <a:sym typeface="Proxima Nova"/>
            </a:endParaRPr>
          </a:p>
        </p:txBody>
      </p:sp>
      <p:sp>
        <p:nvSpPr>
          <p:cNvPr id="1293" name="Google Shape;1293;p64"/>
          <p:cNvSpPr txBox="1"/>
          <p:nvPr/>
        </p:nvSpPr>
        <p:spPr>
          <a:xfrm>
            <a:off x="52450" y="1516250"/>
            <a:ext cx="2276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Youtube link : </a:t>
            </a:r>
            <a:r>
              <a:rPr lang="en" sz="1800" u="sng">
                <a:solidFill>
                  <a:srgbClr val="FFB300"/>
                </a:solidFill>
                <a:latin typeface="Proxima Nova"/>
                <a:ea typeface="Proxima Nova"/>
                <a:cs typeface="Proxima Nova"/>
                <a:sym typeface="Proxima Nova"/>
                <a:hlinkClick r:id="rId5">
                  <a:extLst>
                    <a:ext uri="{A12FA001-AC4F-418D-AE19-62706E023703}">
                      <ahyp:hlinkClr val="tx"/>
                    </a:ext>
                  </a:extLst>
                </a:hlinkClick>
              </a:rPr>
              <a:t>https://youtu.be/aIged107FCk</a:t>
            </a:r>
            <a:endParaRPr sz="1800">
              <a:solidFill>
                <a:srgbClr val="FFB300"/>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lt1"/>
              </a:solidFill>
              <a:latin typeface="Proxima Nova"/>
              <a:ea typeface="Proxima Nova"/>
              <a:cs typeface="Proxima Nova"/>
              <a:sym typeface="Proxima Nova"/>
            </a:endParaRPr>
          </a:p>
        </p:txBody>
      </p:sp>
      <p:sp>
        <p:nvSpPr>
          <p:cNvPr id="1294" name="Google Shape;1294;p64"/>
          <p:cNvSpPr txBox="1"/>
          <p:nvPr/>
        </p:nvSpPr>
        <p:spPr>
          <a:xfrm>
            <a:off x="52450" y="2583050"/>
            <a:ext cx="22767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More results : </a:t>
            </a:r>
            <a:endParaRPr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u="sng">
                <a:solidFill>
                  <a:srgbClr val="FFB300"/>
                </a:solidFill>
                <a:latin typeface="Proxima Nova"/>
                <a:ea typeface="Proxima Nova"/>
                <a:cs typeface="Proxima Nova"/>
                <a:sym typeface="Proxima Nova"/>
                <a:hlinkClick r:id="rId6">
                  <a:extLst>
                    <a:ext uri="{A12FA001-AC4F-418D-AE19-62706E023703}">
                      <ahyp:hlinkClr val="tx"/>
                    </a:ext>
                  </a:extLst>
                </a:hlinkClick>
              </a:rPr>
              <a:t>https://drive.google.com/drive/folders/13klafYR3IrFpud2jVB3NwDTLRPZW8-2a?usp=sharing</a:t>
            </a:r>
            <a:endParaRPr>
              <a:solidFill>
                <a:srgbClr val="FFB300"/>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8"/>
                                        </p:tgtEl>
                                        <p:attrNameLst>
                                          <p:attrName>style.visibility</p:attrName>
                                        </p:attrNameLst>
                                      </p:cBhvr>
                                      <p:to>
                                        <p:strVal val="visible"/>
                                      </p:to>
                                    </p:set>
                                    <p:animEffect filter="fade" transition="in">
                                      <p:cBhvr>
                                        <p:cTn dur="1000"/>
                                        <p:tgtEl>
                                          <p:spTgt spid="1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298" name="Shape 1298"/>
        <p:cNvGrpSpPr/>
        <p:nvPr/>
      </p:nvGrpSpPr>
      <p:grpSpPr>
        <a:xfrm>
          <a:off x="0" y="0"/>
          <a:ext cx="0" cy="0"/>
          <a:chOff x="0" y="0"/>
          <a:chExt cx="0" cy="0"/>
        </a:xfrm>
      </p:grpSpPr>
      <p:sp>
        <p:nvSpPr>
          <p:cNvPr id="1299" name="Google Shape;1299;p65"/>
          <p:cNvSpPr txBox="1"/>
          <p:nvPr/>
        </p:nvSpPr>
        <p:spPr>
          <a:xfrm>
            <a:off x="309075" y="-58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Custom Shapes</a:t>
            </a:r>
            <a:endParaRPr b="1" sz="2800">
              <a:solidFill>
                <a:schemeClr val="lt1"/>
              </a:solidFill>
              <a:latin typeface="Average"/>
              <a:ea typeface="Average"/>
              <a:cs typeface="Average"/>
              <a:sym typeface="Averag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303" name="Shape 1303"/>
        <p:cNvGrpSpPr/>
        <p:nvPr/>
      </p:nvGrpSpPr>
      <p:grpSpPr>
        <a:xfrm>
          <a:off x="0" y="0"/>
          <a:ext cx="0" cy="0"/>
          <a:chOff x="0" y="0"/>
          <a:chExt cx="0" cy="0"/>
        </a:xfrm>
      </p:grpSpPr>
      <p:sp>
        <p:nvSpPr>
          <p:cNvPr id="1304" name="Google Shape;1304;p66"/>
          <p:cNvSpPr txBox="1"/>
          <p:nvPr/>
        </p:nvSpPr>
        <p:spPr>
          <a:xfrm>
            <a:off x="309075" y="-58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Custom Shapes</a:t>
            </a:r>
            <a:endParaRPr b="1" sz="2800">
              <a:solidFill>
                <a:schemeClr val="lt1"/>
              </a:solidFill>
              <a:latin typeface="Average"/>
              <a:ea typeface="Average"/>
              <a:cs typeface="Average"/>
              <a:sym typeface="Average"/>
            </a:endParaRPr>
          </a:p>
        </p:txBody>
      </p:sp>
      <p:pic>
        <p:nvPicPr>
          <p:cNvPr id="1305" name="Google Shape;1305;p66"/>
          <p:cNvPicPr preferRelativeResize="0"/>
          <p:nvPr/>
        </p:nvPicPr>
        <p:blipFill>
          <a:blip r:embed="rId3">
            <a:alphaModFix/>
          </a:blip>
          <a:stretch>
            <a:fillRect/>
          </a:stretch>
        </p:blipFill>
        <p:spPr>
          <a:xfrm>
            <a:off x="875" y="714295"/>
            <a:ext cx="4472400" cy="199880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309" name="Shape 1309"/>
        <p:cNvGrpSpPr/>
        <p:nvPr/>
      </p:nvGrpSpPr>
      <p:grpSpPr>
        <a:xfrm>
          <a:off x="0" y="0"/>
          <a:ext cx="0" cy="0"/>
          <a:chOff x="0" y="0"/>
          <a:chExt cx="0" cy="0"/>
        </a:xfrm>
      </p:grpSpPr>
      <p:sp>
        <p:nvSpPr>
          <p:cNvPr id="1310" name="Google Shape;1310;p67"/>
          <p:cNvSpPr txBox="1"/>
          <p:nvPr/>
        </p:nvSpPr>
        <p:spPr>
          <a:xfrm>
            <a:off x="309075" y="-58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Custom Shapes</a:t>
            </a:r>
            <a:endParaRPr b="1" sz="2800">
              <a:solidFill>
                <a:schemeClr val="lt1"/>
              </a:solidFill>
              <a:latin typeface="Average"/>
              <a:ea typeface="Average"/>
              <a:cs typeface="Average"/>
              <a:sym typeface="Average"/>
            </a:endParaRPr>
          </a:p>
        </p:txBody>
      </p:sp>
      <p:pic>
        <p:nvPicPr>
          <p:cNvPr id="1311" name="Google Shape;1311;p67"/>
          <p:cNvPicPr preferRelativeResize="0"/>
          <p:nvPr/>
        </p:nvPicPr>
        <p:blipFill>
          <a:blip r:embed="rId3">
            <a:alphaModFix/>
          </a:blip>
          <a:stretch>
            <a:fillRect/>
          </a:stretch>
        </p:blipFill>
        <p:spPr>
          <a:xfrm>
            <a:off x="875" y="714295"/>
            <a:ext cx="4472400" cy="1998806"/>
          </a:xfrm>
          <a:prstGeom prst="rect">
            <a:avLst/>
          </a:prstGeom>
          <a:noFill/>
          <a:ln>
            <a:noFill/>
          </a:ln>
        </p:spPr>
      </p:pic>
      <p:pic>
        <p:nvPicPr>
          <p:cNvPr id="1312" name="Google Shape;1312;p67"/>
          <p:cNvPicPr preferRelativeResize="0"/>
          <p:nvPr/>
        </p:nvPicPr>
        <p:blipFill rotWithShape="1">
          <a:blip r:embed="rId4">
            <a:alphaModFix/>
          </a:blip>
          <a:srcRect b="6327" l="6843" r="3462" t="4298"/>
          <a:stretch/>
        </p:blipFill>
        <p:spPr>
          <a:xfrm>
            <a:off x="4537350" y="714300"/>
            <a:ext cx="4606649" cy="1998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316" name="Shape 1316"/>
        <p:cNvGrpSpPr/>
        <p:nvPr/>
      </p:nvGrpSpPr>
      <p:grpSpPr>
        <a:xfrm>
          <a:off x="0" y="0"/>
          <a:ext cx="0" cy="0"/>
          <a:chOff x="0" y="0"/>
          <a:chExt cx="0" cy="0"/>
        </a:xfrm>
      </p:grpSpPr>
      <p:sp>
        <p:nvSpPr>
          <p:cNvPr id="1317" name="Google Shape;1317;p68"/>
          <p:cNvSpPr txBox="1"/>
          <p:nvPr/>
        </p:nvSpPr>
        <p:spPr>
          <a:xfrm>
            <a:off x="309075" y="-58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Custom Shapes</a:t>
            </a:r>
            <a:endParaRPr b="1" sz="2800">
              <a:solidFill>
                <a:schemeClr val="lt1"/>
              </a:solidFill>
              <a:latin typeface="Average"/>
              <a:ea typeface="Average"/>
              <a:cs typeface="Average"/>
              <a:sym typeface="Average"/>
            </a:endParaRPr>
          </a:p>
        </p:txBody>
      </p:sp>
      <p:pic>
        <p:nvPicPr>
          <p:cNvPr id="1318" name="Google Shape;1318;p68"/>
          <p:cNvPicPr preferRelativeResize="0"/>
          <p:nvPr/>
        </p:nvPicPr>
        <p:blipFill>
          <a:blip r:embed="rId3">
            <a:alphaModFix/>
          </a:blip>
          <a:stretch>
            <a:fillRect/>
          </a:stretch>
        </p:blipFill>
        <p:spPr>
          <a:xfrm>
            <a:off x="875" y="714295"/>
            <a:ext cx="4472400" cy="1998806"/>
          </a:xfrm>
          <a:prstGeom prst="rect">
            <a:avLst/>
          </a:prstGeom>
          <a:noFill/>
          <a:ln>
            <a:noFill/>
          </a:ln>
        </p:spPr>
      </p:pic>
      <p:pic>
        <p:nvPicPr>
          <p:cNvPr id="1319" name="Google Shape;1319;p68"/>
          <p:cNvPicPr preferRelativeResize="0"/>
          <p:nvPr/>
        </p:nvPicPr>
        <p:blipFill rotWithShape="1">
          <a:blip r:embed="rId4">
            <a:alphaModFix/>
          </a:blip>
          <a:srcRect b="6327" l="6843" r="3462" t="4298"/>
          <a:stretch/>
        </p:blipFill>
        <p:spPr>
          <a:xfrm>
            <a:off x="4537350" y="714300"/>
            <a:ext cx="4606649" cy="1998800"/>
          </a:xfrm>
          <a:prstGeom prst="rect">
            <a:avLst/>
          </a:prstGeom>
          <a:noFill/>
          <a:ln>
            <a:noFill/>
          </a:ln>
        </p:spPr>
      </p:pic>
      <p:pic>
        <p:nvPicPr>
          <p:cNvPr id="1320" name="Google Shape;1320;p68"/>
          <p:cNvPicPr preferRelativeResize="0"/>
          <p:nvPr/>
        </p:nvPicPr>
        <p:blipFill>
          <a:blip r:embed="rId5">
            <a:alphaModFix/>
          </a:blip>
          <a:stretch>
            <a:fillRect/>
          </a:stretch>
        </p:blipFill>
        <p:spPr>
          <a:xfrm>
            <a:off x="885" y="2828625"/>
            <a:ext cx="4472390" cy="1914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324" name="Shape 1324"/>
        <p:cNvGrpSpPr/>
        <p:nvPr/>
      </p:nvGrpSpPr>
      <p:grpSpPr>
        <a:xfrm>
          <a:off x="0" y="0"/>
          <a:ext cx="0" cy="0"/>
          <a:chOff x="0" y="0"/>
          <a:chExt cx="0" cy="0"/>
        </a:xfrm>
      </p:grpSpPr>
      <p:sp>
        <p:nvSpPr>
          <p:cNvPr id="1325" name="Google Shape;1325;p69"/>
          <p:cNvSpPr txBox="1"/>
          <p:nvPr/>
        </p:nvSpPr>
        <p:spPr>
          <a:xfrm>
            <a:off x="309075" y="-58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Custom Shapes</a:t>
            </a:r>
            <a:endParaRPr b="1" sz="2800">
              <a:solidFill>
                <a:schemeClr val="lt1"/>
              </a:solidFill>
              <a:latin typeface="Average"/>
              <a:ea typeface="Average"/>
              <a:cs typeface="Average"/>
              <a:sym typeface="Average"/>
            </a:endParaRPr>
          </a:p>
        </p:txBody>
      </p:sp>
      <p:pic>
        <p:nvPicPr>
          <p:cNvPr id="1326" name="Google Shape;1326;p69"/>
          <p:cNvPicPr preferRelativeResize="0"/>
          <p:nvPr/>
        </p:nvPicPr>
        <p:blipFill>
          <a:blip r:embed="rId3">
            <a:alphaModFix/>
          </a:blip>
          <a:stretch>
            <a:fillRect/>
          </a:stretch>
        </p:blipFill>
        <p:spPr>
          <a:xfrm>
            <a:off x="875" y="714295"/>
            <a:ext cx="4472400" cy="1998806"/>
          </a:xfrm>
          <a:prstGeom prst="rect">
            <a:avLst/>
          </a:prstGeom>
          <a:noFill/>
          <a:ln>
            <a:noFill/>
          </a:ln>
        </p:spPr>
      </p:pic>
      <p:pic>
        <p:nvPicPr>
          <p:cNvPr id="1327" name="Google Shape;1327;p69"/>
          <p:cNvPicPr preferRelativeResize="0"/>
          <p:nvPr/>
        </p:nvPicPr>
        <p:blipFill rotWithShape="1">
          <a:blip r:embed="rId4">
            <a:alphaModFix/>
          </a:blip>
          <a:srcRect b="6327" l="6843" r="3462" t="4298"/>
          <a:stretch/>
        </p:blipFill>
        <p:spPr>
          <a:xfrm>
            <a:off x="4537350" y="714300"/>
            <a:ext cx="4606649" cy="1998800"/>
          </a:xfrm>
          <a:prstGeom prst="rect">
            <a:avLst/>
          </a:prstGeom>
          <a:noFill/>
          <a:ln>
            <a:noFill/>
          </a:ln>
        </p:spPr>
      </p:pic>
      <p:pic>
        <p:nvPicPr>
          <p:cNvPr id="1328" name="Google Shape;1328;p69"/>
          <p:cNvPicPr preferRelativeResize="0"/>
          <p:nvPr/>
        </p:nvPicPr>
        <p:blipFill>
          <a:blip r:embed="rId5">
            <a:alphaModFix/>
          </a:blip>
          <a:stretch>
            <a:fillRect/>
          </a:stretch>
        </p:blipFill>
        <p:spPr>
          <a:xfrm>
            <a:off x="885" y="2828625"/>
            <a:ext cx="4472390" cy="1914550"/>
          </a:xfrm>
          <a:prstGeom prst="rect">
            <a:avLst/>
          </a:prstGeom>
          <a:noFill/>
          <a:ln>
            <a:noFill/>
          </a:ln>
        </p:spPr>
      </p:pic>
      <p:pic>
        <p:nvPicPr>
          <p:cNvPr id="1329" name="Google Shape;1329;p69"/>
          <p:cNvPicPr preferRelativeResize="0"/>
          <p:nvPr/>
        </p:nvPicPr>
        <p:blipFill>
          <a:blip r:embed="rId6">
            <a:alphaModFix/>
          </a:blip>
          <a:stretch>
            <a:fillRect/>
          </a:stretch>
        </p:blipFill>
        <p:spPr>
          <a:xfrm>
            <a:off x="4565026" y="2819975"/>
            <a:ext cx="4521086" cy="19145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333" name="Shape 1333"/>
        <p:cNvGrpSpPr/>
        <p:nvPr/>
      </p:nvGrpSpPr>
      <p:grpSpPr>
        <a:xfrm>
          <a:off x="0" y="0"/>
          <a:ext cx="0" cy="0"/>
          <a:chOff x="0" y="0"/>
          <a:chExt cx="0" cy="0"/>
        </a:xfrm>
      </p:grpSpPr>
      <p:sp>
        <p:nvSpPr>
          <p:cNvPr id="1334" name="Google Shape;1334;p70"/>
          <p:cNvSpPr/>
          <p:nvPr/>
        </p:nvSpPr>
        <p:spPr>
          <a:xfrm rot="5400000">
            <a:off x="756475" y="3692125"/>
            <a:ext cx="448800" cy="19929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0"/>
          <p:cNvSpPr txBox="1"/>
          <p:nvPr/>
        </p:nvSpPr>
        <p:spPr>
          <a:xfrm>
            <a:off x="-20250" y="4464175"/>
            <a:ext cx="1985400" cy="5274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6. Novel Features</a:t>
            </a:r>
            <a:endParaRPr b="1" sz="1800">
              <a:solidFill>
                <a:schemeClr val="lt1"/>
              </a:solidFill>
              <a:latin typeface="Roboto"/>
              <a:ea typeface="Roboto"/>
              <a:cs typeface="Roboto"/>
              <a:sym typeface="Roboto"/>
            </a:endParaRPr>
          </a:p>
        </p:txBody>
      </p:sp>
      <p:sp>
        <p:nvSpPr>
          <p:cNvPr id="1336" name="Google Shape;1336;p70"/>
          <p:cNvSpPr txBox="1"/>
          <p:nvPr/>
        </p:nvSpPr>
        <p:spPr>
          <a:xfrm>
            <a:off x="309075" y="-58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Novel Features</a:t>
            </a:r>
            <a:endParaRPr b="1" sz="2800">
              <a:solidFill>
                <a:schemeClr val="lt1"/>
              </a:solidFill>
              <a:latin typeface="Average"/>
              <a:ea typeface="Average"/>
              <a:cs typeface="Average"/>
              <a:sym typeface="Averag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340" name="Shape 1340"/>
        <p:cNvGrpSpPr/>
        <p:nvPr/>
      </p:nvGrpSpPr>
      <p:grpSpPr>
        <a:xfrm>
          <a:off x="0" y="0"/>
          <a:ext cx="0" cy="0"/>
          <a:chOff x="0" y="0"/>
          <a:chExt cx="0" cy="0"/>
        </a:xfrm>
      </p:grpSpPr>
      <p:sp>
        <p:nvSpPr>
          <p:cNvPr id="1341" name="Google Shape;1341;p71"/>
          <p:cNvSpPr txBox="1"/>
          <p:nvPr/>
        </p:nvSpPr>
        <p:spPr>
          <a:xfrm>
            <a:off x="309075" y="-58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Novel Features</a:t>
            </a:r>
            <a:endParaRPr b="1" sz="2800">
              <a:solidFill>
                <a:schemeClr val="lt1"/>
              </a:solidFill>
              <a:latin typeface="Average"/>
              <a:ea typeface="Average"/>
              <a:cs typeface="Average"/>
              <a:sym typeface="Average"/>
            </a:endParaRPr>
          </a:p>
        </p:txBody>
      </p:sp>
      <p:sp>
        <p:nvSpPr>
          <p:cNvPr id="1342" name="Google Shape;1342;p71"/>
          <p:cNvSpPr/>
          <p:nvPr/>
        </p:nvSpPr>
        <p:spPr>
          <a:xfrm>
            <a:off x="327525" y="8127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1"/>
          <p:cNvSpPr txBox="1"/>
          <p:nvPr/>
        </p:nvSpPr>
        <p:spPr>
          <a:xfrm>
            <a:off x="942800" y="7088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3"/>
                </a:solidFill>
                <a:highlight>
                  <a:schemeClr val="lt1"/>
                </a:highlight>
                <a:latin typeface="Proxima Nova"/>
                <a:ea typeface="Proxima Nova"/>
                <a:cs typeface="Proxima Nova"/>
                <a:sym typeface="Proxima Nova"/>
              </a:rPr>
              <a:t> Speeds up </a:t>
            </a:r>
            <a:r>
              <a:rPr lang="en" sz="1800">
                <a:solidFill>
                  <a:schemeClr val="lt1"/>
                </a:solidFill>
                <a:latin typeface="Proxima Nova"/>
                <a:ea typeface="Proxima Nova"/>
                <a:cs typeface="Proxima Nova"/>
                <a:sym typeface="Proxima Nova"/>
              </a:rPr>
              <a:t> the innovation and testing </a:t>
            </a:r>
            <a:endParaRPr sz="1800">
              <a:solidFill>
                <a:schemeClr val="lt1"/>
              </a:solidFill>
              <a:latin typeface="Proxima Nova"/>
              <a:ea typeface="Proxima Nova"/>
              <a:cs typeface="Proxima Nova"/>
              <a:sym typeface="Proxima Nova"/>
            </a:endParaRPr>
          </a:p>
        </p:txBody>
      </p:sp>
      <p:pic>
        <p:nvPicPr>
          <p:cNvPr id="1344" name="Google Shape;1344;p71"/>
          <p:cNvPicPr preferRelativeResize="0"/>
          <p:nvPr/>
        </p:nvPicPr>
        <p:blipFill>
          <a:blip r:embed="rId3">
            <a:alphaModFix/>
          </a:blip>
          <a:stretch>
            <a:fillRect/>
          </a:stretch>
        </p:blipFill>
        <p:spPr>
          <a:xfrm>
            <a:off x="5428725" y="669202"/>
            <a:ext cx="1085574" cy="1085574"/>
          </a:xfrm>
          <a:prstGeom prst="rect">
            <a:avLst/>
          </a:prstGeom>
          <a:noFill/>
          <a:ln>
            <a:noFill/>
          </a:ln>
        </p:spPr>
      </p:pic>
      <p:sp>
        <p:nvSpPr>
          <p:cNvPr id="1345" name="Google Shape;1345;p71"/>
          <p:cNvSpPr/>
          <p:nvPr/>
        </p:nvSpPr>
        <p:spPr>
          <a:xfrm rot="5400000">
            <a:off x="756475" y="3692125"/>
            <a:ext cx="448800" cy="19929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1"/>
          <p:cNvSpPr txBox="1"/>
          <p:nvPr/>
        </p:nvSpPr>
        <p:spPr>
          <a:xfrm>
            <a:off x="-20250" y="4464175"/>
            <a:ext cx="1985400" cy="5274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6. Novel Features</a:t>
            </a:r>
            <a:endParaRPr b="1" sz="18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63" name="Shape 163"/>
        <p:cNvGrpSpPr/>
        <p:nvPr/>
      </p:nvGrpSpPr>
      <p:grpSpPr>
        <a:xfrm>
          <a:off x="0" y="0"/>
          <a:ext cx="0" cy="0"/>
          <a:chOff x="0" y="0"/>
          <a:chExt cx="0" cy="0"/>
        </a:xfrm>
      </p:grpSpPr>
      <p:sp>
        <p:nvSpPr>
          <p:cNvPr id="164" name="Google Shape;164;p18"/>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Thesis Goal</a:t>
            </a:r>
            <a:endParaRPr b="1" sz="2800">
              <a:solidFill>
                <a:schemeClr val="lt1"/>
              </a:solidFill>
              <a:latin typeface="Average"/>
              <a:ea typeface="Average"/>
              <a:cs typeface="Average"/>
              <a:sym typeface="Average"/>
            </a:endParaRPr>
          </a:p>
        </p:txBody>
      </p:sp>
      <p:sp>
        <p:nvSpPr>
          <p:cNvPr id="165" name="Google Shape;165;p18"/>
          <p:cNvSpPr txBox="1"/>
          <p:nvPr/>
        </p:nvSpPr>
        <p:spPr>
          <a:xfrm>
            <a:off x="2032000" y="820200"/>
            <a:ext cx="6637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We aim to create a system which can predict the mean </a:t>
            </a:r>
            <a:r>
              <a:rPr lang="en" sz="1800">
                <a:solidFill>
                  <a:schemeClr val="lt1"/>
                </a:solidFill>
                <a:latin typeface="Proxima Nova"/>
                <a:ea typeface="Proxima Nova"/>
                <a:cs typeface="Proxima Nova"/>
                <a:sym typeface="Proxima Nova"/>
              </a:rPr>
              <a:t>turbulent</a:t>
            </a:r>
            <a:r>
              <a:rPr lang="en" sz="1800">
                <a:solidFill>
                  <a:schemeClr val="lt1"/>
                </a:solidFill>
                <a:latin typeface="Proxima Nova"/>
                <a:ea typeface="Proxima Nova"/>
                <a:cs typeface="Proxima Nova"/>
                <a:sym typeface="Proxima Nova"/>
              </a:rPr>
              <a:t> flow field values around a 2D geometry in wind tunnel </a:t>
            </a:r>
            <a:endParaRPr sz="1800">
              <a:solidFill>
                <a:schemeClr val="lt1"/>
              </a:solidFill>
              <a:latin typeface="Proxima Nova"/>
              <a:ea typeface="Proxima Nova"/>
              <a:cs typeface="Proxima Nova"/>
              <a:sym typeface="Proxima Nova"/>
            </a:endParaRPr>
          </a:p>
        </p:txBody>
      </p:sp>
      <p:pic>
        <p:nvPicPr>
          <p:cNvPr id="166" name="Google Shape;166;p18"/>
          <p:cNvPicPr preferRelativeResize="0"/>
          <p:nvPr/>
        </p:nvPicPr>
        <p:blipFill rotWithShape="1">
          <a:blip r:embed="rId3">
            <a:alphaModFix/>
          </a:blip>
          <a:srcRect b="47229" l="12998" r="73780" t="43832"/>
          <a:stretch/>
        </p:blipFill>
        <p:spPr>
          <a:xfrm rot="-5400000">
            <a:off x="371878" y="2286366"/>
            <a:ext cx="2114775" cy="1906326"/>
          </a:xfrm>
          <a:prstGeom prst="rect">
            <a:avLst/>
          </a:prstGeom>
          <a:noFill/>
          <a:ln cap="flat" cmpd="sng" w="19050">
            <a:solidFill>
              <a:schemeClr val="lt1"/>
            </a:solidFill>
            <a:prstDash val="solid"/>
            <a:round/>
            <a:headEnd len="sm" w="sm" type="none"/>
            <a:tailEnd len="sm" w="sm" type="none"/>
          </a:ln>
        </p:spPr>
      </p:pic>
      <p:pic>
        <p:nvPicPr>
          <p:cNvPr id="167" name="Google Shape;167;p18"/>
          <p:cNvPicPr preferRelativeResize="0"/>
          <p:nvPr/>
        </p:nvPicPr>
        <p:blipFill rotWithShape="1">
          <a:blip r:embed="rId3">
            <a:alphaModFix/>
          </a:blip>
          <a:srcRect b="39889" l="33583" r="52999" t="39386"/>
          <a:stretch/>
        </p:blipFill>
        <p:spPr>
          <a:xfrm rot="-5400000">
            <a:off x="7290660" y="1182972"/>
            <a:ext cx="970388" cy="1986001"/>
          </a:xfrm>
          <a:prstGeom prst="rect">
            <a:avLst/>
          </a:prstGeom>
          <a:noFill/>
          <a:ln cap="flat" cmpd="sng" w="19050">
            <a:solidFill>
              <a:schemeClr val="lt1"/>
            </a:solidFill>
            <a:prstDash val="solid"/>
            <a:round/>
            <a:headEnd len="sm" w="sm" type="none"/>
            <a:tailEnd len="sm" w="sm" type="none"/>
          </a:ln>
        </p:spPr>
      </p:pic>
      <p:pic>
        <p:nvPicPr>
          <p:cNvPr id="168" name="Google Shape;168;p18"/>
          <p:cNvPicPr preferRelativeResize="0"/>
          <p:nvPr/>
        </p:nvPicPr>
        <p:blipFill rotWithShape="1">
          <a:blip r:embed="rId3">
            <a:alphaModFix/>
          </a:blip>
          <a:srcRect b="39889" l="53586" r="32996" t="39386"/>
          <a:stretch/>
        </p:blipFill>
        <p:spPr>
          <a:xfrm rot="-5400000">
            <a:off x="7290660" y="2257357"/>
            <a:ext cx="970388" cy="1986001"/>
          </a:xfrm>
          <a:prstGeom prst="rect">
            <a:avLst/>
          </a:prstGeom>
          <a:noFill/>
          <a:ln cap="flat" cmpd="sng" w="19050">
            <a:solidFill>
              <a:schemeClr val="lt1"/>
            </a:solidFill>
            <a:prstDash val="solid"/>
            <a:round/>
            <a:headEnd len="sm" w="sm" type="none"/>
            <a:tailEnd len="sm" w="sm" type="none"/>
          </a:ln>
        </p:spPr>
      </p:pic>
      <p:pic>
        <p:nvPicPr>
          <p:cNvPr id="169" name="Google Shape;169;p18"/>
          <p:cNvPicPr preferRelativeResize="0"/>
          <p:nvPr/>
        </p:nvPicPr>
        <p:blipFill rotWithShape="1">
          <a:blip r:embed="rId3">
            <a:alphaModFix/>
          </a:blip>
          <a:srcRect b="39889" l="74648" r="11935" t="39386"/>
          <a:stretch/>
        </p:blipFill>
        <p:spPr>
          <a:xfrm rot="-5400000">
            <a:off x="7290660" y="3331734"/>
            <a:ext cx="970388" cy="1986001"/>
          </a:xfrm>
          <a:prstGeom prst="rect">
            <a:avLst/>
          </a:prstGeom>
          <a:noFill/>
          <a:ln cap="flat" cmpd="sng" w="19050">
            <a:solidFill>
              <a:schemeClr val="lt1"/>
            </a:solidFill>
            <a:prstDash val="solid"/>
            <a:round/>
            <a:headEnd len="sm" w="sm" type="none"/>
            <a:tailEnd len="sm" w="sm" type="none"/>
          </a:ln>
        </p:spPr>
      </p:pic>
      <p:sp>
        <p:nvSpPr>
          <p:cNvPr id="170" name="Google Shape;170;p18"/>
          <p:cNvSpPr txBox="1"/>
          <p:nvPr/>
        </p:nvSpPr>
        <p:spPr>
          <a:xfrm>
            <a:off x="6367225" y="2021975"/>
            <a:ext cx="41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u</a:t>
            </a:r>
            <a:endParaRPr baseline="-25000" sz="1800">
              <a:solidFill>
                <a:schemeClr val="lt1"/>
              </a:solidFill>
              <a:latin typeface="Roboto"/>
              <a:ea typeface="Roboto"/>
              <a:cs typeface="Roboto"/>
              <a:sym typeface="Roboto"/>
            </a:endParaRPr>
          </a:p>
        </p:txBody>
      </p:sp>
      <p:sp>
        <p:nvSpPr>
          <p:cNvPr id="171" name="Google Shape;171;p18"/>
          <p:cNvSpPr txBox="1"/>
          <p:nvPr/>
        </p:nvSpPr>
        <p:spPr>
          <a:xfrm>
            <a:off x="6367225" y="3012575"/>
            <a:ext cx="41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v</a:t>
            </a:r>
            <a:endParaRPr baseline="-25000" sz="1800">
              <a:solidFill>
                <a:schemeClr val="lt1"/>
              </a:solidFill>
              <a:latin typeface="Roboto"/>
              <a:ea typeface="Roboto"/>
              <a:cs typeface="Roboto"/>
              <a:sym typeface="Roboto"/>
            </a:endParaRPr>
          </a:p>
        </p:txBody>
      </p:sp>
      <p:sp>
        <p:nvSpPr>
          <p:cNvPr id="172" name="Google Shape;172;p18"/>
          <p:cNvSpPr txBox="1"/>
          <p:nvPr/>
        </p:nvSpPr>
        <p:spPr>
          <a:xfrm>
            <a:off x="6367225" y="4079375"/>
            <a:ext cx="41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p</a:t>
            </a:r>
            <a:endParaRPr baseline="-25000" sz="1800">
              <a:solidFill>
                <a:schemeClr val="lt1"/>
              </a:solidFill>
              <a:latin typeface="Roboto"/>
              <a:ea typeface="Roboto"/>
              <a:cs typeface="Roboto"/>
              <a:sym typeface="Roboto"/>
            </a:endParaRPr>
          </a:p>
        </p:txBody>
      </p:sp>
      <p:grpSp>
        <p:nvGrpSpPr>
          <p:cNvPr id="173" name="Google Shape;173;p18"/>
          <p:cNvGrpSpPr/>
          <p:nvPr/>
        </p:nvGrpSpPr>
        <p:grpSpPr>
          <a:xfrm>
            <a:off x="3211514" y="2777231"/>
            <a:ext cx="1985878" cy="911175"/>
            <a:chOff x="3261136" y="2745598"/>
            <a:chExt cx="2302200" cy="1066200"/>
          </a:xfrm>
        </p:grpSpPr>
        <p:sp>
          <p:nvSpPr>
            <p:cNvPr id="174" name="Google Shape;174;p18"/>
            <p:cNvSpPr/>
            <p:nvPr/>
          </p:nvSpPr>
          <p:spPr>
            <a:xfrm>
              <a:off x="3261136" y="2745598"/>
              <a:ext cx="2302200" cy="1066200"/>
            </a:xfrm>
            <a:prstGeom prst="roundRect">
              <a:avLst>
                <a:gd fmla="val 16667" name="adj"/>
              </a:avLst>
            </a:prstGeom>
            <a:solidFill>
              <a:schemeClr val="accent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5" name="Google Shape;175;p18"/>
            <p:cNvSpPr txBox="1"/>
            <p:nvPr/>
          </p:nvSpPr>
          <p:spPr>
            <a:xfrm>
              <a:off x="3511368" y="2969914"/>
              <a:ext cx="1806900" cy="648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latin typeface="Average"/>
                  <a:ea typeface="Average"/>
                  <a:cs typeface="Average"/>
                  <a:sym typeface="Average"/>
                </a:rPr>
                <a:t>Model</a:t>
              </a:r>
              <a:endParaRPr b="1" sz="2400">
                <a:solidFill>
                  <a:schemeClr val="lt1"/>
                </a:solidFill>
                <a:latin typeface="Average"/>
                <a:ea typeface="Average"/>
                <a:cs typeface="Average"/>
                <a:sym typeface="Average"/>
              </a:endParaRPr>
            </a:p>
          </p:txBody>
        </p:sp>
      </p:grpSp>
      <p:cxnSp>
        <p:nvCxnSpPr>
          <p:cNvPr id="176" name="Google Shape;176;p18"/>
          <p:cNvCxnSpPr>
            <a:stCxn id="166" idx="2"/>
            <a:endCxn id="174" idx="1"/>
          </p:cNvCxnSpPr>
          <p:nvPr/>
        </p:nvCxnSpPr>
        <p:spPr>
          <a:xfrm flipH="1" rot="10800000">
            <a:off x="2382428" y="3232929"/>
            <a:ext cx="829200" cy="6600"/>
          </a:xfrm>
          <a:prstGeom prst="straightConnector1">
            <a:avLst/>
          </a:prstGeom>
          <a:noFill/>
          <a:ln cap="flat" cmpd="sng" w="19050">
            <a:solidFill>
              <a:schemeClr val="lt1"/>
            </a:solidFill>
            <a:prstDash val="solid"/>
            <a:round/>
            <a:headEnd len="med" w="med" type="none"/>
            <a:tailEnd len="med" w="med" type="triangle"/>
          </a:ln>
        </p:spPr>
      </p:cxnSp>
      <p:cxnSp>
        <p:nvCxnSpPr>
          <p:cNvPr id="177" name="Google Shape;177;p18"/>
          <p:cNvCxnSpPr>
            <a:stCxn id="170" idx="1"/>
            <a:endCxn id="174" idx="3"/>
          </p:cNvCxnSpPr>
          <p:nvPr/>
        </p:nvCxnSpPr>
        <p:spPr>
          <a:xfrm flipH="1">
            <a:off x="5197525" y="2252825"/>
            <a:ext cx="1169700" cy="980100"/>
          </a:xfrm>
          <a:prstGeom prst="bentConnector3">
            <a:avLst>
              <a:gd fmla="val 50006" name="adj1"/>
            </a:avLst>
          </a:prstGeom>
          <a:noFill/>
          <a:ln cap="flat" cmpd="sng" w="19050">
            <a:solidFill>
              <a:schemeClr val="lt1"/>
            </a:solidFill>
            <a:prstDash val="solid"/>
            <a:round/>
            <a:headEnd len="med" w="med" type="triangle"/>
            <a:tailEnd len="med" w="med" type="none"/>
          </a:ln>
        </p:spPr>
      </p:cxnSp>
      <p:cxnSp>
        <p:nvCxnSpPr>
          <p:cNvPr id="178" name="Google Shape;178;p18"/>
          <p:cNvCxnSpPr>
            <a:stCxn id="172" idx="1"/>
            <a:endCxn id="174" idx="3"/>
          </p:cNvCxnSpPr>
          <p:nvPr/>
        </p:nvCxnSpPr>
        <p:spPr>
          <a:xfrm rot="10800000">
            <a:off x="5197525" y="3232925"/>
            <a:ext cx="1169700" cy="1077300"/>
          </a:xfrm>
          <a:prstGeom prst="bentConnector3">
            <a:avLst>
              <a:gd fmla="val 50006" name="adj1"/>
            </a:avLst>
          </a:prstGeom>
          <a:noFill/>
          <a:ln cap="flat" cmpd="sng" w="19050">
            <a:solidFill>
              <a:schemeClr val="lt1"/>
            </a:solidFill>
            <a:prstDash val="solid"/>
            <a:round/>
            <a:headEnd len="med" w="med" type="triangle"/>
            <a:tailEnd len="med" w="med" type="none"/>
          </a:ln>
        </p:spPr>
      </p:cxnSp>
      <p:cxnSp>
        <p:nvCxnSpPr>
          <p:cNvPr id="179" name="Google Shape;179;p18"/>
          <p:cNvCxnSpPr>
            <a:stCxn id="171" idx="1"/>
            <a:endCxn id="174" idx="3"/>
          </p:cNvCxnSpPr>
          <p:nvPr/>
        </p:nvCxnSpPr>
        <p:spPr>
          <a:xfrm rot="10800000">
            <a:off x="5197525" y="3232925"/>
            <a:ext cx="1169700" cy="10500"/>
          </a:xfrm>
          <a:prstGeom prst="bentConnector3">
            <a:avLst>
              <a:gd fmla="val 50006" name="adj1"/>
            </a:avLst>
          </a:prstGeom>
          <a:noFill/>
          <a:ln cap="flat" cmpd="sng" w="19050">
            <a:solidFill>
              <a:schemeClr val="lt1"/>
            </a:solidFill>
            <a:prstDash val="solid"/>
            <a:round/>
            <a:headEnd len="med" w="med" type="triangle"/>
            <a:tailEnd len="med" w="med" type="none"/>
          </a:ln>
        </p:spPr>
      </p:cxnSp>
      <p:sp>
        <p:nvSpPr>
          <p:cNvPr id="180" name="Google Shape;180;p18"/>
          <p:cNvSpPr txBox="1"/>
          <p:nvPr/>
        </p:nvSpPr>
        <p:spPr>
          <a:xfrm>
            <a:off x="651700" y="4283725"/>
            <a:ext cx="166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Geometry</a:t>
            </a:r>
            <a:endParaRPr b="1">
              <a:solidFill>
                <a:schemeClr val="lt1"/>
              </a:solidFill>
              <a:latin typeface="Roboto"/>
              <a:ea typeface="Roboto"/>
              <a:cs typeface="Roboto"/>
              <a:sym typeface="Roboto"/>
            </a:endParaRPr>
          </a:p>
        </p:txBody>
      </p:sp>
      <p:sp>
        <p:nvSpPr>
          <p:cNvPr id="181" name="Google Shape;181;p18"/>
          <p:cNvSpPr txBox="1"/>
          <p:nvPr/>
        </p:nvSpPr>
        <p:spPr>
          <a:xfrm>
            <a:off x="6972836" y="4781156"/>
            <a:ext cx="166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Flow fields</a:t>
            </a:r>
            <a:endParaRPr b="1">
              <a:solidFill>
                <a:schemeClr val="lt1"/>
              </a:solidFill>
              <a:latin typeface="Roboto"/>
              <a:ea typeface="Roboto"/>
              <a:cs typeface="Roboto"/>
              <a:sym typeface="Roboto"/>
            </a:endParaRPr>
          </a:p>
        </p:txBody>
      </p:sp>
      <p:sp>
        <p:nvSpPr>
          <p:cNvPr id="182" name="Google Shape;182;p18"/>
          <p:cNvSpPr/>
          <p:nvPr/>
        </p:nvSpPr>
        <p:spPr>
          <a:xfrm rot="5400000">
            <a:off x="483375" y="371850"/>
            <a:ext cx="708600" cy="16659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txBox="1"/>
          <p:nvPr/>
        </p:nvSpPr>
        <p:spPr>
          <a:xfrm>
            <a:off x="-33300" y="862200"/>
            <a:ext cx="1731300" cy="708600"/>
          </a:xfrm>
          <a:prstGeom prst="rect">
            <a:avLst/>
          </a:prstGeom>
          <a:noFill/>
          <a:ln>
            <a:noFill/>
          </a:ln>
        </p:spPr>
        <p:txBody>
          <a:bodyPr anchorCtr="0" anchor="t" bIns="91425" lIns="91425" spcFirstLastPara="1" rIns="91425" wrap="square" tIns="91425">
            <a:normAutofit fontScale="92500" lnSpcReduction="20000"/>
          </a:bodyPr>
          <a:lstStyle/>
          <a:p>
            <a:pPr indent="-334327" lvl="0" marL="457200" rtl="0" algn="l">
              <a:lnSpc>
                <a:spcPct val="120000"/>
              </a:lnSpc>
              <a:spcBef>
                <a:spcPts val="0"/>
              </a:spcBef>
              <a:spcAft>
                <a:spcPts val="0"/>
              </a:spcAft>
              <a:buClr>
                <a:schemeClr val="lt1"/>
              </a:buClr>
              <a:buSzPct val="100000"/>
              <a:buFont typeface="Roboto"/>
              <a:buAutoNum type="arabicPeriod"/>
            </a:pPr>
            <a:r>
              <a:rPr b="1" lang="en" sz="1800">
                <a:solidFill>
                  <a:schemeClr val="lt1"/>
                </a:solidFill>
                <a:latin typeface="Roboto"/>
                <a:ea typeface="Roboto"/>
                <a:cs typeface="Roboto"/>
                <a:sym typeface="Roboto"/>
              </a:rPr>
              <a:t>Problem Statement</a:t>
            </a:r>
            <a:endParaRPr b="1" sz="1800">
              <a:solidFill>
                <a:schemeClr val="lt1"/>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350" name="Shape 1350"/>
        <p:cNvGrpSpPr/>
        <p:nvPr/>
      </p:nvGrpSpPr>
      <p:grpSpPr>
        <a:xfrm>
          <a:off x="0" y="0"/>
          <a:ext cx="0" cy="0"/>
          <a:chOff x="0" y="0"/>
          <a:chExt cx="0" cy="0"/>
        </a:xfrm>
      </p:grpSpPr>
      <p:sp>
        <p:nvSpPr>
          <p:cNvPr id="1351" name="Google Shape;1351;p72"/>
          <p:cNvSpPr txBox="1"/>
          <p:nvPr/>
        </p:nvSpPr>
        <p:spPr>
          <a:xfrm>
            <a:off x="309075" y="-58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Novel Features</a:t>
            </a:r>
            <a:endParaRPr b="1" sz="2800">
              <a:solidFill>
                <a:schemeClr val="lt1"/>
              </a:solidFill>
              <a:latin typeface="Average"/>
              <a:ea typeface="Average"/>
              <a:cs typeface="Average"/>
              <a:sym typeface="Average"/>
            </a:endParaRPr>
          </a:p>
        </p:txBody>
      </p:sp>
      <p:sp>
        <p:nvSpPr>
          <p:cNvPr id="1352" name="Google Shape;1352;p72"/>
          <p:cNvSpPr/>
          <p:nvPr/>
        </p:nvSpPr>
        <p:spPr>
          <a:xfrm>
            <a:off x="327525" y="8127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2"/>
          <p:cNvSpPr txBox="1"/>
          <p:nvPr/>
        </p:nvSpPr>
        <p:spPr>
          <a:xfrm>
            <a:off x="942800" y="7088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3"/>
                </a:solidFill>
                <a:highlight>
                  <a:schemeClr val="lt1"/>
                </a:highlight>
                <a:latin typeface="Proxima Nova"/>
                <a:ea typeface="Proxima Nova"/>
                <a:cs typeface="Proxima Nova"/>
                <a:sym typeface="Proxima Nova"/>
              </a:rPr>
              <a:t> Speeds up </a:t>
            </a:r>
            <a:r>
              <a:rPr lang="en" sz="1800">
                <a:solidFill>
                  <a:schemeClr val="lt1"/>
                </a:solidFill>
                <a:latin typeface="Proxima Nova"/>
                <a:ea typeface="Proxima Nova"/>
                <a:cs typeface="Proxima Nova"/>
                <a:sym typeface="Proxima Nova"/>
              </a:rPr>
              <a:t> the innovation and testing </a:t>
            </a:r>
            <a:endParaRPr sz="1800">
              <a:solidFill>
                <a:schemeClr val="lt1"/>
              </a:solidFill>
              <a:latin typeface="Proxima Nova"/>
              <a:ea typeface="Proxima Nova"/>
              <a:cs typeface="Proxima Nova"/>
              <a:sym typeface="Proxima Nova"/>
            </a:endParaRPr>
          </a:p>
        </p:txBody>
      </p:sp>
      <p:sp>
        <p:nvSpPr>
          <p:cNvPr id="1354" name="Google Shape;1354;p72"/>
          <p:cNvSpPr/>
          <p:nvPr/>
        </p:nvSpPr>
        <p:spPr>
          <a:xfrm>
            <a:off x="327525" y="14223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2"/>
          <p:cNvSpPr txBox="1"/>
          <p:nvPr/>
        </p:nvSpPr>
        <p:spPr>
          <a:xfrm>
            <a:off x="942800" y="13184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3"/>
                </a:solidFill>
                <a:highlight>
                  <a:schemeClr val="lt1"/>
                </a:highlight>
                <a:latin typeface="Proxima Nova"/>
                <a:ea typeface="Proxima Nova"/>
                <a:cs typeface="Proxima Nova"/>
                <a:sym typeface="Proxima Nova"/>
              </a:rPr>
              <a:t> Less memory </a:t>
            </a:r>
            <a:r>
              <a:rPr lang="en" sz="1800">
                <a:solidFill>
                  <a:schemeClr val="lt1"/>
                </a:solidFill>
                <a:latin typeface="Proxima Nova"/>
                <a:ea typeface="Proxima Nova"/>
                <a:cs typeface="Proxima Nova"/>
                <a:sym typeface="Proxima Nova"/>
              </a:rPr>
              <a:t> requirement</a:t>
            </a:r>
            <a:endParaRPr sz="1800">
              <a:solidFill>
                <a:schemeClr val="lt1"/>
              </a:solidFill>
              <a:latin typeface="Proxima Nova"/>
              <a:ea typeface="Proxima Nova"/>
              <a:cs typeface="Proxima Nova"/>
              <a:sym typeface="Proxima Nova"/>
            </a:endParaRPr>
          </a:p>
        </p:txBody>
      </p:sp>
      <p:grpSp>
        <p:nvGrpSpPr>
          <p:cNvPr id="1356" name="Google Shape;1356;p72"/>
          <p:cNvGrpSpPr/>
          <p:nvPr/>
        </p:nvGrpSpPr>
        <p:grpSpPr>
          <a:xfrm>
            <a:off x="7248864" y="210524"/>
            <a:ext cx="1648473" cy="1675322"/>
            <a:chOff x="7096464" y="134324"/>
            <a:chExt cx="1648473" cy="1675322"/>
          </a:xfrm>
        </p:grpSpPr>
        <p:grpSp>
          <p:nvGrpSpPr>
            <p:cNvPr id="1357" name="Google Shape;1357;p72"/>
            <p:cNvGrpSpPr/>
            <p:nvPr/>
          </p:nvGrpSpPr>
          <p:grpSpPr>
            <a:xfrm>
              <a:off x="7096464" y="313425"/>
              <a:ext cx="657873" cy="1039022"/>
              <a:chOff x="6791664" y="923025"/>
              <a:chExt cx="657873" cy="1039022"/>
            </a:xfrm>
          </p:grpSpPr>
          <p:sp>
            <p:nvSpPr>
              <p:cNvPr id="1358" name="Google Shape;1358;p72"/>
              <p:cNvSpPr/>
              <p:nvPr/>
            </p:nvSpPr>
            <p:spPr>
              <a:xfrm>
                <a:off x="6791664" y="1688926"/>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2"/>
              <p:cNvSpPr/>
              <p:nvPr/>
            </p:nvSpPr>
            <p:spPr>
              <a:xfrm>
                <a:off x="6791664" y="1433626"/>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2"/>
              <p:cNvSpPr/>
              <p:nvPr/>
            </p:nvSpPr>
            <p:spPr>
              <a:xfrm>
                <a:off x="6791664" y="1178325"/>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2"/>
              <p:cNvSpPr/>
              <p:nvPr/>
            </p:nvSpPr>
            <p:spPr>
              <a:xfrm>
                <a:off x="6791664" y="923025"/>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2" name="Google Shape;1362;p72"/>
            <p:cNvSpPr/>
            <p:nvPr/>
          </p:nvSpPr>
          <p:spPr>
            <a:xfrm>
              <a:off x="8087064" y="1155526"/>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2"/>
            <p:cNvSpPr/>
            <p:nvPr/>
          </p:nvSpPr>
          <p:spPr>
            <a:xfrm>
              <a:off x="8087064" y="900226"/>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2"/>
            <p:cNvSpPr/>
            <p:nvPr/>
          </p:nvSpPr>
          <p:spPr>
            <a:xfrm>
              <a:off x="8087064" y="644925"/>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2"/>
            <p:cNvSpPr/>
            <p:nvPr/>
          </p:nvSpPr>
          <p:spPr>
            <a:xfrm>
              <a:off x="8087064" y="389625"/>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2"/>
            <p:cNvSpPr/>
            <p:nvPr/>
          </p:nvSpPr>
          <p:spPr>
            <a:xfrm>
              <a:off x="8087064" y="134324"/>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2"/>
            <p:cNvSpPr/>
            <p:nvPr/>
          </p:nvSpPr>
          <p:spPr>
            <a:xfrm>
              <a:off x="7401264" y="1536526"/>
              <a:ext cx="657873" cy="273120"/>
            </a:xfrm>
            <a:prstGeom prst="flowChartMagneticDisk">
              <a:avLst/>
            </a:prstGeom>
            <a:gradFill>
              <a:gsLst>
                <a:gs pos="0">
                  <a:srgbClr val="F48208"/>
                </a:gs>
                <a:gs pos="100000">
                  <a:srgbClr val="703E08"/>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2"/>
            <p:cNvSpPr/>
            <p:nvPr/>
          </p:nvSpPr>
          <p:spPr>
            <a:xfrm>
              <a:off x="7401264" y="1281226"/>
              <a:ext cx="657873" cy="273120"/>
            </a:xfrm>
            <a:prstGeom prst="flowChartMagneticDisk">
              <a:avLst/>
            </a:prstGeom>
            <a:gradFill>
              <a:gsLst>
                <a:gs pos="0">
                  <a:srgbClr val="F48208"/>
                </a:gs>
                <a:gs pos="100000">
                  <a:srgbClr val="703E08"/>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2"/>
            <p:cNvSpPr/>
            <p:nvPr/>
          </p:nvSpPr>
          <p:spPr>
            <a:xfrm>
              <a:off x="7401264" y="1025925"/>
              <a:ext cx="657873" cy="273120"/>
            </a:xfrm>
            <a:prstGeom prst="flowChartMagneticDisk">
              <a:avLst/>
            </a:prstGeom>
            <a:gradFill>
              <a:gsLst>
                <a:gs pos="0">
                  <a:srgbClr val="F48208"/>
                </a:gs>
                <a:gs pos="100000">
                  <a:srgbClr val="703E08"/>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70" name="Google Shape;1370;p72"/>
          <p:cNvPicPr preferRelativeResize="0"/>
          <p:nvPr/>
        </p:nvPicPr>
        <p:blipFill>
          <a:blip r:embed="rId3">
            <a:alphaModFix/>
          </a:blip>
          <a:stretch>
            <a:fillRect/>
          </a:stretch>
        </p:blipFill>
        <p:spPr>
          <a:xfrm>
            <a:off x="5428725" y="669202"/>
            <a:ext cx="1085574" cy="1085574"/>
          </a:xfrm>
          <a:prstGeom prst="rect">
            <a:avLst/>
          </a:prstGeom>
          <a:noFill/>
          <a:ln>
            <a:noFill/>
          </a:ln>
        </p:spPr>
      </p:pic>
      <p:sp>
        <p:nvSpPr>
          <p:cNvPr id="1371" name="Google Shape;1371;p72"/>
          <p:cNvSpPr/>
          <p:nvPr/>
        </p:nvSpPr>
        <p:spPr>
          <a:xfrm rot="5400000">
            <a:off x="756475" y="3692125"/>
            <a:ext cx="448800" cy="19929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2"/>
          <p:cNvSpPr txBox="1"/>
          <p:nvPr/>
        </p:nvSpPr>
        <p:spPr>
          <a:xfrm>
            <a:off x="-20250" y="4464175"/>
            <a:ext cx="1985400" cy="5274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6. Novel Features</a:t>
            </a:r>
            <a:endParaRPr b="1" sz="1800">
              <a:solidFill>
                <a:schemeClr val="lt1"/>
              </a:solidFill>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376" name="Shape 1376"/>
        <p:cNvGrpSpPr/>
        <p:nvPr/>
      </p:nvGrpSpPr>
      <p:grpSpPr>
        <a:xfrm>
          <a:off x="0" y="0"/>
          <a:ext cx="0" cy="0"/>
          <a:chOff x="0" y="0"/>
          <a:chExt cx="0" cy="0"/>
        </a:xfrm>
      </p:grpSpPr>
      <p:sp>
        <p:nvSpPr>
          <p:cNvPr id="1377" name="Google Shape;1377;p73"/>
          <p:cNvSpPr txBox="1"/>
          <p:nvPr/>
        </p:nvSpPr>
        <p:spPr>
          <a:xfrm>
            <a:off x="309075" y="-58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Novel Features</a:t>
            </a:r>
            <a:endParaRPr b="1" sz="2800">
              <a:solidFill>
                <a:schemeClr val="lt1"/>
              </a:solidFill>
              <a:latin typeface="Average"/>
              <a:ea typeface="Average"/>
              <a:cs typeface="Average"/>
              <a:sym typeface="Average"/>
            </a:endParaRPr>
          </a:p>
        </p:txBody>
      </p:sp>
      <p:sp>
        <p:nvSpPr>
          <p:cNvPr id="1378" name="Google Shape;1378;p73"/>
          <p:cNvSpPr/>
          <p:nvPr/>
        </p:nvSpPr>
        <p:spPr>
          <a:xfrm>
            <a:off x="327525" y="8127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3"/>
          <p:cNvSpPr txBox="1"/>
          <p:nvPr/>
        </p:nvSpPr>
        <p:spPr>
          <a:xfrm>
            <a:off x="942800" y="7088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3"/>
                </a:solidFill>
                <a:highlight>
                  <a:schemeClr val="lt1"/>
                </a:highlight>
                <a:latin typeface="Proxima Nova"/>
                <a:ea typeface="Proxima Nova"/>
                <a:cs typeface="Proxima Nova"/>
                <a:sym typeface="Proxima Nova"/>
              </a:rPr>
              <a:t> Speeds up </a:t>
            </a:r>
            <a:r>
              <a:rPr lang="en" sz="1800">
                <a:solidFill>
                  <a:schemeClr val="lt1"/>
                </a:solidFill>
                <a:latin typeface="Proxima Nova"/>
                <a:ea typeface="Proxima Nova"/>
                <a:cs typeface="Proxima Nova"/>
                <a:sym typeface="Proxima Nova"/>
              </a:rPr>
              <a:t> the innovation and testing </a:t>
            </a:r>
            <a:endParaRPr sz="1800">
              <a:solidFill>
                <a:schemeClr val="lt1"/>
              </a:solidFill>
              <a:latin typeface="Proxima Nova"/>
              <a:ea typeface="Proxima Nova"/>
              <a:cs typeface="Proxima Nova"/>
              <a:sym typeface="Proxima Nova"/>
            </a:endParaRPr>
          </a:p>
        </p:txBody>
      </p:sp>
      <p:sp>
        <p:nvSpPr>
          <p:cNvPr id="1380" name="Google Shape;1380;p73"/>
          <p:cNvSpPr/>
          <p:nvPr/>
        </p:nvSpPr>
        <p:spPr>
          <a:xfrm>
            <a:off x="327525" y="14223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3"/>
          <p:cNvSpPr txBox="1"/>
          <p:nvPr/>
        </p:nvSpPr>
        <p:spPr>
          <a:xfrm>
            <a:off x="942800" y="13184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3"/>
                </a:solidFill>
                <a:highlight>
                  <a:schemeClr val="lt1"/>
                </a:highlight>
                <a:latin typeface="Proxima Nova"/>
                <a:ea typeface="Proxima Nova"/>
                <a:cs typeface="Proxima Nova"/>
                <a:sym typeface="Proxima Nova"/>
              </a:rPr>
              <a:t> Less memory </a:t>
            </a:r>
            <a:r>
              <a:rPr lang="en" sz="1800">
                <a:solidFill>
                  <a:schemeClr val="lt1"/>
                </a:solidFill>
                <a:latin typeface="Proxima Nova"/>
                <a:ea typeface="Proxima Nova"/>
                <a:cs typeface="Proxima Nova"/>
                <a:sym typeface="Proxima Nova"/>
              </a:rPr>
              <a:t> requirement</a:t>
            </a:r>
            <a:endParaRPr sz="1800">
              <a:solidFill>
                <a:schemeClr val="lt1"/>
              </a:solidFill>
              <a:latin typeface="Proxima Nova"/>
              <a:ea typeface="Proxima Nova"/>
              <a:cs typeface="Proxima Nova"/>
              <a:sym typeface="Proxima Nova"/>
            </a:endParaRPr>
          </a:p>
        </p:txBody>
      </p:sp>
      <p:sp>
        <p:nvSpPr>
          <p:cNvPr id="1382" name="Google Shape;1382;p73"/>
          <p:cNvSpPr/>
          <p:nvPr/>
        </p:nvSpPr>
        <p:spPr>
          <a:xfrm>
            <a:off x="327525" y="21081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3"/>
          <p:cNvSpPr txBox="1"/>
          <p:nvPr/>
        </p:nvSpPr>
        <p:spPr>
          <a:xfrm>
            <a:off x="942800" y="20042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Makes the field of Fluid Dynamics more </a:t>
            </a:r>
            <a:r>
              <a:rPr b="1" lang="en" sz="1800">
                <a:solidFill>
                  <a:schemeClr val="accent3"/>
                </a:solidFill>
                <a:highlight>
                  <a:schemeClr val="lt1"/>
                </a:highlight>
                <a:latin typeface="Proxima Nova"/>
                <a:ea typeface="Proxima Nova"/>
                <a:cs typeface="Proxima Nova"/>
                <a:sym typeface="Proxima Nova"/>
              </a:rPr>
              <a:t> accessible  </a:t>
            </a:r>
            <a:endParaRPr b="1" sz="1800">
              <a:solidFill>
                <a:schemeClr val="accent3"/>
              </a:solidFill>
              <a:highlight>
                <a:schemeClr val="lt1"/>
              </a:highlight>
              <a:latin typeface="Proxima Nova"/>
              <a:ea typeface="Proxima Nova"/>
              <a:cs typeface="Proxima Nova"/>
              <a:sym typeface="Proxima Nova"/>
            </a:endParaRPr>
          </a:p>
        </p:txBody>
      </p:sp>
      <p:grpSp>
        <p:nvGrpSpPr>
          <p:cNvPr id="1384" name="Google Shape;1384;p73"/>
          <p:cNvGrpSpPr/>
          <p:nvPr/>
        </p:nvGrpSpPr>
        <p:grpSpPr>
          <a:xfrm>
            <a:off x="7248864" y="210524"/>
            <a:ext cx="1648473" cy="1675322"/>
            <a:chOff x="7096464" y="134324"/>
            <a:chExt cx="1648473" cy="1675322"/>
          </a:xfrm>
        </p:grpSpPr>
        <p:grpSp>
          <p:nvGrpSpPr>
            <p:cNvPr id="1385" name="Google Shape;1385;p73"/>
            <p:cNvGrpSpPr/>
            <p:nvPr/>
          </p:nvGrpSpPr>
          <p:grpSpPr>
            <a:xfrm>
              <a:off x="7096464" y="313425"/>
              <a:ext cx="657873" cy="1039022"/>
              <a:chOff x="6791664" y="923025"/>
              <a:chExt cx="657873" cy="1039022"/>
            </a:xfrm>
          </p:grpSpPr>
          <p:sp>
            <p:nvSpPr>
              <p:cNvPr id="1386" name="Google Shape;1386;p73"/>
              <p:cNvSpPr/>
              <p:nvPr/>
            </p:nvSpPr>
            <p:spPr>
              <a:xfrm>
                <a:off x="6791664" y="1688926"/>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3"/>
              <p:cNvSpPr/>
              <p:nvPr/>
            </p:nvSpPr>
            <p:spPr>
              <a:xfrm>
                <a:off x="6791664" y="1433626"/>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3"/>
              <p:cNvSpPr/>
              <p:nvPr/>
            </p:nvSpPr>
            <p:spPr>
              <a:xfrm>
                <a:off x="6791664" y="1178325"/>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3"/>
              <p:cNvSpPr/>
              <p:nvPr/>
            </p:nvSpPr>
            <p:spPr>
              <a:xfrm>
                <a:off x="6791664" y="923025"/>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0" name="Google Shape;1390;p73"/>
            <p:cNvSpPr/>
            <p:nvPr/>
          </p:nvSpPr>
          <p:spPr>
            <a:xfrm>
              <a:off x="8087064" y="1155526"/>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3"/>
            <p:cNvSpPr/>
            <p:nvPr/>
          </p:nvSpPr>
          <p:spPr>
            <a:xfrm>
              <a:off x="8087064" y="900226"/>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3"/>
            <p:cNvSpPr/>
            <p:nvPr/>
          </p:nvSpPr>
          <p:spPr>
            <a:xfrm>
              <a:off x="8087064" y="644925"/>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3"/>
            <p:cNvSpPr/>
            <p:nvPr/>
          </p:nvSpPr>
          <p:spPr>
            <a:xfrm>
              <a:off x="8087064" y="389625"/>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3"/>
            <p:cNvSpPr/>
            <p:nvPr/>
          </p:nvSpPr>
          <p:spPr>
            <a:xfrm>
              <a:off x="8087064" y="134324"/>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3"/>
            <p:cNvSpPr/>
            <p:nvPr/>
          </p:nvSpPr>
          <p:spPr>
            <a:xfrm>
              <a:off x="7401264" y="1536526"/>
              <a:ext cx="657873" cy="273120"/>
            </a:xfrm>
            <a:prstGeom prst="flowChartMagneticDisk">
              <a:avLst/>
            </a:prstGeom>
            <a:gradFill>
              <a:gsLst>
                <a:gs pos="0">
                  <a:srgbClr val="F48208"/>
                </a:gs>
                <a:gs pos="100000">
                  <a:srgbClr val="703E08"/>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3"/>
            <p:cNvSpPr/>
            <p:nvPr/>
          </p:nvSpPr>
          <p:spPr>
            <a:xfrm>
              <a:off x="7401264" y="1281226"/>
              <a:ext cx="657873" cy="273120"/>
            </a:xfrm>
            <a:prstGeom prst="flowChartMagneticDisk">
              <a:avLst/>
            </a:prstGeom>
            <a:gradFill>
              <a:gsLst>
                <a:gs pos="0">
                  <a:srgbClr val="F48208"/>
                </a:gs>
                <a:gs pos="100000">
                  <a:srgbClr val="703E08"/>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3"/>
            <p:cNvSpPr/>
            <p:nvPr/>
          </p:nvSpPr>
          <p:spPr>
            <a:xfrm>
              <a:off x="7401264" y="1025925"/>
              <a:ext cx="657873" cy="273120"/>
            </a:xfrm>
            <a:prstGeom prst="flowChartMagneticDisk">
              <a:avLst/>
            </a:prstGeom>
            <a:gradFill>
              <a:gsLst>
                <a:gs pos="0">
                  <a:srgbClr val="F48208"/>
                </a:gs>
                <a:gs pos="100000">
                  <a:srgbClr val="703E08"/>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98" name="Google Shape;1398;p73"/>
          <p:cNvPicPr preferRelativeResize="0"/>
          <p:nvPr/>
        </p:nvPicPr>
        <p:blipFill>
          <a:blip r:embed="rId3">
            <a:alphaModFix/>
          </a:blip>
          <a:stretch>
            <a:fillRect/>
          </a:stretch>
        </p:blipFill>
        <p:spPr>
          <a:xfrm>
            <a:off x="5428725" y="669202"/>
            <a:ext cx="1085574" cy="1085574"/>
          </a:xfrm>
          <a:prstGeom prst="rect">
            <a:avLst/>
          </a:prstGeom>
          <a:noFill/>
          <a:ln>
            <a:noFill/>
          </a:ln>
        </p:spPr>
      </p:pic>
      <p:pic>
        <p:nvPicPr>
          <p:cNvPr id="1399" name="Google Shape;1399;p73"/>
          <p:cNvPicPr preferRelativeResize="0"/>
          <p:nvPr/>
        </p:nvPicPr>
        <p:blipFill>
          <a:blip r:embed="rId4">
            <a:alphaModFix/>
          </a:blip>
          <a:stretch>
            <a:fillRect/>
          </a:stretch>
        </p:blipFill>
        <p:spPr>
          <a:xfrm>
            <a:off x="6087387" y="2571750"/>
            <a:ext cx="1286589" cy="1085575"/>
          </a:xfrm>
          <a:prstGeom prst="rect">
            <a:avLst/>
          </a:prstGeom>
          <a:noFill/>
          <a:ln>
            <a:noFill/>
          </a:ln>
        </p:spPr>
      </p:pic>
      <p:sp>
        <p:nvSpPr>
          <p:cNvPr id="1400" name="Google Shape;1400;p73"/>
          <p:cNvSpPr/>
          <p:nvPr/>
        </p:nvSpPr>
        <p:spPr>
          <a:xfrm rot="5400000">
            <a:off x="756475" y="3692125"/>
            <a:ext cx="448800" cy="19929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3"/>
          <p:cNvSpPr txBox="1"/>
          <p:nvPr/>
        </p:nvSpPr>
        <p:spPr>
          <a:xfrm>
            <a:off x="-20250" y="4464175"/>
            <a:ext cx="1985400" cy="5274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6. Novel Features</a:t>
            </a:r>
            <a:endParaRPr b="1" sz="1800">
              <a:solidFill>
                <a:schemeClr val="lt1"/>
              </a:solidFill>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405" name="Shape 1405"/>
        <p:cNvGrpSpPr/>
        <p:nvPr/>
      </p:nvGrpSpPr>
      <p:grpSpPr>
        <a:xfrm>
          <a:off x="0" y="0"/>
          <a:ext cx="0" cy="0"/>
          <a:chOff x="0" y="0"/>
          <a:chExt cx="0" cy="0"/>
        </a:xfrm>
      </p:grpSpPr>
      <p:sp>
        <p:nvSpPr>
          <p:cNvPr id="1406" name="Google Shape;1406;p74"/>
          <p:cNvSpPr txBox="1"/>
          <p:nvPr/>
        </p:nvSpPr>
        <p:spPr>
          <a:xfrm>
            <a:off x="309075" y="-58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Novel Features</a:t>
            </a:r>
            <a:endParaRPr b="1" sz="2800">
              <a:solidFill>
                <a:schemeClr val="lt1"/>
              </a:solidFill>
              <a:latin typeface="Average"/>
              <a:ea typeface="Average"/>
              <a:cs typeface="Average"/>
              <a:sym typeface="Average"/>
            </a:endParaRPr>
          </a:p>
        </p:txBody>
      </p:sp>
      <p:sp>
        <p:nvSpPr>
          <p:cNvPr id="1407" name="Google Shape;1407;p74"/>
          <p:cNvSpPr/>
          <p:nvPr/>
        </p:nvSpPr>
        <p:spPr>
          <a:xfrm>
            <a:off x="327525" y="8127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4"/>
          <p:cNvSpPr txBox="1"/>
          <p:nvPr/>
        </p:nvSpPr>
        <p:spPr>
          <a:xfrm>
            <a:off x="942800" y="7088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3"/>
                </a:solidFill>
                <a:highlight>
                  <a:schemeClr val="lt1"/>
                </a:highlight>
                <a:latin typeface="Proxima Nova"/>
                <a:ea typeface="Proxima Nova"/>
                <a:cs typeface="Proxima Nova"/>
                <a:sym typeface="Proxima Nova"/>
              </a:rPr>
              <a:t> Speeds up </a:t>
            </a:r>
            <a:r>
              <a:rPr lang="en" sz="1800">
                <a:solidFill>
                  <a:schemeClr val="lt1"/>
                </a:solidFill>
                <a:latin typeface="Proxima Nova"/>
                <a:ea typeface="Proxima Nova"/>
                <a:cs typeface="Proxima Nova"/>
                <a:sym typeface="Proxima Nova"/>
              </a:rPr>
              <a:t> the innovation and testing </a:t>
            </a:r>
            <a:endParaRPr sz="1800">
              <a:solidFill>
                <a:schemeClr val="lt1"/>
              </a:solidFill>
              <a:latin typeface="Proxima Nova"/>
              <a:ea typeface="Proxima Nova"/>
              <a:cs typeface="Proxima Nova"/>
              <a:sym typeface="Proxima Nova"/>
            </a:endParaRPr>
          </a:p>
        </p:txBody>
      </p:sp>
      <p:sp>
        <p:nvSpPr>
          <p:cNvPr id="1409" name="Google Shape;1409;p74"/>
          <p:cNvSpPr/>
          <p:nvPr/>
        </p:nvSpPr>
        <p:spPr>
          <a:xfrm>
            <a:off x="327525" y="14223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4"/>
          <p:cNvSpPr txBox="1"/>
          <p:nvPr/>
        </p:nvSpPr>
        <p:spPr>
          <a:xfrm>
            <a:off x="942800" y="13184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3"/>
                </a:solidFill>
                <a:highlight>
                  <a:schemeClr val="lt1"/>
                </a:highlight>
                <a:latin typeface="Proxima Nova"/>
                <a:ea typeface="Proxima Nova"/>
                <a:cs typeface="Proxima Nova"/>
                <a:sym typeface="Proxima Nova"/>
              </a:rPr>
              <a:t> Less memory </a:t>
            </a:r>
            <a:r>
              <a:rPr lang="en" sz="1800">
                <a:solidFill>
                  <a:schemeClr val="lt1"/>
                </a:solidFill>
                <a:latin typeface="Proxima Nova"/>
                <a:ea typeface="Proxima Nova"/>
                <a:cs typeface="Proxima Nova"/>
                <a:sym typeface="Proxima Nova"/>
              </a:rPr>
              <a:t> requirement</a:t>
            </a:r>
            <a:endParaRPr sz="1800">
              <a:solidFill>
                <a:schemeClr val="lt1"/>
              </a:solidFill>
              <a:latin typeface="Proxima Nova"/>
              <a:ea typeface="Proxima Nova"/>
              <a:cs typeface="Proxima Nova"/>
              <a:sym typeface="Proxima Nova"/>
            </a:endParaRPr>
          </a:p>
        </p:txBody>
      </p:sp>
      <p:sp>
        <p:nvSpPr>
          <p:cNvPr id="1411" name="Google Shape;1411;p74"/>
          <p:cNvSpPr/>
          <p:nvPr/>
        </p:nvSpPr>
        <p:spPr>
          <a:xfrm>
            <a:off x="327525" y="21081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4"/>
          <p:cNvSpPr txBox="1"/>
          <p:nvPr/>
        </p:nvSpPr>
        <p:spPr>
          <a:xfrm>
            <a:off x="942800" y="20042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Makes the field of Fluid Dynamics more </a:t>
            </a:r>
            <a:r>
              <a:rPr b="1" lang="en" sz="1800">
                <a:solidFill>
                  <a:schemeClr val="accent3"/>
                </a:solidFill>
                <a:highlight>
                  <a:schemeClr val="lt1"/>
                </a:highlight>
                <a:latin typeface="Proxima Nova"/>
                <a:ea typeface="Proxima Nova"/>
                <a:cs typeface="Proxima Nova"/>
                <a:sym typeface="Proxima Nova"/>
              </a:rPr>
              <a:t> accessible  </a:t>
            </a:r>
            <a:endParaRPr b="1" sz="1800">
              <a:solidFill>
                <a:schemeClr val="accent3"/>
              </a:solidFill>
              <a:highlight>
                <a:schemeClr val="lt1"/>
              </a:highlight>
              <a:latin typeface="Proxima Nova"/>
              <a:ea typeface="Proxima Nova"/>
              <a:cs typeface="Proxima Nova"/>
              <a:sym typeface="Proxima Nova"/>
            </a:endParaRPr>
          </a:p>
        </p:txBody>
      </p:sp>
      <p:sp>
        <p:nvSpPr>
          <p:cNvPr id="1413" name="Google Shape;1413;p74"/>
          <p:cNvSpPr/>
          <p:nvPr/>
        </p:nvSpPr>
        <p:spPr>
          <a:xfrm>
            <a:off x="327525" y="27939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4"/>
          <p:cNvSpPr txBox="1"/>
          <p:nvPr/>
        </p:nvSpPr>
        <p:spPr>
          <a:xfrm>
            <a:off x="942800" y="26900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Offers </a:t>
            </a:r>
            <a:r>
              <a:rPr b="1" lang="en" sz="1800">
                <a:solidFill>
                  <a:schemeClr val="accent3"/>
                </a:solidFill>
                <a:highlight>
                  <a:schemeClr val="lt1"/>
                </a:highlight>
                <a:latin typeface="Proxima Nova"/>
                <a:ea typeface="Proxima Nova"/>
                <a:cs typeface="Proxima Nova"/>
                <a:sym typeface="Proxima Nova"/>
              </a:rPr>
              <a:t> scalability</a:t>
            </a:r>
            <a:endParaRPr b="1" sz="1800">
              <a:solidFill>
                <a:schemeClr val="accent3"/>
              </a:solidFill>
              <a:highlight>
                <a:schemeClr val="lt1"/>
              </a:highlight>
              <a:latin typeface="Proxima Nova"/>
              <a:ea typeface="Proxima Nova"/>
              <a:cs typeface="Proxima Nova"/>
              <a:sym typeface="Proxima Nova"/>
            </a:endParaRPr>
          </a:p>
        </p:txBody>
      </p:sp>
      <p:grpSp>
        <p:nvGrpSpPr>
          <p:cNvPr id="1415" name="Google Shape;1415;p74"/>
          <p:cNvGrpSpPr/>
          <p:nvPr/>
        </p:nvGrpSpPr>
        <p:grpSpPr>
          <a:xfrm>
            <a:off x="7248864" y="210524"/>
            <a:ext cx="1648473" cy="1675322"/>
            <a:chOff x="7096464" y="134324"/>
            <a:chExt cx="1648473" cy="1675322"/>
          </a:xfrm>
        </p:grpSpPr>
        <p:grpSp>
          <p:nvGrpSpPr>
            <p:cNvPr id="1416" name="Google Shape;1416;p74"/>
            <p:cNvGrpSpPr/>
            <p:nvPr/>
          </p:nvGrpSpPr>
          <p:grpSpPr>
            <a:xfrm>
              <a:off x="7096464" y="313425"/>
              <a:ext cx="657873" cy="1039022"/>
              <a:chOff x="6791664" y="923025"/>
              <a:chExt cx="657873" cy="1039022"/>
            </a:xfrm>
          </p:grpSpPr>
          <p:sp>
            <p:nvSpPr>
              <p:cNvPr id="1417" name="Google Shape;1417;p74"/>
              <p:cNvSpPr/>
              <p:nvPr/>
            </p:nvSpPr>
            <p:spPr>
              <a:xfrm>
                <a:off x="6791664" y="1688926"/>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4"/>
              <p:cNvSpPr/>
              <p:nvPr/>
            </p:nvSpPr>
            <p:spPr>
              <a:xfrm>
                <a:off x="6791664" y="1433626"/>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4"/>
              <p:cNvSpPr/>
              <p:nvPr/>
            </p:nvSpPr>
            <p:spPr>
              <a:xfrm>
                <a:off x="6791664" y="1178325"/>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4"/>
              <p:cNvSpPr/>
              <p:nvPr/>
            </p:nvSpPr>
            <p:spPr>
              <a:xfrm>
                <a:off x="6791664" y="923025"/>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74"/>
            <p:cNvSpPr/>
            <p:nvPr/>
          </p:nvSpPr>
          <p:spPr>
            <a:xfrm>
              <a:off x="8087064" y="1155526"/>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4"/>
            <p:cNvSpPr/>
            <p:nvPr/>
          </p:nvSpPr>
          <p:spPr>
            <a:xfrm>
              <a:off x="8087064" y="900226"/>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4"/>
            <p:cNvSpPr/>
            <p:nvPr/>
          </p:nvSpPr>
          <p:spPr>
            <a:xfrm>
              <a:off x="8087064" y="644925"/>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4"/>
            <p:cNvSpPr/>
            <p:nvPr/>
          </p:nvSpPr>
          <p:spPr>
            <a:xfrm>
              <a:off x="8087064" y="389625"/>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4"/>
            <p:cNvSpPr/>
            <p:nvPr/>
          </p:nvSpPr>
          <p:spPr>
            <a:xfrm>
              <a:off x="8087064" y="134324"/>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4"/>
            <p:cNvSpPr/>
            <p:nvPr/>
          </p:nvSpPr>
          <p:spPr>
            <a:xfrm>
              <a:off x="7401264" y="1536526"/>
              <a:ext cx="657873" cy="273120"/>
            </a:xfrm>
            <a:prstGeom prst="flowChartMagneticDisk">
              <a:avLst/>
            </a:prstGeom>
            <a:gradFill>
              <a:gsLst>
                <a:gs pos="0">
                  <a:srgbClr val="F48208"/>
                </a:gs>
                <a:gs pos="100000">
                  <a:srgbClr val="703E08"/>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4"/>
            <p:cNvSpPr/>
            <p:nvPr/>
          </p:nvSpPr>
          <p:spPr>
            <a:xfrm>
              <a:off x="7401264" y="1281226"/>
              <a:ext cx="657873" cy="273120"/>
            </a:xfrm>
            <a:prstGeom prst="flowChartMagneticDisk">
              <a:avLst/>
            </a:prstGeom>
            <a:gradFill>
              <a:gsLst>
                <a:gs pos="0">
                  <a:srgbClr val="F48208"/>
                </a:gs>
                <a:gs pos="100000">
                  <a:srgbClr val="703E08"/>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4"/>
            <p:cNvSpPr/>
            <p:nvPr/>
          </p:nvSpPr>
          <p:spPr>
            <a:xfrm>
              <a:off x="7401264" y="1025925"/>
              <a:ext cx="657873" cy="273120"/>
            </a:xfrm>
            <a:prstGeom prst="flowChartMagneticDisk">
              <a:avLst/>
            </a:prstGeom>
            <a:gradFill>
              <a:gsLst>
                <a:gs pos="0">
                  <a:srgbClr val="F48208"/>
                </a:gs>
                <a:gs pos="100000">
                  <a:srgbClr val="703E08"/>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29" name="Google Shape;1429;p74"/>
          <p:cNvPicPr preferRelativeResize="0"/>
          <p:nvPr/>
        </p:nvPicPr>
        <p:blipFill>
          <a:blip r:embed="rId3">
            <a:alphaModFix/>
          </a:blip>
          <a:stretch>
            <a:fillRect/>
          </a:stretch>
        </p:blipFill>
        <p:spPr>
          <a:xfrm>
            <a:off x="5428725" y="669202"/>
            <a:ext cx="1085574" cy="1085574"/>
          </a:xfrm>
          <a:prstGeom prst="rect">
            <a:avLst/>
          </a:prstGeom>
          <a:noFill/>
          <a:ln>
            <a:noFill/>
          </a:ln>
        </p:spPr>
      </p:pic>
      <p:pic>
        <p:nvPicPr>
          <p:cNvPr id="1430" name="Google Shape;1430;p74"/>
          <p:cNvPicPr preferRelativeResize="0"/>
          <p:nvPr/>
        </p:nvPicPr>
        <p:blipFill>
          <a:blip r:embed="rId4">
            <a:alphaModFix/>
          </a:blip>
          <a:stretch>
            <a:fillRect/>
          </a:stretch>
        </p:blipFill>
        <p:spPr>
          <a:xfrm>
            <a:off x="6087387" y="2571750"/>
            <a:ext cx="1286589" cy="1085575"/>
          </a:xfrm>
          <a:prstGeom prst="rect">
            <a:avLst/>
          </a:prstGeom>
          <a:noFill/>
          <a:ln>
            <a:noFill/>
          </a:ln>
        </p:spPr>
      </p:pic>
      <p:pic>
        <p:nvPicPr>
          <p:cNvPr id="1431" name="Google Shape;1431;p74"/>
          <p:cNvPicPr preferRelativeResize="0"/>
          <p:nvPr/>
        </p:nvPicPr>
        <p:blipFill rotWithShape="1">
          <a:blip r:embed="rId5">
            <a:alphaModFix/>
          </a:blip>
          <a:srcRect b="25517" l="24981" r="25205" t="24319"/>
          <a:stretch/>
        </p:blipFill>
        <p:spPr>
          <a:xfrm>
            <a:off x="7842268" y="2116273"/>
            <a:ext cx="949933" cy="956700"/>
          </a:xfrm>
          <a:prstGeom prst="rect">
            <a:avLst/>
          </a:prstGeom>
          <a:noFill/>
          <a:ln>
            <a:noFill/>
          </a:ln>
        </p:spPr>
      </p:pic>
      <p:sp>
        <p:nvSpPr>
          <p:cNvPr id="1432" name="Google Shape;1432;p74"/>
          <p:cNvSpPr/>
          <p:nvPr/>
        </p:nvSpPr>
        <p:spPr>
          <a:xfrm rot="5400000">
            <a:off x="756475" y="3692125"/>
            <a:ext cx="448800" cy="19929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4"/>
          <p:cNvSpPr txBox="1"/>
          <p:nvPr/>
        </p:nvSpPr>
        <p:spPr>
          <a:xfrm>
            <a:off x="-20250" y="4464175"/>
            <a:ext cx="1985400" cy="5274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6. Novel Features</a:t>
            </a:r>
            <a:endParaRPr b="1" sz="1800">
              <a:solidFill>
                <a:schemeClr val="lt1"/>
              </a:solidFill>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437" name="Shape 1437"/>
        <p:cNvGrpSpPr/>
        <p:nvPr/>
      </p:nvGrpSpPr>
      <p:grpSpPr>
        <a:xfrm>
          <a:off x="0" y="0"/>
          <a:ext cx="0" cy="0"/>
          <a:chOff x="0" y="0"/>
          <a:chExt cx="0" cy="0"/>
        </a:xfrm>
      </p:grpSpPr>
      <p:sp>
        <p:nvSpPr>
          <p:cNvPr id="1438" name="Google Shape;1438;p75"/>
          <p:cNvSpPr txBox="1"/>
          <p:nvPr/>
        </p:nvSpPr>
        <p:spPr>
          <a:xfrm>
            <a:off x="309075" y="-58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Novel Features</a:t>
            </a:r>
            <a:endParaRPr b="1" sz="2800">
              <a:solidFill>
                <a:schemeClr val="lt1"/>
              </a:solidFill>
              <a:latin typeface="Average"/>
              <a:ea typeface="Average"/>
              <a:cs typeface="Average"/>
              <a:sym typeface="Average"/>
            </a:endParaRPr>
          </a:p>
        </p:txBody>
      </p:sp>
      <p:sp>
        <p:nvSpPr>
          <p:cNvPr id="1439" name="Google Shape;1439;p75"/>
          <p:cNvSpPr/>
          <p:nvPr/>
        </p:nvSpPr>
        <p:spPr>
          <a:xfrm>
            <a:off x="327525" y="8127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5"/>
          <p:cNvSpPr txBox="1"/>
          <p:nvPr/>
        </p:nvSpPr>
        <p:spPr>
          <a:xfrm>
            <a:off x="942800" y="7088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3"/>
                </a:solidFill>
                <a:highlight>
                  <a:schemeClr val="lt1"/>
                </a:highlight>
                <a:latin typeface="Proxima Nova"/>
                <a:ea typeface="Proxima Nova"/>
                <a:cs typeface="Proxima Nova"/>
                <a:sym typeface="Proxima Nova"/>
              </a:rPr>
              <a:t> Speeds up </a:t>
            </a:r>
            <a:r>
              <a:rPr lang="en" sz="1800">
                <a:solidFill>
                  <a:schemeClr val="lt1"/>
                </a:solidFill>
                <a:latin typeface="Proxima Nova"/>
                <a:ea typeface="Proxima Nova"/>
                <a:cs typeface="Proxima Nova"/>
                <a:sym typeface="Proxima Nova"/>
              </a:rPr>
              <a:t> the innovation and testing </a:t>
            </a:r>
            <a:endParaRPr sz="1800">
              <a:solidFill>
                <a:schemeClr val="lt1"/>
              </a:solidFill>
              <a:latin typeface="Proxima Nova"/>
              <a:ea typeface="Proxima Nova"/>
              <a:cs typeface="Proxima Nova"/>
              <a:sym typeface="Proxima Nova"/>
            </a:endParaRPr>
          </a:p>
        </p:txBody>
      </p:sp>
      <p:sp>
        <p:nvSpPr>
          <p:cNvPr id="1441" name="Google Shape;1441;p75"/>
          <p:cNvSpPr/>
          <p:nvPr/>
        </p:nvSpPr>
        <p:spPr>
          <a:xfrm>
            <a:off x="327525" y="14223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5"/>
          <p:cNvSpPr txBox="1"/>
          <p:nvPr/>
        </p:nvSpPr>
        <p:spPr>
          <a:xfrm>
            <a:off x="942800" y="13184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3"/>
                </a:solidFill>
                <a:highlight>
                  <a:schemeClr val="lt1"/>
                </a:highlight>
                <a:latin typeface="Proxima Nova"/>
                <a:ea typeface="Proxima Nova"/>
                <a:cs typeface="Proxima Nova"/>
                <a:sym typeface="Proxima Nova"/>
              </a:rPr>
              <a:t> Less memory </a:t>
            </a:r>
            <a:r>
              <a:rPr lang="en" sz="1800">
                <a:solidFill>
                  <a:schemeClr val="lt1"/>
                </a:solidFill>
                <a:latin typeface="Proxima Nova"/>
                <a:ea typeface="Proxima Nova"/>
                <a:cs typeface="Proxima Nova"/>
                <a:sym typeface="Proxima Nova"/>
              </a:rPr>
              <a:t> requirement</a:t>
            </a:r>
            <a:endParaRPr sz="1800">
              <a:solidFill>
                <a:schemeClr val="lt1"/>
              </a:solidFill>
              <a:latin typeface="Proxima Nova"/>
              <a:ea typeface="Proxima Nova"/>
              <a:cs typeface="Proxima Nova"/>
              <a:sym typeface="Proxima Nova"/>
            </a:endParaRPr>
          </a:p>
        </p:txBody>
      </p:sp>
      <p:sp>
        <p:nvSpPr>
          <p:cNvPr id="1443" name="Google Shape;1443;p75"/>
          <p:cNvSpPr/>
          <p:nvPr/>
        </p:nvSpPr>
        <p:spPr>
          <a:xfrm>
            <a:off x="327525" y="21081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5"/>
          <p:cNvSpPr txBox="1"/>
          <p:nvPr/>
        </p:nvSpPr>
        <p:spPr>
          <a:xfrm>
            <a:off x="942800" y="20042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Makes the field of Fluid Dynamics more </a:t>
            </a:r>
            <a:r>
              <a:rPr b="1" lang="en" sz="1800">
                <a:solidFill>
                  <a:schemeClr val="accent3"/>
                </a:solidFill>
                <a:highlight>
                  <a:schemeClr val="lt1"/>
                </a:highlight>
                <a:latin typeface="Proxima Nova"/>
                <a:ea typeface="Proxima Nova"/>
                <a:cs typeface="Proxima Nova"/>
                <a:sym typeface="Proxima Nova"/>
              </a:rPr>
              <a:t> accessible  </a:t>
            </a:r>
            <a:endParaRPr b="1" sz="1800">
              <a:solidFill>
                <a:schemeClr val="accent3"/>
              </a:solidFill>
              <a:highlight>
                <a:schemeClr val="lt1"/>
              </a:highlight>
              <a:latin typeface="Proxima Nova"/>
              <a:ea typeface="Proxima Nova"/>
              <a:cs typeface="Proxima Nova"/>
              <a:sym typeface="Proxima Nova"/>
            </a:endParaRPr>
          </a:p>
        </p:txBody>
      </p:sp>
      <p:sp>
        <p:nvSpPr>
          <p:cNvPr id="1445" name="Google Shape;1445;p75"/>
          <p:cNvSpPr/>
          <p:nvPr/>
        </p:nvSpPr>
        <p:spPr>
          <a:xfrm>
            <a:off x="327525" y="27939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5"/>
          <p:cNvSpPr txBox="1"/>
          <p:nvPr/>
        </p:nvSpPr>
        <p:spPr>
          <a:xfrm>
            <a:off x="942800" y="26900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Offers </a:t>
            </a:r>
            <a:r>
              <a:rPr b="1" lang="en" sz="1800">
                <a:solidFill>
                  <a:schemeClr val="accent3"/>
                </a:solidFill>
                <a:highlight>
                  <a:schemeClr val="lt1"/>
                </a:highlight>
                <a:latin typeface="Proxima Nova"/>
                <a:ea typeface="Proxima Nova"/>
                <a:cs typeface="Proxima Nova"/>
                <a:sym typeface="Proxima Nova"/>
              </a:rPr>
              <a:t> scalability</a:t>
            </a:r>
            <a:endParaRPr b="1" sz="1800">
              <a:solidFill>
                <a:schemeClr val="accent3"/>
              </a:solidFill>
              <a:highlight>
                <a:schemeClr val="lt1"/>
              </a:highlight>
              <a:latin typeface="Proxima Nova"/>
              <a:ea typeface="Proxima Nova"/>
              <a:cs typeface="Proxima Nova"/>
              <a:sym typeface="Proxima Nova"/>
            </a:endParaRPr>
          </a:p>
        </p:txBody>
      </p:sp>
      <p:sp>
        <p:nvSpPr>
          <p:cNvPr id="1447" name="Google Shape;1447;p75"/>
          <p:cNvSpPr/>
          <p:nvPr/>
        </p:nvSpPr>
        <p:spPr>
          <a:xfrm>
            <a:off x="327525" y="34035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5"/>
          <p:cNvSpPr txBox="1"/>
          <p:nvPr/>
        </p:nvSpPr>
        <p:spPr>
          <a:xfrm>
            <a:off x="942800" y="32996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Enhances </a:t>
            </a:r>
            <a:r>
              <a:rPr b="1" lang="en" sz="1800">
                <a:solidFill>
                  <a:schemeClr val="accent3"/>
                </a:solidFill>
                <a:highlight>
                  <a:schemeClr val="lt1"/>
                </a:highlight>
                <a:latin typeface="Proxima Nova"/>
                <a:ea typeface="Proxima Nova"/>
                <a:cs typeface="Proxima Nova"/>
                <a:sym typeface="Proxima Nova"/>
              </a:rPr>
              <a:t> reliability </a:t>
            </a:r>
            <a:r>
              <a:rPr lang="en" sz="1800">
                <a:solidFill>
                  <a:schemeClr val="lt1"/>
                </a:solidFill>
                <a:latin typeface="Proxima Nova"/>
                <a:ea typeface="Proxima Nova"/>
                <a:cs typeface="Proxima Nova"/>
                <a:sym typeface="Proxima Nova"/>
              </a:rPr>
              <a:t> of the system</a:t>
            </a:r>
            <a:endParaRPr b="1" sz="1800">
              <a:solidFill>
                <a:schemeClr val="accent3"/>
              </a:solidFill>
              <a:highlight>
                <a:schemeClr val="lt1"/>
              </a:highlight>
              <a:latin typeface="Proxima Nova"/>
              <a:ea typeface="Proxima Nova"/>
              <a:cs typeface="Proxima Nova"/>
              <a:sym typeface="Proxima Nova"/>
            </a:endParaRPr>
          </a:p>
        </p:txBody>
      </p:sp>
      <p:grpSp>
        <p:nvGrpSpPr>
          <p:cNvPr id="1449" name="Google Shape;1449;p75"/>
          <p:cNvGrpSpPr/>
          <p:nvPr/>
        </p:nvGrpSpPr>
        <p:grpSpPr>
          <a:xfrm>
            <a:off x="7248864" y="210524"/>
            <a:ext cx="1648473" cy="1675322"/>
            <a:chOff x="7096464" y="134324"/>
            <a:chExt cx="1648473" cy="1675322"/>
          </a:xfrm>
        </p:grpSpPr>
        <p:grpSp>
          <p:nvGrpSpPr>
            <p:cNvPr id="1450" name="Google Shape;1450;p75"/>
            <p:cNvGrpSpPr/>
            <p:nvPr/>
          </p:nvGrpSpPr>
          <p:grpSpPr>
            <a:xfrm>
              <a:off x="7096464" y="313425"/>
              <a:ext cx="657873" cy="1039022"/>
              <a:chOff x="6791664" y="923025"/>
              <a:chExt cx="657873" cy="1039022"/>
            </a:xfrm>
          </p:grpSpPr>
          <p:sp>
            <p:nvSpPr>
              <p:cNvPr id="1451" name="Google Shape;1451;p75"/>
              <p:cNvSpPr/>
              <p:nvPr/>
            </p:nvSpPr>
            <p:spPr>
              <a:xfrm>
                <a:off x="6791664" y="1688926"/>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5"/>
              <p:cNvSpPr/>
              <p:nvPr/>
            </p:nvSpPr>
            <p:spPr>
              <a:xfrm>
                <a:off x="6791664" y="1433626"/>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5"/>
              <p:cNvSpPr/>
              <p:nvPr/>
            </p:nvSpPr>
            <p:spPr>
              <a:xfrm>
                <a:off x="6791664" y="1178325"/>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5"/>
              <p:cNvSpPr/>
              <p:nvPr/>
            </p:nvSpPr>
            <p:spPr>
              <a:xfrm>
                <a:off x="6791664" y="923025"/>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5" name="Google Shape;1455;p75"/>
            <p:cNvSpPr/>
            <p:nvPr/>
          </p:nvSpPr>
          <p:spPr>
            <a:xfrm>
              <a:off x="8087064" y="1155526"/>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5"/>
            <p:cNvSpPr/>
            <p:nvPr/>
          </p:nvSpPr>
          <p:spPr>
            <a:xfrm>
              <a:off x="8087064" y="900226"/>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5"/>
            <p:cNvSpPr/>
            <p:nvPr/>
          </p:nvSpPr>
          <p:spPr>
            <a:xfrm>
              <a:off x="8087064" y="644925"/>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5"/>
            <p:cNvSpPr/>
            <p:nvPr/>
          </p:nvSpPr>
          <p:spPr>
            <a:xfrm>
              <a:off x="8087064" y="389625"/>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5"/>
            <p:cNvSpPr/>
            <p:nvPr/>
          </p:nvSpPr>
          <p:spPr>
            <a:xfrm>
              <a:off x="8087064" y="134324"/>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5"/>
            <p:cNvSpPr/>
            <p:nvPr/>
          </p:nvSpPr>
          <p:spPr>
            <a:xfrm>
              <a:off x="7401264" y="1536526"/>
              <a:ext cx="657873" cy="273120"/>
            </a:xfrm>
            <a:prstGeom prst="flowChartMagneticDisk">
              <a:avLst/>
            </a:prstGeom>
            <a:gradFill>
              <a:gsLst>
                <a:gs pos="0">
                  <a:srgbClr val="F48208"/>
                </a:gs>
                <a:gs pos="100000">
                  <a:srgbClr val="703E08"/>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5"/>
            <p:cNvSpPr/>
            <p:nvPr/>
          </p:nvSpPr>
          <p:spPr>
            <a:xfrm>
              <a:off x="7401264" y="1281226"/>
              <a:ext cx="657873" cy="273120"/>
            </a:xfrm>
            <a:prstGeom prst="flowChartMagneticDisk">
              <a:avLst/>
            </a:prstGeom>
            <a:gradFill>
              <a:gsLst>
                <a:gs pos="0">
                  <a:srgbClr val="F48208"/>
                </a:gs>
                <a:gs pos="100000">
                  <a:srgbClr val="703E08"/>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5"/>
            <p:cNvSpPr/>
            <p:nvPr/>
          </p:nvSpPr>
          <p:spPr>
            <a:xfrm>
              <a:off x="7401264" y="1025925"/>
              <a:ext cx="657873" cy="273120"/>
            </a:xfrm>
            <a:prstGeom prst="flowChartMagneticDisk">
              <a:avLst/>
            </a:prstGeom>
            <a:gradFill>
              <a:gsLst>
                <a:gs pos="0">
                  <a:srgbClr val="F48208"/>
                </a:gs>
                <a:gs pos="100000">
                  <a:srgbClr val="703E08"/>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63" name="Google Shape;1463;p75"/>
          <p:cNvPicPr preferRelativeResize="0"/>
          <p:nvPr/>
        </p:nvPicPr>
        <p:blipFill>
          <a:blip r:embed="rId3">
            <a:alphaModFix/>
          </a:blip>
          <a:stretch>
            <a:fillRect/>
          </a:stretch>
        </p:blipFill>
        <p:spPr>
          <a:xfrm>
            <a:off x="5428725" y="669202"/>
            <a:ext cx="1085574" cy="1085574"/>
          </a:xfrm>
          <a:prstGeom prst="rect">
            <a:avLst/>
          </a:prstGeom>
          <a:noFill/>
          <a:ln>
            <a:noFill/>
          </a:ln>
        </p:spPr>
      </p:pic>
      <p:pic>
        <p:nvPicPr>
          <p:cNvPr id="1464" name="Google Shape;1464;p75"/>
          <p:cNvPicPr preferRelativeResize="0"/>
          <p:nvPr/>
        </p:nvPicPr>
        <p:blipFill>
          <a:blip r:embed="rId4">
            <a:alphaModFix/>
          </a:blip>
          <a:stretch>
            <a:fillRect/>
          </a:stretch>
        </p:blipFill>
        <p:spPr>
          <a:xfrm>
            <a:off x="6087387" y="2571750"/>
            <a:ext cx="1286589" cy="1085575"/>
          </a:xfrm>
          <a:prstGeom prst="rect">
            <a:avLst/>
          </a:prstGeom>
          <a:noFill/>
          <a:ln>
            <a:noFill/>
          </a:ln>
        </p:spPr>
      </p:pic>
      <p:pic>
        <p:nvPicPr>
          <p:cNvPr id="1465" name="Google Shape;1465;p75"/>
          <p:cNvPicPr preferRelativeResize="0"/>
          <p:nvPr/>
        </p:nvPicPr>
        <p:blipFill rotWithShape="1">
          <a:blip r:embed="rId5">
            <a:alphaModFix/>
          </a:blip>
          <a:srcRect b="25517" l="24981" r="25205" t="24319"/>
          <a:stretch/>
        </p:blipFill>
        <p:spPr>
          <a:xfrm>
            <a:off x="7842268" y="2116273"/>
            <a:ext cx="949933" cy="956700"/>
          </a:xfrm>
          <a:prstGeom prst="rect">
            <a:avLst/>
          </a:prstGeom>
          <a:noFill/>
          <a:ln>
            <a:noFill/>
          </a:ln>
        </p:spPr>
      </p:pic>
      <p:pic>
        <p:nvPicPr>
          <p:cNvPr id="1466" name="Google Shape;1466;p75"/>
          <p:cNvPicPr preferRelativeResize="0"/>
          <p:nvPr/>
        </p:nvPicPr>
        <p:blipFill>
          <a:blip r:embed="rId6">
            <a:alphaModFix/>
          </a:blip>
          <a:stretch>
            <a:fillRect/>
          </a:stretch>
        </p:blipFill>
        <p:spPr>
          <a:xfrm>
            <a:off x="7881325" y="3694525"/>
            <a:ext cx="871825" cy="891251"/>
          </a:xfrm>
          <a:prstGeom prst="rect">
            <a:avLst/>
          </a:prstGeom>
          <a:noFill/>
          <a:ln>
            <a:noFill/>
          </a:ln>
        </p:spPr>
      </p:pic>
      <p:sp>
        <p:nvSpPr>
          <p:cNvPr id="1467" name="Google Shape;1467;p75"/>
          <p:cNvSpPr/>
          <p:nvPr/>
        </p:nvSpPr>
        <p:spPr>
          <a:xfrm rot="5400000">
            <a:off x="756475" y="3692125"/>
            <a:ext cx="448800" cy="19929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5"/>
          <p:cNvSpPr txBox="1"/>
          <p:nvPr/>
        </p:nvSpPr>
        <p:spPr>
          <a:xfrm>
            <a:off x="-20250" y="4464175"/>
            <a:ext cx="1985400" cy="5274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6. Novel Features</a:t>
            </a:r>
            <a:endParaRPr b="1" sz="1800">
              <a:solidFill>
                <a:schemeClr val="lt1"/>
              </a:solidFill>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472" name="Shape 1472"/>
        <p:cNvGrpSpPr/>
        <p:nvPr/>
      </p:nvGrpSpPr>
      <p:grpSpPr>
        <a:xfrm>
          <a:off x="0" y="0"/>
          <a:ext cx="0" cy="0"/>
          <a:chOff x="0" y="0"/>
          <a:chExt cx="0" cy="0"/>
        </a:xfrm>
      </p:grpSpPr>
      <p:sp>
        <p:nvSpPr>
          <p:cNvPr id="1473" name="Google Shape;1473;p76"/>
          <p:cNvSpPr txBox="1"/>
          <p:nvPr/>
        </p:nvSpPr>
        <p:spPr>
          <a:xfrm>
            <a:off x="309075" y="-58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Novel Features</a:t>
            </a:r>
            <a:endParaRPr b="1" sz="2800">
              <a:solidFill>
                <a:schemeClr val="lt1"/>
              </a:solidFill>
              <a:latin typeface="Average"/>
              <a:ea typeface="Average"/>
              <a:cs typeface="Average"/>
              <a:sym typeface="Average"/>
            </a:endParaRPr>
          </a:p>
        </p:txBody>
      </p:sp>
      <p:sp>
        <p:nvSpPr>
          <p:cNvPr id="1474" name="Google Shape;1474;p76"/>
          <p:cNvSpPr/>
          <p:nvPr/>
        </p:nvSpPr>
        <p:spPr>
          <a:xfrm>
            <a:off x="327525" y="8127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6"/>
          <p:cNvSpPr txBox="1"/>
          <p:nvPr/>
        </p:nvSpPr>
        <p:spPr>
          <a:xfrm>
            <a:off x="942800" y="7088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3"/>
                </a:solidFill>
                <a:highlight>
                  <a:schemeClr val="lt1"/>
                </a:highlight>
                <a:latin typeface="Proxima Nova"/>
                <a:ea typeface="Proxima Nova"/>
                <a:cs typeface="Proxima Nova"/>
                <a:sym typeface="Proxima Nova"/>
              </a:rPr>
              <a:t> Speeds up </a:t>
            </a:r>
            <a:r>
              <a:rPr lang="en" sz="1800">
                <a:solidFill>
                  <a:schemeClr val="lt1"/>
                </a:solidFill>
                <a:latin typeface="Proxima Nova"/>
                <a:ea typeface="Proxima Nova"/>
                <a:cs typeface="Proxima Nova"/>
                <a:sym typeface="Proxima Nova"/>
              </a:rPr>
              <a:t> the innovation and testing </a:t>
            </a:r>
            <a:endParaRPr sz="1800">
              <a:solidFill>
                <a:schemeClr val="lt1"/>
              </a:solidFill>
              <a:latin typeface="Proxima Nova"/>
              <a:ea typeface="Proxima Nova"/>
              <a:cs typeface="Proxima Nova"/>
              <a:sym typeface="Proxima Nova"/>
            </a:endParaRPr>
          </a:p>
        </p:txBody>
      </p:sp>
      <p:sp>
        <p:nvSpPr>
          <p:cNvPr id="1476" name="Google Shape;1476;p76"/>
          <p:cNvSpPr/>
          <p:nvPr/>
        </p:nvSpPr>
        <p:spPr>
          <a:xfrm>
            <a:off x="327525" y="14223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6"/>
          <p:cNvSpPr txBox="1"/>
          <p:nvPr/>
        </p:nvSpPr>
        <p:spPr>
          <a:xfrm>
            <a:off x="942800" y="13184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3"/>
                </a:solidFill>
                <a:highlight>
                  <a:schemeClr val="lt1"/>
                </a:highlight>
                <a:latin typeface="Proxima Nova"/>
                <a:ea typeface="Proxima Nova"/>
                <a:cs typeface="Proxima Nova"/>
                <a:sym typeface="Proxima Nova"/>
              </a:rPr>
              <a:t> Less memory </a:t>
            </a:r>
            <a:r>
              <a:rPr lang="en" sz="1800">
                <a:solidFill>
                  <a:schemeClr val="lt1"/>
                </a:solidFill>
                <a:latin typeface="Proxima Nova"/>
                <a:ea typeface="Proxima Nova"/>
                <a:cs typeface="Proxima Nova"/>
                <a:sym typeface="Proxima Nova"/>
              </a:rPr>
              <a:t> requirement</a:t>
            </a:r>
            <a:endParaRPr sz="1800">
              <a:solidFill>
                <a:schemeClr val="lt1"/>
              </a:solidFill>
              <a:latin typeface="Proxima Nova"/>
              <a:ea typeface="Proxima Nova"/>
              <a:cs typeface="Proxima Nova"/>
              <a:sym typeface="Proxima Nova"/>
            </a:endParaRPr>
          </a:p>
        </p:txBody>
      </p:sp>
      <p:sp>
        <p:nvSpPr>
          <p:cNvPr id="1478" name="Google Shape;1478;p76"/>
          <p:cNvSpPr/>
          <p:nvPr/>
        </p:nvSpPr>
        <p:spPr>
          <a:xfrm>
            <a:off x="327525" y="21081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6"/>
          <p:cNvSpPr txBox="1"/>
          <p:nvPr/>
        </p:nvSpPr>
        <p:spPr>
          <a:xfrm>
            <a:off x="942800" y="20042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Makes the field of Fluid Dynamics more </a:t>
            </a:r>
            <a:r>
              <a:rPr b="1" lang="en" sz="1800">
                <a:solidFill>
                  <a:schemeClr val="accent3"/>
                </a:solidFill>
                <a:highlight>
                  <a:schemeClr val="lt1"/>
                </a:highlight>
                <a:latin typeface="Proxima Nova"/>
                <a:ea typeface="Proxima Nova"/>
                <a:cs typeface="Proxima Nova"/>
                <a:sym typeface="Proxima Nova"/>
              </a:rPr>
              <a:t> accessible  </a:t>
            </a:r>
            <a:endParaRPr b="1" sz="1800">
              <a:solidFill>
                <a:schemeClr val="accent3"/>
              </a:solidFill>
              <a:highlight>
                <a:schemeClr val="lt1"/>
              </a:highlight>
              <a:latin typeface="Proxima Nova"/>
              <a:ea typeface="Proxima Nova"/>
              <a:cs typeface="Proxima Nova"/>
              <a:sym typeface="Proxima Nova"/>
            </a:endParaRPr>
          </a:p>
        </p:txBody>
      </p:sp>
      <p:sp>
        <p:nvSpPr>
          <p:cNvPr id="1480" name="Google Shape;1480;p76"/>
          <p:cNvSpPr/>
          <p:nvPr/>
        </p:nvSpPr>
        <p:spPr>
          <a:xfrm>
            <a:off x="327525" y="27939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6"/>
          <p:cNvSpPr txBox="1"/>
          <p:nvPr/>
        </p:nvSpPr>
        <p:spPr>
          <a:xfrm>
            <a:off x="942800" y="26900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Offers </a:t>
            </a:r>
            <a:r>
              <a:rPr b="1" lang="en" sz="1800">
                <a:solidFill>
                  <a:schemeClr val="accent3"/>
                </a:solidFill>
                <a:highlight>
                  <a:schemeClr val="lt1"/>
                </a:highlight>
                <a:latin typeface="Proxima Nova"/>
                <a:ea typeface="Proxima Nova"/>
                <a:cs typeface="Proxima Nova"/>
                <a:sym typeface="Proxima Nova"/>
              </a:rPr>
              <a:t> scalability</a:t>
            </a:r>
            <a:endParaRPr b="1" sz="1800">
              <a:solidFill>
                <a:schemeClr val="accent3"/>
              </a:solidFill>
              <a:highlight>
                <a:schemeClr val="lt1"/>
              </a:highlight>
              <a:latin typeface="Proxima Nova"/>
              <a:ea typeface="Proxima Nova"/>
              <a:cs typeface="Proxima Nova"/>
              <a:sym typeface="Proxima Nova"/>
            </a:endParaRPr>
          </a:p>
        </p:txBody>
      </p:sp>
      <p:sp>
        <p:nvSpPr>
          <p:cNvPr id="1482" name="Google Shape;1482;p76"/>
          <p:cNvSpPr/>
          <p:nvPr/>
        </p:nvSpPr>
        <p:spPr>
          <a:xfrm>
            <a:off x="327525" y="34035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6"/>
          <p:cNvSpPr txBox="1"/>
          <p:nvPr/>
        </p:nvSpPr>
        <p:spPr>
          <a:xfrm>
            <a:off x="942800" y="32996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Enhances </a:t>
            </a:r>
            <a:r>
              <a:rPr b="1" lang="en" sz="1800">
                <a:solidFill>
                  <a:schemeClr val="accent3"/>
                </a:solidFill>
                <a:highlight>
                  <a:schemeClr val="lt1"/>
                </a:highlight>
                <a:latin typeface="Proxima Nova"/>
                <a:ea typeface="Proxima Nova"/>
                <a:cs typeface="Proxima Nova"/>
                <a:sym typeface="Proxima Nova"/>
              </a:rPr>
              <a:t> reliability </a:t>
            </a:r>
            <a:r>
              <a:rPr lang="en" sz="1800">
                <a:solidFill>
                  <a:schemeClr val="lt1"/>
                </a:solidFill>
                <a:latin typeface="Proxima Nova"/>
                <a:ea typeface="Proxima Nova"/>
                <a:cs typeface="Proxima Nova"/>
                <a:sym typeface="Proxima Nova"/>
              </a:rPr>
              <a:t> of the system</a:t>
            </a:r>
            <a:endParaRPr b="1" sz="1800">
              <a:solidFill>
                <a:schemeClr val="accent3"/>
              </a:solidFill>
              <a:highlight>
                <a:schemeClr val="lt1"/>
              </a:highlight>
              <a:latin typeface="Proxima Nova"/>
              <a:ea typeface="Proxima Nova"/>
              <a:cs typeface="Proxima Nova"/>
              <a:sym typeface="Proxima Nova"/>
            </a:endParaRPr>
          </a:p>
        </p:txBody>
      </p:sp>
      <p:sp>
        <p:nvSpPr>
          <p:cNvPr id="1484" name="Google Shape;1484;p76"/>
          <p:cNvSpPr/>
          <p:nvPr/>
        </p:nvSpPr>
        <p:spPr>
          <a:xfrm>
            <a:off x="327525" y="40131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6"/>
          <p:cNvSpPr txBox="1"/>
          <p:nvPr/>
        </p:nvSpPr>
        <p:spPr>
          <a:xfrm>
            <a:off x="942800" y="3909300"/>
            <a:ext cx="650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3"/>
                </a:solidFill>
                <a:highlight>
                  <a:schemeClr val="lt1"/>
                </a:highlight>
                <a:latin typeface="Proxima Nova"/>
                <a:ea typeface="Proxima Nova"/>
                <a:cs typeface="Proxima Nova"/>
                <a:sym typeface="Proxima Nova"/>
              </a:rPr>
              <a:t> Faster training </a:t>
            </a:r>
            <a:r>
              <a:rPr lang="en" sz="1800">
                <a:solidFill>
                  <a:schemeClr val="lt1"/>
                </a:solidFill>
                <a:latin typeface="Proxima Nova"/>
                <a:ea typeface="Proxima Nova"/>
                <a:cs typeface="Proxima Nova"/>
                <a:sym typeface="Proxima Nova"/>
              </a:rPr>
              <a:t> as lesser number of training samples required</a:t>
            </a:r>
            <a:endParaRPr b="1" sz="1800">
              <a:solidFill>
                <a:schemeClr val="accent3"/>
              </a:solidFill>
              <a:highlight>
                <a:schemeClr val="lt1"/>
              </a:highlight>
              <a:latin typeface="Proxima Nova"/>
              <a:ea typeface="Proxima Nova"/>
              <a:cs typeface="Proxima Nova"/>
              <a:sym typeface="Proxima Nova"/>
            </a:endParaRPr>
          </a:p>
        </p:txBody>
      </p:sp>
      <p:grpSp>
        <p:nvGrpSpPr>
          <p:cNvPr id="1486" name="Google Shape;1486;p76"/>
          <p:cNvGrpSpPr/>
          <p:nvPr/>
        </p:nvGrpSpPr>
        <p:grpSpPr>
          <a:xfrm>
            <a:off x="7248864" y="210524"/>
            <a:ext cx="1648473" cy="1675322"/>
            <a:chOff x="7096464" y="134324"/>
            <a:chExt cx="1648473" cy="1675322"/>
          </a:xfrm>
        </p:grpSpPr>
        <p:grpSp>
          <p:nvGrpSpPr>
            <p:cNvPr id="1487" name="Google Shape;1487;p76"/>
            <p:cNvGrpSpPr/>
            <p:nvPr/>
          </p:nvGrpSpPr>
          <p:grpSpPr>
            <a:xfrm>
              <a:off x="7096464" y="313425"/>
              <a:ext cx="657873" cy="1039022"/>
              <a:chOff x="6791664" y="923025"/>
              <a:chExt cx="657873" cy="1039022"/>
            </a:xfrm>
          </p:grpSpPr>
          <p:sp>
            <p:nvSpPr>
              <p:cNvPr id="1488" name="Google Shape;1488;p76"/>
              <p:cNvSpPr/>
              <p:nvPr/>
            </p:nvSpPr>
            <p:spPr>
              <a:xfrm>
                <a:off x="6791664" y="1688926"/>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6"/>
              <p:cNvSpPr/>
              <p:nvPr/>
            </p:nvSpPr>
            <p:spPr>
              <a:xfrm>
                <a:off x="6791664" y="1433626"/>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6"/>
              <p:cNvSpPr/>
              <p:nvPr/>
            </p:nvSpPr>
            <p:spPr>
              <a:xfrm>
                <a:off x="6791664" y="1178325"/>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6"/>
              <p:cNvSpPr/>
              <p:nvPr/>
            </p:nvSpPr>
            <p:spPr>
              <a:xfrm>
                <a:off x="6791664" y="923025"/>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2" name="Google Shape;1492;p76"/>
            <p:cNvSpPr/>
            <p:nvPr/>
          </p:nvSpPr>
          <p:spPr>
            <a:xfrm>
              <a:off x="8087064" y="1155526"/>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6"/>
            <p:cNvSpPr/>
            <p:nvPr/>
          </p:nvSpPr>
          <p:spPr>
            <a:xfrm>
              <a:off x="8087064" y="900226"/>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6"/>
            <p:cNvSpPr/>
            <p:nvPr/>
          </p:nvSpPr>
          <p:spPr>
            <a:xfrm>
              <a:off x="8087064" y="644925"/>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6"/>
            <p:cNvSpPr/>
            <p:nvPr/>
          </p:nvSpPr>
          <p:spPr>
            <a:xfrm>
              <a:off x="8087064" y="389625"/>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6"/>
            <p:cNvSpPr/>
            <p:nvPr/>
          </p:nvSpPr>
          <p:spPr>
            <a:xfrm>
              <a:off x="8087064" y="134324"/>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6"/>
            <p:cNvSpPr/>
            <p:nvPr/>
          </p:nvSpPr>
          <p:spPr>
            <a:xfrm>
              <a:off x="7401264" y="1536526"/>
              <a:ext cx="657873" cy="273120"/>
            </a:xfrm>
            <a:prstGeom prst="flowChartMagneticDisk">
              <a:avLst/>
            </a:prstGeom>
            <a:gradFill>
              <a:gsLst>
                <a:gs pos="0">
                  <a:srgbClr val="F48208"/>
                </a:gs>
                <a:gs pos="100000">
                  <a:srgbClr val="703E08"/>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6"/>
            <p:cNvSpPr/>
            <p:nvPr/>
          </p:nvSpPr>
          <p:spPr>
            <a:xfrm>
              <a:off x="7401264" y="1281226"/>
              <a:ext cx="657873" cy="273120"/>
            </a:xfrm>
            <a:prstGeom prst="flowChartMagneticDisk">
              <a:avLst/>
            </a:prstGeom>
            <a:gradFill>
              <a:gsLst>
                <a:gs pos="0">
                  <a:srgbClr val="F48208"/>
                </a:gs>
                <a:gs pos="100000">
                  <a:srgbClr val="703E08"/>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6"/>
            <p:cNvSpPr/>
            <p:nvPr/>
          </p:nvSpPr>
          <p:spPr>
            <a:xfrm>
              <a:off x="7401264" y="1025925"/>
              <a:ext cx="657873" cy="273120"/>
            </a:xfrm>
            <a:prstGeom prst="flowChartMagneticDisk">
              <a:avLst/>
            </a:prstGeom>
            <a:gradFill>
              <a:gsLst>
                <a:gs pos="0">
                  <a:srgbClr val="F48208"/>
                </a:gs>
                <a:gs pos="100000">
                  <a:srgbClr val="703E08"/>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0" name="Google Shape;1500;p76"/>
          <p:cNvPicPr preferRelativeResize="0"/>
          <p:nvPr/>
        </p:nvPicPr>
        <p:blipFill>
          <a:blip r:embed="rId3">
            <a:alphaModFix/>
          </a:blip>
          <a:stretch>
            <a:fillRect/>
          </a:stretch>
        </p:blipFill>
        <p:spPr>
          <a:xfrm>
            <a:off x="5428725" y="669202"/>
            <a:ext cx="1085574" cy="1085574"/>
          </a:xfrm>
          <a:prstGeom prst="rect">
            <a:avLst/>
          </a:prstGeom>
          <a:noFill/>
          <a:ln>
            <a:noFill/>
          </a:ln>
        </p:spPr>
      </p:pic>
      <p:pic>
        <p:nvPicPr>
          <p:cNvPr id="1501" name="Google Shape;1501;p76"/>
          <p:cNvPicPr preferRelativeResize="0"/>
          <p:nvPr/>
        </p:nvPicPr>
        <p:blipFill>
          <a:blip r:embed="rId4">
            <a:alphaModFix/>
          </a:blip>
          <a:stretch>
            <a:fillRect/>
          </a:stretch>
        </p:blipFill>
        <p:spPr>
          <a:xfrm>
            <a:off x="6087387" y="2571750"/>
            <a:ext cx="1286589" cy="1085575"/>
          </a:xfrm>
          <a:prstGeom prst="rect">
            <a:avLst/>
          </a:prstGeom>
          <a:noFill/>
          <a:ln>
            <a:noFill/>
          </a:ln>
        </p:spPr>
      </p:pic>
      <p:pic>
        <p:nvPicPr>
          <p:cNvPr id="1502" name="Google Shape;1502;p76"/>
          <p:cNvPicPr preferRelativeResize="0"/>
          <p:nvPr/>
        </p:nvPicPr>
        <p:blipFill rotWithShape="1">
          <a:blip r:embed="rId5">
            <a:alphaModFix/>
          </a:blip>
          <a:srcRect b="25517" l="24981" r="25205" t="24319"/>
          <a:stretch/>
        </p:blipFill>
        <p:spPr>
          <a:xfrm>
            <a:off x="7842268" y="2116273"/>
            <a:ext cx="949933" cy="956700"/>
          </a:xfrm>
          <a:prstGeom prst="rect">
            <a:avLst/>
          </a:prstGeom>
          <a:noFill/>
          <a:ln>
            <a:noFill/>
          </a:ln>
        </p:spPr>
      </p:pic>
      <p:pic>
        <p:nvPicPr>
          <p:cNvPr id="1503" name="Google Shape;1503;p76"/>
          <p:cNvPicPr preferRelativeResize="0"/>
          <p:nvPr/>
        </p:nvPicPr>
        <p:blipFill>
          <a:blip r:embed="rId6">
            <a:alphaModFix/>
          </a:blip>
          <a:stretch>
            <a:fillRect/>
          </a:stretch>
        </p:blipFill>
        <p:spPr>
          <a:xfrm>
            <a:off x="7881325" y="3694525"/>
            <a:ext cx="871825" cy="891251"/>
          </a:xfrm>
          <a:prstGeom prst="rect">
            <a:avLst/>
          </a:prstGeom>
          <a:noFill/>
          <a:ln>
            <a:noFill/>
          </a:ln>
        </p:spPr>
      </p:pic>
      <p:sp>
        <p:nvSpPr>
          <p:cNvPr id="1504" name="Google Shape;1504;p76"/>
          <p:cNvSpPr/>
          <p:nvPr/>
        </p:nvSpPr>
        <p:spPr>
          <a:xfrm rot="5400000">
            <a:off x="756475" y="3692125"/>
            <a:ext cx="448800" cy="19929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6"/>
          <p:cNvSpPr txBox="1"/>
          <p:nvPr/>
        </p:nvSpPr>
        <p:spPr>
          <a:xfrm>
            <a:off x="-20250" y="4464175"/>
            <a:ext cx="1985400" cy="5274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6. Novel Features</a:t>
            </a:r>
            <a:endParaRPr b="1" sz="1800">
              <a:solidFill>
                <a:schemeClr val="lt1"/>
              </a:solidFill>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509" name="Shape 1509"/>
        <p:cNvGrpSpPr/>
        <p:nvPr/>
      </p:nvGrpSpPr>
      <p:grpSpPr>
        <a:xfrm>
          <a:off x="0" y="0"/>
          <a:ext cx="0" cy="0"/>
          <a:chOff x="0" y="0"/>
          <a:chExt cx="0" cy="0"/>
        </a:xfrm>
      </p:grpSpPr>
      <p:sp>
        <p:nvSpPr>
          <p:cNvPr id="1510" name="Google Shape;1510;p77"/>
          <p:cNvSpPr txBox="1"/>
          <p:nvPr>
            <p:ph type="title"/>
          </p:nvPr>
        </p:nvSpPr>
        <p:spPr>
          <a:xfrm>
            <a:off x="260800" y="341200"/>
            <a:ext cx="8371800" cy="469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Acknowledgement</a:t>
            </a:r>
            <a:endParaRPr/>
          </a:p>
          <a:p>
            <a:pPr indent="0" lvl="0" marL="0" rtl="0" algn="l">
              <a:spcBef>
                <a:spcPts val="0"/>
              </a:spcBef>
              <a:spcAft>
                <a:spcPts val="0"/>
              </a:spcAft>
              <a:buNone/>
            </a:pPr>
            <a:r>
              <a:t/>
            </a:r>
            <a:endParaRPr sz="2400"/>
          </a:p>
          <a:p>
            <a:pPr indent="0" lvl="0" marL="0" rtl="0" algn="just">
              <a:spcBef>
                <a:spcPts val="0"/>
              </a:spcBef>
              <a:spcAft>
                <a:spcPts val="0"/>
              </a:spcAft>
              <a:buNone/>
            </a:pPr>
            <a:r>
              <a:rPr lang="en" sz="2400"/>
              <a:t>I would like to thank </a:t>
            </a:r>
            <a:r>
              <a:rPr b="1" lang="en" sz="2400"/>
              <a:t>Prof. Rajaram Lakkaraju</a:t>
            </a:r>
            <a:r>
              <a:rPr lang="en" sz="2400"/>
              <a:t> for his guidance and teaching sessions. Even in times of lockdown, it is all due to his help that I can access the resources in campus and finish my work. It would not have been possible for me to continue working without his constant encouragement and support throughout these 3 year for which I cannot be thankful enough. </a:t>
            </a:r>
            <a:endParaRPr sz="2400"/>
          </a:p>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514" name="Shape 1514"/>
        <p:cNvGrpSpPr/>
        <p:nvPr/>
      </p:nvGrpSpPr>
      <p:grpSpPr>
        <a:xfrm>
          <a:off x="0" y="0"/>
          <a:ext cx="0" cy="0"/>
          <a:chOff x="0" y="0"/>
          <a:chExt cx="0" cy="0"/>
        </a:xfrm>
      </p:grpSpPr>
      <p:sp>
        <p:nvSpPr>
          <p:cNvPr id="1515" name="Google Shape;1515;p78"/>
          <p:cNvSpPr txBox="1"/>
          <p:nvPr>
            <p:ph type="title"/>
          </p:nvPr>
        </p:nvSpPr>
        <p:spPr>
          <a:xfrm>
            <a:off x="369500" y="1390350"/>
            <a:ext cx="7424400" cy="286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Thanking you Sir</a:t>
            </a:r>
            <a:endParaRPr sz="3200"/>
          </a:p>
          <a:p>
            <a:pPr indent="0" lvl="0" marL="0" rtl="0" algn="l">
              <a:lnSpc>
                <a:spcPct val="100000"/>
              </a:lnSpc>
              <a:spcBef>
                <a:spcPts val="0"/>
              </a:spcBef>
              <a:spcAft>
                <a:spcPts val="0"/>
              </a:spcAft>
              <a:buNone/>
            </a:pPr>
            <a:r>
              <a:t/>
            </a:r>
            <a:endParaRPr sz="3200"/>
          </a:p>
          <a:p>
            <a:pPr indent="0" lvl="0" marL="0" rtl="0" algn="l">
              <a:lnSpc>
                <a:spcPct val="100000"/>
              </a:lnSpc>
              <a:spcBef>
                <a:spcPts val="0"/>
              </a:spcBef>
              <a:spcAft>
                <a:spcPts val="0"/>
              </a:spcAft>
              <a:buNone/>
            </a:pPr>
            <a:r>
              <a:rPr lang="en" sz="3600">
                <a:latin typeface="Oswald Regular"/>
                <a:ea typeface="Oswald Regular"/>
                <a:cs typeface="Oswald Regular"/>
                <a:sym typeface="Oswald Regular"/>
              </a:rPr>
              <a:t>I would be delighted if I could answer few questions related to my work. </a:t>
            </a:r>
            <a:endParaRPr sz="3600">
              <a:latin typeface="Oswald Regular"/>
              <a:ea typeface="Oswald Regular"/>
              <a:cs typeface="Oswald Regular"/>
              <a:sym typeface="Oswald Regular"/>
            </a:endParaRPr>
          </a:p>
          <a:p>
            <a:pPr indent="0" lvl="0" marL="0" rtl="0" algn="l">
              <a:lnSpc>
                <a:spcPct val="100000"/>
              </a:lnSpc>
              <a:spcBef>
                <a:spcPts val="0"/>
              </a:spcBef>
              <a:spcAft>
                <a:spcPts val="0"/>
              </a:spcAft>
              <a:buNone/>
            </a:pPr>
            <a:r>
              <a:t/>
            </a:r>
            <a:endParaRPr sz="3600">
              <a:latin typeface="Oswald Regular"/>
              <a:ea typeface="Oswald Regular"/>
              <a:cs typeface="Oswald Regular"/>
              <a:sym typeface="Oswald Regular"/>
            </a:endParaRPr>
          </a:p>
          <a:p>
            <a:pPr indent="0" lvl="0" marL="0" rtl="0" algn="l">
              <a:lnSpc>
                <a:spcPct val="100000"/>
              </a:lnSpc>
              <a:spcBef>
                <a:spcPts val="0"/>
              </a:spcBef>
              <a:spcAft>
                <a:spcPts val="0"/>
              </a:spcAft>
              <a:buNone/>
            </a:pPr>
            <a:r>
              <a:rPr lang="en" sz="2400">
                <a:latin typeface="Oswald Regular"/>
                <a:ea typeface="Oswald Regular"/>
                <a:cs typeface="Oswald Regular"/>
                <a:sym typeface="Oswald Regular"/>
              </a:rPr>
              <a:t>Email address: </a:t>
            </a:r>
            <a:r>
              <a:rPr lang="en" sz="2400" u="sng">
                <a:solidFill>
                  <a:schemeClr val="hlink"/>
                </a:solidFill>
                <a:latin typeface="Oswald Regular"/>
                <a:ea typeface="Oswald Regular"/>
                <a:cs typeface="Oswald Regular"/>
                <a:sym typeface="Oswald Regular"/>
                <a:hlinkClick r:id="rId3"/>
              </a:rPr>
              <a:t>ritvik.pandey03@gmail.com</a:t>
            </a:r>
            <a:endParaRPr sz="2400">
              <a:latin typeface="Oswald Regular"/>
              <a:ea typeface="Oswald Regular"/>
              <a:cs typeface="Oswald Regular"/>
              <a:sym typeface="Oswald Regul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79"/>
          <p:cNvSpPr txBox="1"/>
          <p:nvPr/>
        </p:nvSpPr>
        <p:spPr>
          <a:xfrm>
            <a:off x="4698075" y="222725"/>
            <a:ext cx="16437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References</a:t>
            </a:r>
            <a:endParaRPr b="1" sz="2000">
              <a:latin typeface="Roboto"/>
              <a:ea typeface="Roboto"/>
              <a:cs typeface="Roboto"/>
              <a:sym typeface="Roboto"/>
            </a:endParaRPr>
          </a:p>
        </p:txBody>
      </p:sp>
      <p:sp>
        <p:nvSpPr>
          <p:cNvPr id="1521" name="Google Shape;1521;p79"/>
          <p:cNvSpPr txBox="1"/>
          <p:nvPr/>
        </p:nvSpPr>
        <p:spPr>
          <a:xfrm>
            <a:off x="2299000" y="564825"/>
            <a:ext cx="6845100" cy="4008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Proxima Nova"/>
              <a:buAutoNum type="arabicPeriod"/>
            </a:pPr>
            <a:r>
              <a:rPr lang="en" sz="1200" u="sng">
                <a:solidFill>
                  <a:schemeClr val="hlink"/>
                </a:solidFill>
                <a:latin typeface="Proxima Nova"/>
                <a:ea typeface="Proxima Nova"/>
                <a:cs typeface="Proxima Nova"/>
                <a:sym typeface="Proxima Nova"/>
                <a:hlinkClick r:id="rId3"/>
              </a:rPr>
              <a:t>https://cfd.ninja/ansys-fluent/ansys-fluent-naca-airfoil-4412/</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 sz="1200" u="sng">
                <a:solidFill>
                  <a:schemeClr val="hlink"/>
                </a:solidFill>
                <a:latin typeface="Proxima Nova"/>
                <a:ea typeface="Proxima Nova"/>
                <a:cs typeface="Proxima Nova"/>
                <a:sym typeface="Proxima Nova"/>
                <a:hlinkClick r:id="rId4"/>
              </a:rPr>
              <a:t>https://bdtechtalks.com/2021/01/28/deep-learning-explainer/</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 sz="1200" u="sng">
                <a:solidFill>
                  <a:schemeClr val="hlink"/>
                </a:solidFill>
                <a:latin typeface="Proxima Nova"/>
                <a:ea typeface="Proxima Nova"/>
                <a:cs typeface="Proxima Nova"/>
                <a:sym typeface="Proxima Nova"/>
                <a:hlinkClick r:id="rId5"/>
              </a:rPr>
              <a:t>https://www.cleanpng.com/png-computer-icons-scalable-vector-graphics-hyperlink-6952117/</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 sz="1200" u="sng">
                <a:solidFill>
                  <a:schemeClr val="hlink"/>
                </a:solidFill>
                <a:latin typeface="Proxima Nova"/>
                <a:ea typeface="Proxima Nova"/>
                <a:cs typeface="Proxima Nova"/>
                <a:sym typeface="Proxima Nova"/>
                <a:hlinkClick r:id="rId6"/>
              </a:rPr>
              <a:t>https://www.123rf.com/clipart-vector/scalability.html?sti=m3paib7h8eb9lq8qid|&amp;</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 sz="1200" u="sng">
                <a:solidFill>
                  <a:schemeClr val="hlink"/>
                </a:solidFill>
                <a:latin typeface="Proxima Nova"/>
                <a:ea typeface="Proxima Nova"/>
                <a:cs typeface="Proxima Nova"/>
                <a:sym typeface="Proxima Nova"/>
                <a:hlinkClick r:id="rId7"/>
              </a:rPr>
              <a:t>https://www.myvlink.org/watersedge/news.php?ID=16634&amp;back=.%2F</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 sz="1200" u="sng">
                <a:solidFill>
                  <a:schemeClr val="hlink"/>
                </a:solidFill>
                <a:latin typeface="Proxima Nova"/>
                <a:ea typeface="Proxima Nova"/>
                <a:cs typeface="Proxima Nova"/>
                <a:sym typeface="Proxima Nova"/>
                <a:hlinkClick r:id="rId8"/>
              </a:rPr>
              <a:t>https://www.iconfinder.com/icons/749287/deadline_real_time_time_timer_wait_countdown_range_icon</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 sz="1200" u="sng">
                <a:solidFill>
                  <a:schemeClr val="hlink"/>
                </a:solidFill>
                <a:latin typeface="Proxima Nova"/>
                <a:ea typeface="Proxima Nova"/>
                <a:cs typeface="Proxima Nova"/>
                <a:sym typeface="Proxima Nova"/>
                <a:hlinkClick r:id="rId9"/>
              </a:rPr>
              <a:t>https://www.simscale.com/webinars-workshops/water-turbine-design-cfd/</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 sz="1200" u="sng">
                <a:solidFill>
                  <a:schemeClr val="hlink"/>
                </a:solidFill>
                <a:latin typeface="Proxima Nova"/>
                <a:ea typeface="Proxima Nova"/>
                <a:cs typeface="Proxima Nova"/>
                <a:sym typeface="Proxima Nova"/>
                <a:hlinkClick r:id="rId10"/>
              </a:rPr>
              <a:t>https://www.computationalfluiddynamics.com.au/how-can-cfd-help-us-better-understand-the-physics-of-reverse-swing-bowling/</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 sz="1200" u="sng">
                <a:solidFill>
                  <a:schemeClr val="hlink"/>
                </a:solidFill>
                <a:latin typeface="Proxima Nova"/>
                <a:ea typeface="Proxima Nova"/>
                <a:cs typeface="Proxima Nova"/>
                <a:sym typeface="Proxima Nova"/>
                <a:hlinkClick r:id="rId11"/>
              </a:rPr>
              <a:t>http://www.iscfdc.co.il/?q=front-page-f15</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 sz="1200" u="sng">
                <a:solidFill>
                  <a:schemeClr val="hlink"/>
                </a:solidFill>
                <a:latin typeface="Proxima Nova"/>
                <a:ea typeface="Proxima Nova"/>
                <a:cs typeface="Proxima Nova"/>
                <a:sym typeface="Proxima Nova"/>
                <a:hlinkClick r:id="rId12"/>
              </a:rPr>
              <a:t>https://engys.com/applications/automotive</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 sz="1200" u="sng">
                <a:solidFill>
                  <a:schemeClr val="hlink"/>
                </a:solidFill>
                <a:latin typeface="Proxima Nova"/>
                <a:ea typeface="Proxima Nova"/>
                <a:cs typeface="Proxima Nova"/>
                <a:sym typeface="Proxima Nova"/>
                <a:hlinkClick r:id="rId13"/>
              </a:rPr>
              <a:t>https://www.roush.com/what-we-do/engineering/cae/cfd/</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 sz="1200" u="sng">
                <a:solidFill>
                  <a:schemeClr val="hlink"/>
                </a:solidFill>
                <a:latin typeface="Proxima Nova"/>
                <a:ea typeface="Proxima Nova"/>
                <a:cs typeface="Proxima Nova"/>
                <a:sym typeface="Proxima Nova"/>
                <a:hlinkClick r:id="rId14"/>
              </a:rPr>
              <a:t>https://www.aero.jaxa.jp/eng/research/basic/numerical/analysis-tool/</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 sz="1200" u="sng">
                <a:solidFill>
                  <a:schemeClr val="hlink"/>
                </a:solidFill>
                <a:latin typeface="Proxima Nova"/>
                <a:ea typeface="Proxima Nova"/>
                <a:cs typeface="Proxima Nova"/>
                <a:sym typeface="Proxima Nova"/>
                <a:hlinkClick r:id="rId15"/>
              </a:rPr>
              <a:t>https://www.impact-td.com/site/index.php/solutionsexpertise?id=24</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 sz="1200" u="sng">
                <a:solidFill>
                  <a:schemeClr val="hlink"/>
                </a:solidFill>
                <a:latin typeface="Proxima Nova"/>
                <a:ea typeface="Proxima Nova"/>
                <a:cs typeface="Proxima Nova"/>
                <a:sym typeface="Proxima Nova"/>
                <a:hlinkClick r:id="rId16"/>
              </a:rPr>
              <a:t>https://www.datanami.com/2017/05/10/machine-learning-deep-learning-ai-whats-difference/</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 sz="1200" u="sng">
                <a:solidFill>
                  <a:schemeClr val="hlink"/>
                </a:solidFill>
                <a:latin typeface="Proxima Nova"/>
                <a:ea typeface="Proxima Nova"/>
                <a:cs typeface="Proxima Nova"/>
                <a:sym typeface="Proxima Nova"/>
                <a:hlinkClick r:id="rId17"/>
              </a:rPr>
              <a:t>https://www.idealsimulations.com/resources/turbulence-models-in-cfd/</a:t>
            </a:r>
            <a:endParaRPr sz="1200">
              <a:latin typeface="Proxima Nova"/>
              <a:ea typeface="Proxima Nova"/>
              <a:cs typeface="Proxima Nova"/>
              <a:sym typeface="Proxima Nova"/>
            </a:endParaRPr>
          </a:p>
          <a:p>
            <a:pPr indent="-304800" lvl="0" marL="457200" rtl="0" algn="l">
              <a:spcBef>
                <a:spcPts val="0"/>
              </a:spcBef>
              <a:spcAft>
                <a:spcPts val="0"/>
              </a:spcAft>
              <a:buSzPts val="1200"/>
              <a:buFont typeface="Proxima Nova"/>
              <a:buAutoNum type="arabicPeriod"/>
            </a:pPr>
            <a:r>
              <a:rPr lang="en" sz="1200" u="sng">
                <a:solidFill>
                  <a:schemeClr val="hlink"/>
                </a:solidFill>
                <a:latin typeface="Proxima Nova"/>
                <a:ea typeface="Proxima Nova"/>
                <a:cs typeface="Proxima Nova"/>
                <a:sym typeface="Proxima Nova"/>
                <a:hlinkClick r:id="rId18"/>
              </a:rPr>
              <a:t>https://towardsdatascience.com/a-comprehensive-guide-to-convolutional-neural-networks-the-eli5-way-3bd2b1164a53</a:t>
            </a:r>
            <a:endParaRPr sz="1200">
              <a:latin typeface="Proxima Nova"/>
              <a:ea typeface="Proxima Nova"/>
              <a:cs typeface="Proxima Nova"/>
              <a:sym typeface="Proxima Nova"/>
            </a:endParaRPr>
          </a:p>
          <a:p>
            <a:pPr indent="-298450" lvl="0" marL="457200" rtl="0" algn="l">
              <a:lnSpc>
                <a:spcPct val="115000"/>
              </a:lnSpc>
              <a:spcBef>
                <a:spcPts val="0"/>
              </a:spcBef>
              <a:spcAft>
                <a:spcPts val="0"/>
              </a:spcAft>
              <a:buSzPts val="1100"/>
              <a:buFont typeface="Proxima Nova"/>
              <a:buAutoNum type="arabicPeriod"/>
            </a:pPr>
            <a:r>
              <a:rPr lang="en" sz="1100" u="sng">
                <a:solidFill>
                  <a:schemeClr val="hlink"/>
                </a:solidFill>
                <a:latin typeface="Georgia"/>
                <a:ea typeface="Georgia"/>
                <a:cs typeface="Georgia"/>
                <a:sym typeface="Georgia"/>
                <a:hlinkClick r:id="rId19"/>
              </a:rPr>
              <a:t>Numerical study of airfoil with wavy leading edge at high Reynolds number regime/Estudio numerico del perfil aerodinamico con borde de ataque ondulado con alto numero de Reynolds by William Pers fonseca et al</a:t>
            </a:r>
            <a:endParaRPr sz="1200">
              <a:latin typeface="Proxima Nova"/>
              <a:ea typeface="Proxima Nova"/>
              <a:cs typeface="Proxima Nova"/>
              <a:sym typeface="Proxima Nova"/>
            </a:endParaRPr>
          </a:p>
          <a:p>
            <a:pPr indent="-298450" lvl="0" marL="457200" rtl="0" algn="l">
              <a:lnSpc>
                <a:spcPct val="115000"/>
              </a:lnSpc>
              <a:spcBef>
                <a:spcPts val="0"/>
              </a:spcBef>
              <a:spcAft>
                <a:spcPts val="0"/>
              </a:spcAft>
              <a:buSzPts val="1100"/>
              <a:buFont typeface="Proxima Nova"/>
              <a:buAutoNum type="arabicPeriod"/>
            </a:pPr>
            <a:r>
              <a:rPr lang="en" sz="1200" u="sng">
                <a:solidFill>
                  <a:schemeClr val="hlink"/>
                </a:solidFill>
                <a:latin typeface="Proxima Nova"/>
                <a:ea typeface="Proxima Nova"/>
                <a:cs typeface="Proxima Nova"/>
                <a:sym typeface="Proxima Nova"/>
                <a:hlinkClick r:id="rId20"/>
              </a:rPr>
              <a:t>https://gauss-centre.de/fileadmin/_processed_/3/7/csm_gauding_hfg00_Fig01_553aacfc0d.jpg</a:t>
            </a:r>
            <a:br>
              <a:rPr lang="en" sz="1200">
                <a:latin typeface="Proxima Nova"/>
                <a:ea typeface="Proxima Nova"/>
                <a:cs typeface="Proxima Nova"/>
                <a:sym typeface="Proxima Nova"/>
              </a:rPr>
            </a:br>
            <a:endParaRPr sz="1200">
              <a:latin typeface="Proxima Nova"/>
              <a:ea typeface="Proxima Nova"/>
              <a:cs typeface="Proxima Nova"/>
              <a:sym typeface="Proxima Nova"/>
            </a:endParaRPr>
          </a:p>
        </p:txBody>
      </p:sp>
      <p:sp>
        <p:nvSpPr>
          <p:cNvPr id="1522" name="Google Shape;1522;p79"/>
          <p:cNvSpPr/>
          <p:nvPr/>
        </p:nvSpPr>
        <p:spPr>
          <a:xfrm rot="5400000">
            <a:off x="-1454675" y="1459200"/>
            <a:ext cx="5103000" cy="2225100"/>
          </a:xfrm>
          <a:prstGeom prst="round2SameRect">
            <a:avLst>
              <a:gd fmla="val 16667" name="adj1"/>
              <a:gd fmla="val 0" name="adj2"/>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9"/>
          <p:cNvSpPr txBox="1"/>
          <p:nvPr/>
        </p:nvSpPr>
        <p:spPr>
          <a:xfrm>
            <a:off x="-20250" y="212625"/>
            <a:ext cx="2166300" cy="47790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800">
                <a:solidFill>
                  <a:srgbClr val="FFFFFF"/>
                </a:solidFill>
                <a:latin typeface="Roboto"/>
                <a:ea typeface="Roboto"/>
                <a:cs typeface="Roboto"/>
                <a:sym typeface="Roboto"/>
              </a:rPr>
              <a:t>Contents</a:t>
            </a:r>
            <a:endParaRPr b="1" sz="2000">
              <a:solidFill>
                <a:srgbClr val="FFFFFF"/>
              </a:solidFill>
              <a:latin typeface="Roboto"/>
              <a:ea typeface="Roboto"/>
              <a:cs typeface="Roboto"/>
              <a:sym typeface="Roboto"/>
            </a:endParaRPr>
          </a:p>
          <a:p>
            <a:pPr indent="0" lvl="0" marL="0" rtl="0" algn="ctr">
              <a:spcBef>
                <a:spcPts val="0"/>
              </a:spcBef>
              <a:spcAft>
                <a:spcPts val="0"/>
              </a:spcAft>
              <a:buNone/>
            </a:pPr>
            <a:r>
              <a:t/>
            </a:r>
            <a:endParaRPr b="1" sz="1800">
              <a:solidFill>
                <a:srgbClr val="FFFFFF"/>
              </a:solidFill>
              <a:latin typeface="Roboto"/>
              <a:ea typeface="Roboto"/>
              <a:cs typeface="Roboto"/>
              <a:sym typeface="Roboto"/>
            </a:endParaRPr>
          </a:p>
          <a:p>
            <a:pPr indent="-342900" lvl="0" marL="457200" rtl="0" algn="l">
              <a:lnSpc>
                <a:spcPct val="120000"/>
              </a:lnSpc>
              <a:spcBef>
                <a:spcPts val="0"/>
              </a:spcBef>
              <a:spcAft>
                <a:spcPts val="0"/>
              </a:spcAft>
              <a:buClr>
                <a:srgbClr val="CCCCCC"/>
              </a:buClr>
              <a:buSzPts val="1800"/>
              <a:buFont typeface="Roboto"/>
              <a:buAutoNum type="arabicPeriod"/>
            </a:pPr>
            <a:r>
              <a:rPr lang="en" sz="1800">
                <a:solidFill>
                  <a:srgbClr val="CCCCCC"/>
                </a:solidFill>
                <a:latin typeface="Roboto"/>
                <a:ea typeface="Roboto"/>
                <a:cs typeface="Roboto"/>
                <a:sym typeface="Roboto"/>
              </a:rPr>
              <a:t>Problem Statement</a:t>
            </a:r>
            <a:br>
              <a:rPr lang="en" sz="1800">
                <a:solidFill>
                  <a:srgbClr val="CCCCCC"/>
                </a:solidFill>
                <a:latin typeface="Roboto"/>
                <a:ea typeface="Roboto"/>
                <a:cs typeface="Roboto"/>
                <a:sym typeface="Roboto"/>
              </a:rPr>
            </a:br>
            <a:endParaRPr sz="1800">
              <a:solidFill>
                <a:srgbClr val="CCCCCC"/>
              </a:solidFill>
              <a:latin typeface="Roboto"/>
              <a:ea typeface="Roboto"/>
              <a:cs typeface="Roboto"/>
              <a:sym typeface="Roboto"/>
            </a:endParaRPr>
          </a:p>
          <a:p>
            <a:pPr indent="-342900" lvl="0" marL="457200" rtl="0" algn="l">
              <a:lnSpc>
                <a:spcPct val="120000"/>
              </a:lnSpc>
              <a:spcBef>
                <a:spcPts val="0"/>
              </a:spcBef>
              <a:spcAft>
                <a:spcPts val="0"/>
              </a:spcAft>
              <a:buClr>
                <a:srgbClr val="CCCCCC"/>
              </a:buClr>
              <a:buSzPts val="1800"/>
              <a:buFont typeface="Roboto"/>
              <a:buAutoNum type="arabicPeriod"/>
            </a:pPr>
            <a:r>
              <a:rPr lang="en" sz="1800">
                <a:solidFill>
                  <a:srgbClr val="CCCCCC"/>
                </a:solidFill>
                <a:latin typeface="Roboto"/>
                <a:ea typeface="Roboto"/>
                <a:cs typeface="Roboto"/>
                <a:sym typeface="Roboto"/>
              </a:rPr>
              <a:t>Theoretical background</a:t>
            </a:r>
            <a:br>
              <a:rPr lang="en" sz="1800">
                <a:solidFill>
                  <a:srgbClr val="CCCCCC"/>
                </a:solidFill>
                <a:latin typeface="Roboto"/>
                <a:ea typeface="Roboto"/>
                <a:cs typeface="Roboto"/>
                <a:sym typeface="Roboto"/>
              </a:rPr>
            </a:br>
            <a:endParaRPr sz="1800">
              <a:solidFill>
                <a:srgbClr val="CCCCCC"/>
              </a:solidFill>
              <a:latin typeface="Roboto"/>
              <a:ea typeface="Roboto"/>
              <a:cs typeface="Roboto"/>
              <a:sym typeface="Roboto"/>
            </a:endParaRPr>
          </a:p>
          <a:p>
            <a:pPr indent="-342900" lvl="0" marL="457200" rtl="0" algn="l">
              <a:lnSpc>
                <a:spcPct val="120000"/>
              </a:lnSpc>
              <a:spcBef>
                <a:spcPts val="0"/>
              </a:spcBef>
              <a:spcAft>
                <a:spcPts val="0"/>
              </a:spcAft>
              <a:buClr>
                <a:srgbClr val="CCCCCC"/>
              </a:buClr>
              <a:buSzPts val="1800"/>
              <a:buFont typeface="Roboto"/>
              <a:buAutoNum type="arabicPeriod"/>
            </a:pPr>
            <a:r>
              <a:rPr lang="en" sz="1800">
                <a:solidFill>
                  <a:srgbClr val="CCCCCC"/>
                </a:solidFill>
                <a:latin typeface="Roboto"/>
                <a:ea typeface="Roboto"/>
                <a:cs typeface="Roboto"/>
                <a:sym typeface="Roboto"/>
              </a:rPr>
              <a:t>Methodology</a:t>
            </a:r>
            <a:br>
              <a:rPr lang="en" sz="1800">
                <a:solidFill>
                  <a:srgbClr val="CCCCCC"/>
                </a:solidFill>
                <a:latin typeface="Roboto"/>
                <a:ea typeface="Roboto"/>
                <a:cs typeface="Roboto"/>
                <a:sym typeface="Roboto"/>
              </a:rPr>
            </a:br>
            <a:endParaRPr sz="1800">
              <a:solidFill>
                <a:srgbClr val="CCCCCC"/>
              </a:solidFill>
              <a:latin typeface="Roboto"/>
              <a:ea typeface="Roboto"/>
              <a:cs typeface="Roboto"/>
              <a:sym typeface="Roboto"/>
            </a:endParaRPr>
          </a:p>
          <a:p>
            <a:pPr indent="-342900" lvl="0" marL="457200" rtl="0" algn="l">
              <a:lnSpc>
                <a:spcPct val="120000"/>
              </a:lnSpc>
              <a:spcBef>
                <a:spcPts val="0"/>
              </a:spcBef>
              <a:spcAft>
                <a:spcPts val="0"/>
              </a:spcAft>
              <a:buClr>
                <a:srgbClr val="CCCCCC"/>
              </a:buClr>
              <a:buSzPts val="1800"/>
              <a:buFont typeface="Roboto"/>
              <a:buAutoNum type="arabicPeriod"/>
            </a:pPr>
            <a:r>
              <a:rPr lang="en" sz="1800">
                <a:solidFill>
                  <a:srgbClr val="CCCCCC"/>
                </a:solidFill>
                <a:latin typeface="Roboto"/>
                <a:ea typeface="Roboto"/>
                <a:cs typeface="Roboto"/>
                <a:sym typeface="Roboto"/>
              </a:rPr>
              <a:t>Results</a:t>
            </a:r>
            <a:br>
              <a:rPr lang="en" sz="1800">
                <a:solidFill>
                  <a:srgbClr val="CCCCCC"/>
                </a:solidFill>
                <a:latin typeface="Roboto"/>
                <a:ea typeface="Roboto"/>
                <a:cs typeface="Roboto"/>
                <a:sym typeface="Roboto"/>
              </a:rPr>
            </a:br>
            <a:endParaRPr sz="1800">
              <a:solidFill>
                <a:srgbClr val="CCCCCC"/>
              </a:solidFill>
              <a:latin typeface="Roboto"/>
              <a:ea typeface="Roboto"/>
              <a:cs typeface="Roboto"/>
              <a:sym typeface="Roboto"/>
            </a:endParaRPr>
          </a:p>
          <a:p>
            <a:pPr indent="-342900" lvl="0" marL="457200" rtl="0" algn="l">
              <a:lnSpc>
                <a:spcPct val="120000"/>
              </a:lnSpc>
              <a:spcBef>
                <a:spcPts val="0"/>
              </a:spcBef>
              <a:spcAft>
                <a:spcPts val="0"/>
              </a:spcAft>
              <a:buClr>
                <a:srgbClr val="CCCCCC"/>
              </a:buClr>
              <a:buSzPts val="1800"/>
              <a:buFont typeface="Roboto"/>
              <a:buAutoNum type="arabicPeriod"/>
            </a:pPr>
            <a:r>
              <a:rPr lang="en" sz="1800">
                <a:solidFill>
                  <a:srgbClr val="CCCCCC"/>
                </a:solidFill>
                <a:latin typeface="Roboto"/>
                <a:ea typeface="Roboto"/>
                <a:cs typeface="Roboto"/>
                <a:sym typeface="Roboto"/>
              </a:rPr>
              <a:t>Demonstration</a:t>
            </a:r>
            <a:br>
              <a:rPr lang="en" sz="1800">
                <a:solidFill>
                  <a:srgbClr val="CCCCCC"/>
                </a:solidFill>
                <a:latin typeface="Roboto"/>
                <a:ea typeface="Roboto"/>
                <a:cs typeface="Roboto"/>
                <a:sym typeface="Roboto"/>
              </a:rPr>
            </a:br>
            <a:endParaRPr sz="1800">
              <a:solidFill>
                <a:srgbClr val="CCCCCC"/>
              </a:solidFill>
              <a:latin typeface="Roboto"/>
              <a:ea typeface="Roboto"/>
              <a:cs typeface="Roboto"/>
              <a:sym typeface="Roboto"/>
            </a:endParaRPr>
          </a:p>
          <a:p>
            <a:pPr indent="-342900" lvl="0" marL="457200" rtl="0" algn="l">
              <a:lnSpc>
                <a:spcPct val="120000"/>
              </a:lnSpc>
              <a:spcBef>
                <a:spcPts val="0"/>
              </a:spcBef>
              <a:spcAft>
                <a:spcPts val="0"/>
              </a:spcAft>
              <a:buClr>
                <a:srgbClr val="CCCCCC"/>
              </a:buClr>
              <a:buSzPts val="1800"/>
              <a:buFont typeface="Roboto"/>
              <a:buAutoNum type="arabicPeriod"/>
            </a:pPr>
            <a:r>
              <a:rPr lang="en" sz="1800">
                <a:solidFill>
                  <a:srgbClr val="CCCCCC"/>
                </a:solidFill>
                <a:latin typeface="Roboto"/>
                <a:ea typeface="Roboto"/>
                <a:cs typeface="Roboto"/>
                <a:sym typeface="Roboto"/>
              </a:rPr>
              <a:t>Novel Features</a:t>
            </a:r>
            <a:endParaRPr sz="1800">
              <a:solidFill>
                <a:srgbClr val="CCCCCC"/>
              </a:solidFill>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1" name="Shape 1531"/>
        <p:cNvGrpSpPr/>
        <p:nvPr/>
      </p:nvGrpSpPr>
      <p:grpSpPr>
        <a:xfrm>
          <a:off x="0" y="0"/>
          <a:ext cx="0" cy="0"/>
          <a:chOff x="0" y="0"/>
          <a:chExt cx="0" cy="0"/>
        </a:xfrm>
      </p:grpSpPr>
      <p:sp>
        <p:nvSpPr>
          <p:cNvPr id="1532" name="Google Shape;1532;p81"/>
          <p:cNvSpPr/>
          <p:nvPr/>
        </p:nvSpPr>
        <p:spPr>
          <a:xfrm rot="5400000">
            <a:off x="-1454675" y="1459200"/>
            <a:ext cx="5103000" cy="2225100"/>
          </a:xfrm>
          <a:prstGeom prst="round2SameRect">
            <a:avLst>
              <a:gd fmla="val 16667" name="adj1"/>
              <a:gd fmla="val 0" name="adj2"/>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1"/>
          <p:cNvSpPr txBox="1"/>
          <p:nvPr/>
        </p:nvSpPr>
        <p:spPr>
          <a:xfrm>
            <a:off x="-20250" y="212625"/>
            <a:ext cx="2166300" cy="47790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800">
                <a:solidFill>
                  <a:srgbClr val="FFFFFF"/>
                </a:solidFill>
                <a:latin typeface="Roboto"/>
                <a:ea typeface="Roboto"/>
                <a:cs typeface="Roboto"/>
                <a:sym typeface="Roboto"/>
              </a:rPr>
              <a:t>Contents</a:t>
            </a:r>
            <a:endParaRPr b="1" sz="2000">
              <a:solidFill>
                <a:srgbClr val="FFFFFF"/>
              </a:solidFill>
              <a:latin typeface="Roboto"/>
              <a:ea typeface="Roboto"/>
              <a:cs typeface="Roboto"/>
              <a:sym typeface="Roboto"/>
            </a:endParaRPr>
          </a:p>
          <a:p>
            <a:pPr indent="0" lvl="0" marL="0" rtl="0" algn="ctr">
              <a:spcBef>
                <a:spcPts val="0"/>
              </a:spcBef>
              <a:spcAft>
                <a:spcPts val="0"/>
              </a:spcAft>
              <a:buNone/>
            </a:pPr>
            <a:r>
              <a:t/>
            </a:r>
            <a:endParaRPr b="1" sz="1800">
              <a:solidFill>
                <a:srgbClr val="FFFFFF"/>
              </a:solidFill>
              <a:latin typeface="Roboto"/>
              <a:ea typeface="Roboto"/>
              <a:cs typeface="Roboto"/>
              <a:sym typeface="Roboto"/>
            </a:endParaRPr>
          </a:p>
          <a:p>
            <a:pPr indent="-342900" lvl="0" marL="457200" rtl="0" algn="l">
              <a:lnSpc>
                <a:spcPct val="120000"/>
              </a:lnSpc>
              <a:spcBef>
                <a:spcPts val="0"/>
              </a:spcBef>
              <a:spcAft>
                <a:spcPts val="0"/>
              </a:spcAft>
              <a:buClr>
                <a:srgbClr val="CCCCCC"/>
              </a:buClr>
              <a:buSzPts val="1800"/>
              <a:buFont typeface="Roboto"/>
              <a:buAutoNum type="arabicPeriod"/>
            </a:pPr>
            <a:r>
              <a:rPr lang="en" sz="1800">
                <a:solidFill>
                  <a:srgbClr val="CCCCCC"/>
                </a:solidFill>
                <a:latin typeface="Roboto"/>
                <a:ea typeface="Roboto"/>
                <a:cs typeface="Roboto"/>
                <a:sym typeface="Roboto"/>
              </a:rPr>
              <a:t>Problem Statement</a:t>
            </a:r>
            <a:br>
              <a:rPr lang="en" sz="1800">
                <a:solidFill>
                  <a:srgbClr val="CCCCCC"/>
                </a:solidFill>
                <a:latin typeface="Roboto"/>
                <a:ea typeface="Roboto"/>
                <a:cs typeface="Roboto"/>
                <a:sym typeface="Roboto"/>
              </a:rPr>
            </a:br>
            <a:endParaRPr sz="1800">
              <a:solidFill>
                <a:srgbClr val="CCCCCC"/>
              </a:solidFill>
              <a:latin typeface="Roboto"/>
              <a:ea typeface="Roboto"/>
              <a:cs typeface="Roboto"/>
              <a:sym typeface="Roboto"/>
            </a:endParaRPr>
          </a:p>
          <a:p>
            <a:pPr indent="-342900" lvl="0" marL="457200" rtl="0" algn="l">
              <a:lnSpc>
                <a:spcPct val="120000"/>
              </a:lnSpc>
              <a:spcBef>
                <a:spcPts val="0"/>
              </a:spcBef>
              <a:spcAft>
                <a:spcPts val="0"/>
              </a:spcAft>
              <a:buClr>
                <a:srgbClr val="CCCCCC"/>
              </a:buClr>
              <a:buSzPts val="1800"/>
              <a:buFont typeface="Roboto"/>
              <a:buAutoNum type="arabicPeriod"/>
            </a:pPr>
            <a:r>
              <a:rPr lang="en" sz="1800">
                <a:solidFill>
                  <a:srgbClr val="CCCCCC"/>
                </a:solidFill>
                <a:latin typeface="Roboto"/>
                <a:ea typeface="Roboto"/>
                <a:cs typeface="Roboto"/>
                <a:sym typeface="Roboto"/>
              </a:rPr>
              <a:t>Theoretical background</a:t>
            </a:r>
            <a:br>
              <a:rPr lang="en" sz="1800">
                <a:solidFill>
                  <a:srgbClr val="CCCCCC"/>
                </a:solidFill>
                <a:latin typeface="Roboto"/>
                <a:ea typeface="Roboto"/>
                <a:cs typeface="Roboto"/>
                <a:sym typeface="Roboto"/>
              </a:rPr>
            </a:br>
            <a:endParaRPr sz="1800">
              <a:solidFill>
                <a:srgbClr val="CCCCCC"/>
              </a:solidFill>
              <a:latin typeface="Roboto"/>
              <a:ea typeface="Roboto"/>
              <a:cs typeface="Roboto"/>
              <a:sym typeface="Roboto"/>
            </a:endParaRPr>
          </a:p>
          <a:p>
            <a:pPr indent="-342900" lvl="0" marL="457200" rtl="0" algn="l">
              <a:lnSpc>
                <a:spcPct val="120000"/>
              </a:lnSpc>
              <a:spcBef>
                <a:spcPts val="0"/>
              </a:spcBef>
              <a:spcAft>
                <a:spcPts val="0"/>
              </a:spcAft>
              <a:buClr>
                <a:srgbClr val="CCCCCC"/>
              </a:buClr>
              <a:buSzPts val="1800"/>
              <a:buFont typeface="Roboto"/>
              <a:buAutoNum type="arabicPeriod"/>
            </a:pPr>
            <a:r>
              <a:rPr lang="en" sz="1800">
                <a:solidFill>
                  <a:srgbClr val="CCCCCC"/>
                </a:solidFill>
                <a:latin typeface="Roboto"/>
                <a:ea typeface="Roboto"/>
                <a:cs typeface="Roboto"/>
                <a:sym typeface="Roboto"/>
              </a:rPr>
              <a:t>Methodology</a:t>
            </a:r>
            <a:br>
              <a:rPr lang="en" sz="1800">
                <a:solidFill>
                  <a:srgbClr val="CCCCCC"/>
                </a:solidFill>
                <a:latin typeface="Roboto"/>
                <a:ea typeface="Roboto"/>
                <a:cs typeface="Roboto"/>
                <a:sym typeface="Roboto"/>
              </a:rPr>
            </a:br>
            <a:endParaRPr sz="1800">
              <a:solidFill>
                <a:srgbClr val="CCCCCC"/>
              </a:solidFill>
              <a:latin typeface="Roboto"/>
              <a:ea typeface="Roboto"/>
              <a:cs typeface="Roboto"/>
              <a:sym typeface="Roboto"/>
            </a:endParaRPr>
          </a:p>
          <a:p>
            <a:pPr indent="-342900" lvl="0" marL="457200" rtl="0" algn="l">
              <a:lnSpc>
                <a:spcPct val="120000"/>
              </a:lnSpc>
              <a:spcBef>
                <a:spcPts val="0"/>
              </a:spcBef>
              <a:spcAft>
                <a:spcPts val="0"/>
              </a:spcAft>
              <a:buClr>
                <a:srgbClr val="CCCCCC"/>
              </a:buClr>
              <a:buSzPts val="1800"/>
              <a:buFont typeface="Roboto"/>
              <a:buAutoNum type="arabicPeriod"/>
            </a:pPr>
            <a:r>
              <a:rPr lang="en" sz="1800">
                <a:solidFill>
                  <a:srgbClr val="CCCCCC"/>
                </a:solidFill>
                <a:latin typeface="Roboto"/>
                <a:ea typeface="Roboto"/>
                <a:cs typeface="Roboto"/>
                <a:sym typeface="Roboto"/>
              </a:rPr>
              <a:t>Results</a:t>
            </a:r>
            <a:br>
              <a:rPr lang="en" sz="1800">
                <a:solidFill>
                  <a:srgbClr val="CCCCCC"/>
                </a:solidFill>
                <a:latin typeface="Roboto"/>
                <a:ea typeface="Roboto"/>
                <a:cs typeface="Roboto"/>
                <a:sym typeface="Roboto"/>
              </a:rPr>
            </a:br>
            <a:endParaRPr sz="1800">
              <a:solidFill>
                <a:srgbClr val="CCCCCC"/>
              </a:solidFill>
              <a:latin typeface="Roboto"/>
              <a:ea typeface="Roboto"/>
              <a:cs typeface="Roboto"/>
              <a:sym typeface="Roboto"/>
            </a:endParaRPr>
          </a:p>
          <a:p>
            <a:pPr indent="-342900" lvl="0" marL="457200" rtl="0" algn="l">
              <a:lnSpc>
                <a:spcPct val="120000"/>
              </a:lnSpc>
              <a:spcBef>
                <a:spcPts val="0"/>
              </a:spcBef>
              <a:spcAft>
                <a:spcPts val="0"/>
              </a:spcAft>
              <a:buClr>
                <a:srgbClr val="CCCCCC"/>
              </a:buClr>
              <a:buSzPts val="1800"/>
              <a:buFont typeface="Roboto"/>
              <a:buAutoNum type="arabicPeriod"/>
            </a:pPr>
            <a:r>
              <a:rPr lang="en" sz="1800">
                <a:solidFill>
                  <a:srgbClr val="CCCCCC"/>
                </a:solidFill>
                <a:latin typeface="Roboto"/>
                <a:ea typeface="Roboto"/>
                <a:cs typeface="Roboto"/>
                <a:sym typeface="Roboto"/>
              </a:rPr>
              <a:t>Demonstration</a:t>
            </a:r>
            <a:br>
              <a:rPr lang="en" sz="1800">
                <a:solidFill>
                  <a:srgbClr val="CCCCCC"/>
                </a:solidFill>
                <a:latin typeface="Roboto"/>
                <a:ea typeface="Roboto"/>
                <a:cs typeface="Roboto"/>
                <a:sym typeface="Roboto"/>
              </a:rPr>
            </a:br>
            <a:endParaRPr sz="1800">
              <a:solidFill>
                <a:srgbClr val="CCCCCC"/>
              </a:solidFill>
              <a:latin typeface="Roboto"/>
              <a:ea typeface="Roboto"/>
              <a:cs typeface="Roboto"/>
              <a:sym typeface="Roboto"/>
            </a:endParaRPr>
          </a:p>
          <a:p>
            <a:pPr indent="-342900" lvl="0" marL="457200" rtl="0" algn="l">
              <a:lnSpc>
                <a:spcPct val="120000"/>
              </a:lnSpc>
              <a:spcBef>
                <a:spcPts val="0"/>
              </a:spcBef>
              <a:spcAft>
                <a:spcPts val="0"/>
              </a:spcAft>
              <a:buClr>
                <a:srgbClr val="CCCCCC"/>
              </a:buClr>
              <a:buSzPts val="1800"/>
              <a:buFont typeface="Roboto"/>
              <a:buAutoNum type="arabicPeriod"/>
            </a:pPr>
            <a:r>
              <a:rPr lang="en" sz="1800">
                <a:solidFill>
                  <a:srgbClr val="CCCCCC"/>
                </a:solidFill>
                <a:latin typeface="Roboto"/>
                <a:ea typeface="Roboto"/>
                <a:cs typeface="Roboto"/>
                <a:sym typeface="Roboto"/>
              </a:rPr>
              <a:t>Novel Features</a:t>
            </a:r>
            <a:endParaRPr sz="1800">
              <a:solidFill>
                <a:srgbClr val="CCCCCC"/>
              </a:solidFill>
              <a:latin typeface="Roboto"/>
              <a:ea typeface="Roboto"/>
              <a:cs typeface="Roboto"/>
              <a:sym typeface="Roboto"/>
            </a:endParaRPr>
          </a:p>
        </p:txBody>
      </p:sp>
      <p:sp>
        <p:nvSpPr>
          <p:cNvPr id="1534" name="Google Shape;1534;p81"/>
          <p:cNvSpPr txBox="1"/>
          <p:nvPr/>
        </p:nvSpPr>
        <p:spPr>
          <a:xfrm>
            <a:off x="2290350" y="716375"/>
            <a:ext cx="6714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Why CFD, Why data-driven approach, PS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RANS, CNN</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Data generation, UNET-Architecture, Loss function</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Good results (3rd batch), Speed booat and Lift and Drag calculation</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Demonstration video</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Computational Requirement, Speedup, Ease to use, Limitations</a:t>
            </a:r>
            <a:endParaRPr sz="18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87" name="Shape 187"/>
        <p:cNvGrpSpPr/>
        <p:nvPr/>
      </p:nvGrpSpPr>
      <p:grpSpPr>
        <a:xfrm>
          <a:off x="0" y="0"/>
          <a:ext cx="0" cy="0"/>
          <a:chOff x="0" y="0"/>
          <a:chExt cx="0" cy="0"/>
        </a:xfrm>
      </p:grpSpPr>
      <p:sp>
        <p:nvSpPr>
          <p:cNvPr id="188" name="Google Shape;188;p19"/>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Reynolds Averaged Navier-Stokes (RANS)</a:t>
            </a:r>
            <a:endParaRPr b="1" sz="2800">
              <a:solidFill>
                <a:schemeClr val="lt1"/>
              </a:solidFill>
              <a:latin typeface="Average"/>
              <a:ea typeface="Average"/>
              <a:cs typeface="Average"/>
              <a:sym typeface="Average"/>
            </a:endParaRPr>
          </a:p>
        </p:txBody>
      </p:sp>
      <p:pic>
        <p:nvPicPr>
          <p:cNvPr id="189" name="Google Shape;189;p19"/>
          <p:cNvPicPr preferRelativeResize="0"/>
          <p:nvPr/>
        </p:nvPicPr>
        <p:blipFill rotWithShape="1">
          <a:blip r:embed="rId3">
            <a:alphaModFix/>
          </a:blip>
          <a:srcRect b="56914" l="41714" r="35968" t="14354"/>
          <a:stretch/>
        </p:blipFill>
        <p:spPr>
          <a:xfrm>
            <a:off x="1786950" y="934500"/>
            <a:ext cx="1011850" cy="410500"/>
          </a:xfrm>
          <a:prstGeom prst="rect">
            <a:avLst/>
          </a:prstGeom>
          <a:noFill/>
          <a:ln cap="flat" cmpd="sng" w="19050">
            <a:solidFill>
              <a:schemeClr val="lt1"/>
            </a:solidFill>
            <a:prstDash val="solid"/>
            <a:round/>
            <a:headEnd len="sm" w="sm" type="none"/>
            <a:tailEnd len="sm" w="sm" type="none"/>
          </a:ln>
        </p:spPr>
      </p:pic>
      <p:pic>
        <p:nvPicPr>
          <p:cNvPr id="190" name="Google Shape;190;p19"/>
          <p:cNvPicPr preferRelativeResize="0"/>
          <p:nvPr/>
        </p:nvPicPr>
        <p:blipFill rotWithShape="1">
          <a:blip r:embed="rId3">
            <a:alphaModFix/>
          </a:blip>
          <a:srcRect b="7149" l="7663" r="11665" t="44903"/>
          <a:stretch/>
        </p:blipFill>
        <p:spPr>
          <a:xfrm>
            <a:off x="5376950" y="800763"/>
            <a:ext cx="3657375" cy="685075"/>
          </a:xfrm>
          <a:prstGeom prst="rect">
            <a:avLst/>
          </a:prstGeom>
          <a:noFill/>
          <a:ln cap="flat" cmpd="sng" w="19050">
            <a:solidFill>
              <a:schemeClr val="lt1"/>
            </a:solidFill>
            <a:prstDash val="solid"/>
            <a:round/>
            <a:headEnd len="sm" w="sm" type="none"/>
            <a:tailEnd len="sm" w="sm" type="none"/>
          </a:ln>
        </p:spPr>
      </p:pic>
      <p:sp>
        <p:nvSpPr>
          <p:cNvPr id="191" name="Google Shape;191;p19"/>
          <p:cNvSpPr txBox="1"/>
          <p:nvPr/>
        </p:nvSpPr>
        <p:spPr>
          <a:xfrm>
            <a:off x="79125" y="973713"/>
            <a:ext cx="179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Mass conservation</a:t>
            </a:r>
            <a:endParaRPr b="1">
              <a:solidFill>
                <a:schemeClr val="lt1"/>
              </a:solidFill>
              <a:latin typeface="Roboto"/>
              <a:ea typeface="Roboto"/>
              <a:cs typeface="Roboto"/>
              <a:sym typeface="Roboto"/>
            </a:endParaRPr>
          </a:p>
        </p:txBody>
      </p:sp>
      <p:sp>
        <p:nvSpPr>
          <p:cNvPr id="192" name="Google Shape;192;p19"/>
          <p:cNvSpPr txBox="1"/>
          <p:nvPr/>
        </p:nvSpPr>
        <p:spPr>
          <a:xfrm>
            <a:off x="3203325" y="973725"/>
            <a:ext cx="221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Momentum conservation</a:t>
            </a:r>
            <a:endParaRPr b="1">
              <a:solidFill>
                <a:schemeClr val="lt1"/>
              </a:solidFill>
              <a:latin typeface="Roboto"/>
              <a:ea typeface="Roboto"/>
              <a:cs typeface="Roboto"/>
              <a:sym typeface="Roboto"/>
            </a:endParaRPr>
          </a:p>
        </p:txBody>
      </p:sp>
      <p:grpSp>
        <p:nvGrpSpPr>
          <p:cNvPr id="193" name="Google Shape;193;p19"/>
          <p:cNvGrpSpPr/>
          <p:nvPr/>
        </p:nvGrpSpPr>
        <p:grpSpPr>
          <a:xfrm>
            <a:off x="0" y="1745950"/>
            <a:ext cx="1856100" cy="682421"/>
            <a:chOff x="0" y="1745950"/>
            <a:chExt cx="1856100" cy="682421"/>
          </a:xfrm>
        </p:grpSpPr>
        <p:sp>
          <p:nvSpPr>
            <p:cNvPr id="194" name="Google Shape;194;p19"/>
            <p:cNvSpPr/>
            <p:nvPr/>
          </p:nvSpPr>
          <p:spPr>
            <a:xfrm rot="5400000">
              <a:off x="469850" y="1295800"/>
              <a:ext cx="637200" cy="15375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txBox="1"/>
            <p:nvPr/>
          </p:nvSpPr>
          <p:spPr>
            <a:xfrm>
              <a:off x="0" y="1745950"/>
              <a:ext cx="1856100" cy="4602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600">
                  <a:solidFill>
                    <a:schemeClr val="lt1"/>
                  </a:solidFill>
                  <a:latin typeface="Roboto"/>
                  <a:ea typeface="Roboto"/>
                  <a:cs typeface="Roboto"/>
                  <a:sym typeface="Roboto"/>
                </a:rPr>
                <a:t>2. Theoretical</a:t>
              </a:r>
              <a:endParaRPr b="1" sz="1600">
                <a:solidFill>
                  <a:schemeClr val="lt1"/>
                </a:solidFill>
                <a:latin typeface="Roboto"/>
                <a:ea typeface="Roboto"/>
                <a:cs typeface="Roboto"/>
                <a:sym typeface="Roboto"/>
              </a:endParaRPr>
            </a:p>
          </p:txBody>
        </p:sp>
        <p:sp>
          <p:nvSpPr>
            <p:cNvPr id="196" name="Google Shape;196;p19"/>
            <p:cNvSpPr txBox="1"/>
            <p:nvPr/>
          </p:nvSpPr>
          <p:spPr>
            <a:xfrm>
              <a:off x="270370" y="1968171"/>
              <a:ext cx="1409400" cy="4602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600">
                  <a:solidFill>
                    <a:schemeClr val="lt1"/>
                  </a:solidFill>
                  <a:latin typeface="Roboto"/>
                  <a:ea typeface="Roboto"/>
                  <a:cs typeface="Roboto"/>
                  <a:sym typeface="Roboto"/>
                </a:rPr>
                <a:t>background</a:t>
              </a:r>
              <a:endParaRPr b="1" sz="1600">
                <a:solidFill>
                  <a:schemeClr val="lt1"/>
                </a:solidFill>
                <a:latin typeface="Roboto"/>
                <a:ea typeface="Roboto"/>
                <a:cs typeface="Roboto"/>
                <a:sym typeface="Roboto"/>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394EC3"/>
            </a:gs>
            <a:gs pos="100000">
              <a:srgbClr val="20295A"/>
            </a:gs>
          </a:gsLst>
          <a:lin ang="5400012" scaled="0"/>
        </a:gradFill>
      </p:bgPr>
    </p:bg>
    <p:spTree>
      <p:nvGrpSpPr>
        <p:cNvPr id="1538" name="Shape 1538"/>
        <p:cNvGrpSpPr/>
        <p:nvPr/>
      </p:nvGrpSpPr>
      <p:grpSpPr>
        <a:xfrm>
          <a:off x="0" y="0"/>
          <a:ext cx="0" cy="0"/>
          <a:chOff x="0" y="0"/>
          <a:chExt cx="0" cy="0"/>
        </a:xfrm>
      </p:grpSpPr>
      <p:sp>
        <p:nvSpPr>
          <p:cNvPr id="1539" name="Google Shape;1539;p82"/>
          <p:cNvSpPr/>
          <p:nvPr/>
        </p:nvSpPr>
        <p:spPr>
          <a:xfrm rot="5400000">
            <a:off x="625596" y="2035550"/>
            <a:ext cx="495900" cy="1706700"/>
          </a:xfrm>
          <a:prstGeom prst="round2SameRect">
            <a:avLst>
              <a:gd fmla="val 16667" name="adj1"/>
              <a:gd fmla="val 0" name="adj2"/>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2"/>
          <p:cNvSpPr txBox="1"/>
          <p:nvPr/>
        </p:nvSpPr>
        <p:spPr>
          <a:xfrm>
            <a:off x="-20250" y="2651025"/>
            <a:ext cx="1842300" cy="4959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3.  Methodology</a:t>
            </a:r>
            <a:endParaRPr b="1" sz="1800">
              <a:solidFill>
                <a:schemeClr val="lt1"/>
              </a:solidFill>
              <a:latin typeface="Roboto"/>
              <a:ea typeface="Roboto"/>
              <a:cs typeface="Roboto"/>
              <a:sym typeface="Roboto"/>
            </a:endParaRPr>
          </a:p>
        </p:txBody>
      </p:sp>
      <p:sp>
        <p:nvSpPr>
          <p:cNvPr id="1541" name="Google Shape;1541;p82"/>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Training Process</a:t>
            </a:r>
            <a:endParaRPr b="1" sz="2800">
              <a:solidFill>
                <a:schemeClr val="lt1"/>
              </a:solidFill>
              <a:latin typeface="Average"/>
              <a:ea typeface="Average"/>
              <a:cs typeface="Average"/>
              <a:sym typeface="Average"/>
            </a:endParaRPr>
          </a:p>
        </p:txBody>
      </p:sp>
      <p:pic>
        <p:nvPicPr>
          <p:cNvPr id="1542" name="Google Shape;1542;p82"/>
          <p:cNvPicPr preferRelativeResize="0"/>
          <p:nvPr/>
        </p:nvPicPr>
        <p:blipFill>
          <a:blip r:embed="rId3">
            <a:alphaModFix/>
          </a:blip>
          <a:stretch>
            <a:fillRect/>
          </a:stretch>
        </p:blipFill>
        <p:spPr>
          <a:xfrm>
            <a:off x="425823" y="751124"/>
            <a:ext cx="3662652" cy="1745125"/>
          </a:xfrm>
          <a:prstGeom prst="rect">
            <a:avLst/>
          </a:prstGeom>
          <a:noFill/>
          <a:ln>
            <a:noFill/>
          </a:ln>
        </p:spPr>
      </p:pic>
      <p:sp>
        <p:nvSpPr>
          <p:cNvPr id="1543" name="Google Shape;1543;p82"/>
          <p:cNvSpPr txBox="1"/>
          <p:nvPr/>
        </p:nvSpPr>
        <p:spPr>
          <a:xfrm>
            <a:off x="1871900" y="2432275"/>
            <a:ext cx="2221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Roboto"/>
                <a:ea typeface="Roboto"/>
                <a:cs typeface="Roboto"/>
                <a:sym typeface="Roboto"/>
              </a:rPr>
              <a:t>MSE = 0.025 (2.8%)</a:t>
            </a:r>
            <a:endParaRPr b="1" sz="1800">
              <a:solidFill>
                <a:schemeClr val="lt1"/>
              </a:solidFill>
              <a:latin typeface="Roboto"/>
              <a:ea typeface="Roboto"/>
              <a:cs typeface="Roboto"/>
              <a:sym typeface="Roboto"/>
            </a:endParaRPr>
          </a:p>
        </p:txBody>
      </p:sp>
      <p:pic>
        <p:nvPicPr>
          <p:cNvPr id="1544" name="Google Shape;1544;p82"/>
          <p:cNvPicPr preferRelativeResize="0"/>
          <p:nvPr/>
        </p:nvPicPr>
        <p:blipFill>
          <a:blip r:embed="rId4">
            <a:alphaModFix/>
          </a:blip>
          <a:stretch>
            <a:fillRect/>
          </a:stretch>
        </p:blipFill>
        <p:spPr>
          <a:xfrm>
            <a:off x="435958" y="3310525"/>
            <a:ext cx="3875367" cy="1745125"/>
          </a:xfrm>
          <a:prstGeom prst="rect">
            <a:avLst/>
          </a:prstGeom>
          <a:noFill/>
          <a:ln>
            <a:noFill/>
          </a:ln>
        </p:spPr>
      </p:pic>
      <p:sp>
        <p:nvSpPr>
          <p:cNvPr id="1545" name="Google Shape;1545;p82"/>
          <p:cNvSpPr txBox="1"/>
          <p:nvPr/>
        </p:nvSpPr>
        <p:spPr>
          <a:xfrm>
            <a:off x="1643300" y="2889475"/>
            <a:ext cx="2972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Roboto"/>
                <a:ea typeface="Roboto"/>
                <a:cs typeface="Roboto"/>
                <a:sym typeface="Roboto"/>
              </a:rPr>
              <a:t>Cosine proximity = 0.997</a:t>
            </a:r>
            <a:endParaRPr b="1" sz="1800">
              <a:solidFill>
                <a:schemeClr val="lt1"/>
              </a:solidFill>
              <a:latin typeface="Roboto"/>
              <a:ea typeface="Roboto"/>
              <a:cs typeface="Roboto"/>
              <a:sym typeface="Roboto"/>
            </a:endParaRPr>
          </a:p>
        </p:txBody>
      </p:sp>
      <p:sp>
        <p:nvSpPr>
          <p:cNvPr id="1546" name="Google Shape;1546;p82"/>
          <p:cNvSpPr txBox="1"/>
          <p:nvPr/>
        </p:nvSpPr>
        <p:spPr>
          <a:xfrm>
            <a:off x="4366875" y="687075"/>
            <a:ext cx="4838100" cy="4340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MSE loss accounts of 2.8% and 3.4% of </a:t>
            </a:r>
            <a:r>
              <a:rPr lang="en" sz="1800">
                <a:solidFill>
                  <a:schemeClr val="lt1"/>
                </a:solidFill>
                <a:latin typeface="Roboto"/>
                <a:ea typeface="Roboto"/>
                <a:cs typeface="Roboto"/>
                <a:sym typeface="Roboto"/>
              </a:rPr>
              <a:t>training</a:t>
            </a:r>
            <a:r>
              <a:rPr lang="en" sz="1800">
                <a:solidFill>
                  <a:schemeClr val="lt1"/>
                </a:solidFill>
                <a:latin typeface="Roboto"/>
                <a:ea typeface="Roboto"/>
                <a:cs typeface="Roboto"/>
                <a:sym typeface="Roboto"/>
              </a:rPr>
              <a:t> and testing data respectively</a:t>
            </a:r>
            <a:br>
              <a:rPr lang="en" sz="1800">
                <a:solidFill>
                  <a:schemeClr val="lt1"/>
                </a:solidFill>
                <a:latin typeface="Roboto"/>
                <a:ea typeface="Roboto"/>
                <a:cs typeface="Roboto"/>
                <a:sym typeface="Roboto"/>
              </a:rPr>
            </a:b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Cosine proximity between true and predicted value is close to 0.997</a:t>
            </a:r>
            <a:br>
              <a:rPr lang="en" sz="1800">
                <a:solidFill>
                  <a:schemeClr val="lt1"/>
                </a:solidFill>
                <a:latin typeface="Roboto"/>
                <a:ea typeface="Roboto"/>
                <a:cs typeface="Roboto"/>
                <a:sym typeface="Roboto"/>
              </a:rPr>
            </a:br>
            <a:r>
              <a:rPr lang="en" sz="1800">
                <a:solidFill>
                  <a:schemeClr val="lt1"/>
                </a:solidFill>
                <a:latin typeface="Roboto"/>
                <a:ea typeface="Roboto"/>
                <a:cs typeface="Roboto"/>
                <a:sym typeface="Roboto"/>
              </a:rPr>
              <a:t>A perfect score should be 1</a:t>
            </a:r>
            <a:br>
              <a:rPr lang="en" sz="1800">
                <a:solidFill>
                  <a:schemeClr val="lt1"/>
                </a:solidFill>
                <a:latin typeface="Roboto"/>
                <a:ea typeface="Roboto"/>
                <a:cs typeface="Roboto"/>
                <a:sym typeface="Roboto"/>
              </a:rPr>
            </a:b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These small errors are also due to the fact that we had fairly low resolution of simulation data so prediction becomes easier</a:t>
            </a:r>
            <a:br>
              <a:rPr lang="en" sz="1800">
                <a:solidFill>
                  <a:schemeClr val="lt1"/>
                </a:solidFill>
                <a:latin typeface="Roboto"/>
                <a:ea typeface="Roboto"/>
                <a:cs typeface="Roboto"/>
                <a:sym typeface="Roboto"/>
              </a:rPr>
            </a:br>
            <a:endParaRPr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NS-loss is in the order of 10</a:t>
            </a:r>
            <a:r>
              <a:rPr baseline="30000" lang="en" sz="1800">
                <a:solidFill>
                  <a:schemeClr val="lt1"/>
                </a:solidFill>
                <a:latin typeface="Roboto"/>
                <a:ea typeface="Roboto"/>
                <a:cs typeface="Roboto"/>
                <a:sym typeface="Roboto"/>
              </a:rPr>
              <a:t>-4</a:t>
            </a:r>
            <a:r>
              <a:rPr lang="en" sz="1800">
                <a:solidFill>
                  <a:schemeClr val="lt1"/>
                </a:solidFill>
                <a:latin typeface="Roboto"/>
                <a:ea typeface="Roboto"/>
                <a:cs typeface="Roboto"/>
                <a:sym typeface="Roboto"/>
              </a:rPr>
              <a:t> which clearly shows the predictions to be in order with the Navier-Stokes solution</a:t>
            </a:r>
            <a:endParaRPr sz="1800">
              <a:solidFill>
                <a:schemeClr val="lt1"/>
              </a:solidFill>
              <a:latin typeface="Roboto"/>
              <a:ea typeface="Roboto"/>
              <a:cs typeface="Roboto"/>
              <a:sym typeface="Robo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solidFill>
      </p:bgPr>
    </p:bg>
    <p:spTree>
      <p:nvGrpSpPr>
        <p:cNvPr id="1554" name="Shape 1554"/>
        <p:cNvGrpSpPr/>
        <p:nvPr/>
      </p:nvGrpSpPr>
      <p:grpSpPr>
        <a:xfrm>
          <a:off x="0" y="0"/>
          <a:ext cx="0" cy="0"/>
          <a:chOff x="0" y="0"/>
          <a:chExt cx="0" cy="0"/>
        </a:xfrm>
      </p:grpSpPr>
      <p:sp>
        <p:nvSpPr>
          <p:cNvPr id="1555" name="Google Shape;1555;p84"/>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Reynolds Averaged Navier-Stokes (RANS)</a:t>
            </a:r>
            <a:endParaRPr b="1" sz="2800">
              <a:solidFill>
                <a:schemeClr val="lt1"/>
              </a:solidFill>
              <a:latin typeface="Average"/>
              <a:ea typeface="Average"/>
              <a:cs typeface="Average"/>
              <a:sym typeface="Average"/>
            </a:endParaRPr>
          </a:p>
        </p:txBody>
      </p:sp>
      <p:pic>
        <p:nvPicPr>
          <p:cNvPr id="1556" name="Google Shape;1556;p84"/>
          <p:cNvPicPr preferRelativeResize="0"/>
          <p:nvPr/>
        </p:nvPicPr>
        <p:blipFill rotWithShape="1">
          <a:blip r:embed="rId3">
            <a:alphaModFix/>
          </a:blip>
          <a:srcRect b="56914" l="41714" r="35968" t="14354"/>
          <a:stretch/>
        </p:blipFill>
        <p:spPr>
          <a:xfrm>
            <a:off x="1786950" y="934500"/>
            <a:ext cx="1011850" cy="410500"/>
          </a:xfrm>
          <a:prstGeom prst="rect">
            <a:avLst/>
          </a:prstGeom>
          <a:noFill/>
          <a:ln cap="flat" cmpd="sng" w="19050">
            <a:solidFill>
              <a:schemeClr val="lt1"/>
            </a:solidFill>
            <a:prstDash val="solid"/>
            <a:round/>
            <a:headEnd len="sm" w="sm" type="none"/>
            <a:tailEnd len="sm" w="sm" type="none"/>
          </a:ln>
        </p:spPr>
      </p:pic>
      <p:pic>
        <p:nvPicPr>
          <p:cNvPr id="1557" name="Google Shape;1557;p84"/>
          <p:cNvPicPr preferRelativeResize="0"/>
          <p:nvPr/>
        </p:nvPicPr>
        <p:blipFill rotWithShape="1">
          <a:blip r:embed="rId3">
            <a:alphaModFix/>
          </a:blip>
          <a:srcRect b="7149" l="7663" r="11665" t="44903"/>
          <a:stretch/>
        </p:blipFill>
        <p:spPr>
          <a:xfrm>
            <a:off x="5376950" y="800763"/>
            <a:ext cx="3657375" cy="685075"/>
          </a:xfrm>
          <a:prstGeom prst="rect">
            <a:avLst/>
          </a:prstGeom>
          <a:noFill/>
          <a:ln cap="flat" cmpd="sng" w="19050">
            <a:solidFill>
              <a:schemeClr val="lt1"/>
            </a:solidFill>
            <a:prstDash val="solid"/>
            <a:round/>
            <a:headEnd len="sm" w="sm" type="none"/>
            <a:tailEnd len="sm" w="sm" type="none"/>
          </a:ln>
        </p:spPr>
      </p:pic>
      <p:sp>
        <p:nvSpPr>
          <p:cNvPr id="1558" name="Google Shape;1558;p84"/>
          <p:cNvSpPr txBox="1"/>
          <p:nvPr/>
        </p:nvSpPr>
        <p:spPr>
          <a:xfrm>
            <a:off x="79125" y="973713"/>
            <a:ext cx="179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Mass conservation</a:t>
            </a:r>
            <a:endParaRPr b="1">
              <a:solidFill>
                <a:schemeClr val="lt1"/>
              </a:solidFill>
              <a:latin typeface="Roboto"/>
              <a:ea typeface="Roboto"/>
              <a:cs typeface="Roboto"/>
              <a:sym typeface="Roboto"/>
            </a:endParaRPr>
          </a:p>
        </p:txBody>
      </p:sp>
      <p:sp>
        <p:nvSpPr>
          <p:cNvPr id="1559" name="Google Shape;1559;p84"/>
          <p:cNvSpPr txBox="1"/>
          <p:nvPr/>
        </p:nvSpPr>
        <p:spPr>
          <a:xfrm>
            <a:off x="3203325" y="973725"/>
            <a:ext cx="221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Momentum conservation</a:t>
            </a:r>
            <a:endParaRPr b="1">
              <a:solidFill>
                <a:schemeClr val="lt1"/>
              </a:solidFill>
              <a:latin typeface="Roboto"/>
              <a:ea typeface="Roboto"/>
              <a:cs typeface="Roboto"/>
              <a:sym typeface="Roboto"/>
            </a:endParaRPr>
          </a:p>
        </p:txBody>
      </p:sp>
      <p:pic>
        <p:nvPicPr>
          <p:cNvPr id="1560" name="Google Shape;1560;p84"/>
          <p:cNvPicPr preferRelativeResize="0"/>
          <p:nvPr/>
        </p:nvPicPr>
        <p:blipFill rotWithShape="1">
          <a:blip r:embed="rId4">
            <a:alphaModFix/>
          </a:blip>
          <a:srcRect b="0" l="0" r="0" t="12111"/>
          <a:stretch/>
        </p:blipFill>
        <p:spPr>
          <a:xfrm>
            <a:off x="4444225" y="1790248"/>
            <a:ext cx="4590100" cy="1384225"/>
          </a:xfrm>
          <a:prstGeom prst="rect">
            <a:avLst/>
          </a:prstGeom>
          <a:noFill/>
          <a:ln>
            <a:noFill/>
          </a:ln>
        </p:spPr>
      </p:pic>
      <p:pic>
        <p:nvPicPr>
          <p:cNvPr id="1561" name="Google Shape;1561;p84"/>
          <p:cNvPicPr preferRelativeResize="0"/>
          <p:nvPr/>
        </p:nvPicPr>
        <p:blipFill rotWithShape="1">
          <a:blip r:embed="rId5">
            <a:alphaModFix/>
          </a:blip>
          <a:srcRect b="0" l="10443" r="2886" t="0"/>
          <a:stretch/>
        </p:blipFill>
        <p:spPr>
          <a:xfrm>
            <a:off x="4071450" y="3349875"/>
            <a:ext cx="5032750" cy="1573375"/>
          </a:xfrm>
          <a:prstGeom prst="rect">
            <a:avLst/>
          </a:prstGeom>
          <a:noFill/>
          <a:ln>
            <a:noFill/>
          </a:ln>
        </p:spPr>
      </p:pic>
      <p:sp>
        <p:nvSpPr>
          <p:cNvPr id="1562" name="Google Shape;1562;p84"/>
          <p:cNvSpPr txBox="1"/>
          <p:nvPr/>
        </p:nvSpPr>
        <p:spPr>
          <a:xfrm>
            <a:off x="2099625" y="1669538"/>
            <a:ext cx="4365000" cy="615600"/>
          </a:xfrm>
          <a:prstGeom prst="rect">
            <a:avLst/>
          </a:prstGeom>
          <a:noFill/>
          <a:ln cap="flat" cmpd="sng" w="19050">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Even after this simplification it takes weeks to run a single simulation on large scale bodies</a:t>
            </a:r>
            <a:endParaRPr b="1">
              <a:solidFill>
                <a:schemeClr val="lt1"/>
              </a:solidFill>
              <a:latin typeface="Roboto"/>
              <a:ea typeface="Roboto"/>
              <a:cs typeface="Roboto"/>
              <a:sym typeface="Roboto"/>
            </a:endParaRPr>
          </a:p>
        </p:txBody>
      </p:sp>
      <p:grpSp>
        <p:nvGrpSpPr>
          <p:cNvPr id="1563" name="Google Shape;1563;p84"/>
          <p:cNvGrpSpPr/>
          <p:nvPr/>
        </p:nvGrpSpPr>
        <p:grpSpPr>
          <a:xfrm>
            <a:off x="0" y="1745950"/>
            <a:ext cx="1856100" cy="682421"/>
            <a:chOff x="0" y="1745950"/>
            <a:chExt cx="1856100" cy="682421"/>
          </a:xfrm>
        </p:grpSpPr>
        <p:sp>
          <p:nvSpPr>
            <p:cNvPr id="1564" name="Google Shape;1564;p84"/>
            <p:cNvSpPr/>
            <p:nvPr/>
          </p:nvSpPr>
          <p:spPr>
            <a:xfrm rot="5400000">
              <a:off x="469850" y="1295800"/>
              <a:ext cx="637200" cy="1537500"/>
            </a:xfrm>
            <a:prstGeom prst="round2SameRect">
              <a:avLst>
                <a:gd fmla="val 16667" name="adj1"/>
                <a:gd fmla="val 0" name="adj2"/>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4"/>
            <p:cNvSpPr txBox="1"/>
            <p:nvPr/>
          </p:nvSpPr>
          <p:spPr>
            <a:xfrm>
              <a:off x="0" y="1745950"/>
              <a:ext cx="1856100" cy="4602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600">
                  <a:solidFill>
                    <a:schemeClr val="lt1"/>
                  </a:solidFill>
                  <a:latin typeface="Roboto"/>
                  <a:ea typeface="Roboto"/>
                  <a:cs typeface="Roboto"/>
                  <a:sym typeface="Roboto"/>
                </a:rPr>
                <a:t>2. Theoretical</a:t>
              </a:r>
              <a:endParaRPr b="1" sz="1600">
                <a:solidFill>
                  <a:schemeClr val="lt1"/>
                </a:solidFill>
                <a:latin typeface="Roboto"/>
                <a:ea typeface="Roboto"/>
                <a:cs typeface="Roboto"/>
                <a:sym typeface="Roboto"/>
              </a:endParaRPr>
            </a:p>
          </p:txBody>
        </p:sp>
        <p:sp>
          <p:nvSpPr>
            <p:cNvPr id="1566" name="Google Shape;1566;p84"/>
            <p:cNvSpPr txBox="1"/>
            <p:nvPr/>
          </p:nvSpPr>
          <p:spPr>
            <a:xfrm>
              <a:off x="270370" y="1968171"/>
              <a:ext cx="1409400" cy="4602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600">
                  <a:solidFill>
                    <a:schemeClr val="lt1"/>
                  </a:solidFill>
                  <a:latin typeface="Roboto"/>
                  <a:ea typeface="Roboto"/>
                  <a:cs typeface="Roboto"/>
                  <a:sym typeface="Roboto"/>
                </a:rPr>
                <a:t>background</a:t>
              </a:r>
              <a:endParaRPr b="1" sz="1600">
                <a:solidFill>
                  <a:schemeClr val="lt1"/>
                </a:solidFill>
                <a:latin typeface="Roboto"/>
                <a:ea typeface="Roboto"/>
                <a:cs typeface="Roboto"/>
                <a:sym typeface="Roboto"/>
              </a:endParaRPr>
            </a:p>
          </p:txBody>
        </p:sp>
      </p:grpSp>
      <p:pic>
        <p:nvPicPr>
          <p:cNvPr id="1567" name="Google Shape;1567;p84"/>
          <p:cNvPicPr preferRelativeResize="0"/>
          <p:nvPr/>
        </p:nvPicPr>
        <p:blipFill>
          <a:blip r:embed="rId6">
            <a:alphaModFix/>
          </a:blip>
          <a:stretch>
            <a:fillRect/>
          </a:stretch>
        </p:blipFill>
        <p:spPr>
          <a:xfrm>
            <a:off x="152400" y="2580771"/>
            <a:ext cx="3128701" cy="2410329"/>
          </a:xfrm>
          <a:prstGeom prst="rect">
            <a:avLst/>
          </a:prstGeom>
          <a:noFill/>
          <a:ln>
            <a:noFill/>
          </a:ln>
        </p:spPr>
      </p:pic>
      <p:sp>
        <p:nvSpPr>
          <p:cNvPr id="1568" name="Google Shape;1568;p84"/>
          <p:cNvSpPr txBox="1"/>
          <p:nvPr/>
        </p:nvSpPr>
        <p:spPr>
          <a:xfrm>
            <a:off x="3976600" y="4094275"/>
            <a:ext cx="1402800" cy="615600"/>
          </a:xfrm>
          <a:prstGeom prst="rect">
            <a:avLst/>
          </a:prstGeom>
          <a:noFill/>
          <a:ln cap="flat" cmpd="sng" w="19050">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Average"/>
                <a:ea typeface="Average"/>
                <a:cs typeface="Average"/>
                <a:sym typeface="Average"/>
              </a:rPr>
              <a:t>Steady State RANS equation</a:t>
            </a:r>
            <a:endParaRPr b="1">
              <a:solidFill>
                <a:schemeClr val="lt1"/>
              </a:solidFill>
              <a:latin typeface="Average"/>
              <a:ea typeface="Average"/>
              <a:cs typeface="Average"/>
              <a:sym typeface="Average"/>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solidFill>
      </p:bgPr>
    </p:bg>
    <p:spTree>
      <p:nvGrpSpPr>
        <p:cNvPr id="1572" name="Shape 1572"/>
        <p:cNvGrpSpPr/>
        <p:nvPr/>
      </p:nvGrpSpPr>
      <p:grpSpPr>
        <a:xfrm>
          <a:off x="0" y="0"/>
          <a:ext cx="0" cy="0"/>
          <a:chOff x="0" y="0"/>
          <a:chExt cx="0" cy="0"/>
        </a:xfrm>
      </p:grpSpPr>
      <p:sp>
        <p:nvSpPr>
          <p:cNvPr id="1573" name="Google Shape;1573;p85"/>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Convolutional Neural Networks (CNN)</a:t>
            </a:r>
            <a:endParaRPr b="1" sz="2800">
              <a:solidFill>
                <a:schemeClr val="lt1"/>
              </a:solidFill>
              <a:latin typeface="Average"/>
              <a:ea typeface="Average"/>
              <a:cs typeface="Average"/>
              <a:sym typeface="Average"/>
            </a:endParaRPr>
          </a:p>
        </p:txBody>
      </p:sp>
      <p:grpSp>
        <p:nvGrpSpPr>
          <p:cNvPr id="1574" name="Google Shape;1574;p85"/>
          <p:cNvGrpSpPr/>
          <p:nvPr/>
        </p:nvGrpSpPr>
        <p:grpSpPr>
          <a:xfrm>
            <a:off x="0" y="1745950"/>
            <a:ext cx="1856100" cy="682421"/>
            <a:chOff x="0" y="1745950"/>
            <a:chExt cx="1856100" cy="682421"/>
          </a:xfrm>
        </p:grpSpPr>
        <p:sp>
          <p:nvSpPr>
            <p:cNvPr id="1575" name="Google Shape;1575;p85"/>
            <p:cNvSpPr/>
            <p:nvPr/>
          </p:nvSpPr>
          <p:spPr>
            <a:xfrm rot="5400000">
              <a:off x="469850" y="1295800"/>
              <a:ext cx="637200" cy="1537500"/>
            </a:xfrm>
            <a:prstGeom prst="round2SameRect">
              <a:avLst>
                <a:gd fmla="val 16667" name="adj1"/>
                <a:gd fmla="val 0" name="adj2"/>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5"/>
            <p:cNvSpPr txBox="1"/>
            <p:nvPr/>
          </p:nvSpPr>
          <p:spPr>
            <a:xfrm>
              <a:off x="0" y="1745950"/>
              <a:ext cx="1856100" cy="4602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600">
                  <a:solidFill>
                    <a:schemeClr val="lt1"/>
                  </a:solidFill>
                  <a:latin typeface="Roboto"/>
                  <a:ea typeface="Roboto"/>
                  <a:cs typeface="Roboto"/>
                  <a:sym typeface="Roboto"/>
                </a:rPr>
                <a:t>2. Theoretical</a:t>
              </a:r>
              <a:endParaRPr b="1" sz="1600">
                <a:solidFill>
                  <a:schemeClr val="lt1"/>
                </a:solidFill>
                <a:latin typeface="Roboto"/>
                <a:ea typeface="Roboto"/>
                <a:cs typeface="Roboto"/>
                <a:sym typeface="Roboto"/>
              </a:endParaRPr>
            </a:p>
          </p:txBody>
        </p:sp>
        <p:sp>
          <p:nvSpPr>
            <p:cNvPr id="1577" name="Google Shape;1577;p85"/>
            <p:cNvSpPr txBox="1"/>
            <p:nvPr/>
          </p:nvSpPr>
          <p:spPr>
            <a:xfrm>
              <a:off x="270370" y="1968171"/>
              <a:ext cx="1409400" cy="4602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600">
                  <a:solidFill>
                    <a:schemeClr val="lt1"/>
                  </a:solidFill>
                  <a:latin typeface="Roboto"/>
                  <a:ea typeface="Roboto"/>
                  <a:cs typeface="Roboto"/>
                  <a:sym typeface="Roboto"/>
                </a:rPr>
                <a:t>background</a:t>
              </a:r>
              <a:endParaRPr b="1" sz="1600">
                <a:solidFill>
                  <a:schemeClr val="lt1"/>
                </a:solidFill>
                <a:latin typeface="Roboto"/>
                <a:ea typeface="Roboto"/>
                <a:cs typeface="Roboto"/>
                <a:sym typeface="Roboto"/>
              </a:endParaRPr>
            </a:p>
          </p:txBody>
        </p:sp>
      </p:grpSp>
      <p:pic>
        <p:nvPicPr>
          <p:cNvPr id="1578" name="Google Shape;1578;p85"/>
          <p:cNvPicPr preferRelativeResize="0"/>
          <p:nvPr/>
        </p:nvPicPr>
        <p:blipFill>
          <a:blip r:embed="rId3">
            <a:alphaModFix/>
          </a:blip>
          <a:stretch>
            <a:fillRect/>
          </a:stretch>
        </p:blipFill>
        <p:spPr>
          <a:xfrm>
            <a:off x="4233900" y="685950"/>
            <a:ext cx="4524375" cy="1657350"/>
          </a:xfrm>
          <a:prstGeom prst="rect">
            <a:avLst/>
          </a:prstGeom>
          <a:noFill/>
          <a:ln>
            <a:noFill/>
          </a:ln>
        </p:spPr>
      </p:pic>
      <p:sp>
        <p:nvSpPr>
          <p:cNvPr id="1579" name="Google Shape;1579;p85"/>
          <p:cNvSpPr txBox="1"/>
          <p:nvPr/>
        </p:nvSpPr>
        <p:spPr>
          <a:xfrm>
            <a:off x="28775" y="789800"/>
            <a:ext cx="4128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Proxima Nova"/>
              <a:buChar char="●"/>
            </a:pPr>
            <a:r>
              <a:rPr lang="en">
                <a:solidFill>
                  <a:schemeClr val="lt1"/>
                </a:solidFill>
                <a:latin typeface="Proxima Nova"/>
                <a:ea typeface="Proxima Nova"/>
                <a:cs typeface="Proxima Nova"/>
                <a:sym typeface="Proxima Nova"/>
              </a:rPr>
              <a:t>Convolution operation in 2D and 3D</a:t>
            </a:r>
            <a:endParaRPr>
              <a:solidFill>
                <a:schemeClr val="lt1"/>
              </a:solidFill>
              <a:latin typeface="Proxima Nova"/>
              <a:ea typeface="Proxima Nova"/>
              <a:cs typeface="Proxima Nova"/>
              <a:sym typeface="Proxima Nova"/>
            </a:endParaRPr>
          </a:p>
          <a:p>
            <a:pPr indent="-317500" lvl="0" marL="457200" rtl="0" algn="l">
              <a:spcBef>
                <a:spcPts val="0"/>
              </a:spcBef>
              <a:spcAft>
                <a:spcPts val="0"/>
              </a:spcAft>
              <a:buClr>
                <a:schemeClr val="lt1"/>
              </a:buClr>
              <a:buSzPts val="1400"/>
              <a:buFont typeface="Proxima Nova"/>
              <a:buChar char="●"/>
            </a:pPr>
            <a:r>
              <a:rPr lang="en">
                <a:solidFill>
                  <a:schemeClr val="lt1"/>
                </a:solidFill>
                <a:latin typeface="Proxima Nova"/>
                <a:ea typeface="Proxima Nova"/>
                <a:cs typeface="Proxima Nova"/>
                <a:sym typeface="Proxima Nova"/>
              </a:rPr>
              <a:t>A similar but inverse operation is called DeConvolution</a:t>
            </a:r>
            <a:endParaRPr>
              <a:solidFill>
                <a:schemeClr val="lt1"/>
              </a:solidFill>
              <a:latin typeface="Proxima Nova"/>
              <a:ea typeface="Proxima Nova"/>
              <a:cs typeface="Proxima Nova"/>
              <a:sym typeface="Proxima Nova"/>
            </a:endParaRPr>
          </a:p>
        </p:txBody>
      </p:sp>
      <p:pic>
        <p:nvPicPr>
          <p:cNvPr id="1580" name="Google Shape;1580;p85"/>
          <p:cNvPicPr preferRelativeResize="0"/>
          <p:nvPr/>
        </p:nvPicPr>
        <p:blipFill>
          <a:blip r:embed="rId4">
            <a:alphaModFix/>
          </a:blip>
          <a:stretch>
            <a:fillRect/>
          </a:stretch>
        </p:blipFill>
        <p:spPr>
          <a:xfrm>
            <a:off x="2652350" y="2571750"/>
            <a:ext cx="6261849" cy="2111550"/>
          </a:xfrm>
          <a:prstGeom prst="rect">
            <a:avLst/>
          </a:prstGeom>
          <a:noFill/>
          <a:ln>
            <a:noFill/>
          </a:ln>
        </p:spPr>
      </p:pic>
      <p:pic>
        <p:nvPicPr>
          <p:cNvPr id="1581" name="Google Shape;1581;p85"/>
          <p:cNvPicPr preferRelativeResize="0"/>
          <p:nvPr/>
        </p:nvPicPr>
        <p:blipFill>
          <a:blip r:embed="rId5">
            <a:alphaModFix/>
          </a:blip>
          <a:stretch>
            <a:fillRect/>
          </a:stretch>
        </p:blipFill>
        <p:spPr>
          <a:xfrm>
            <a:off x="152400" y="2580771"/>
            <a:ext cx="2347550" cy="226434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solidFill>
      </p:bgPr>
    </p:bg>
    <p:spTree>
      <p:nvGrpSpPr>
        <p:cNvPr id="1585" name="Shape 1585"/>
        <p:cNvGrpSpPr/>
        <p:nvPr/>
      </p:nvGrpSpPr>
      <p:grpSpPr>
        <a:xfrm>
          <a:off x="0" y="0"/>
          <a:ext cx="0" cy="0"/>
          <a:chOff x="0" y="0"/>
          <a:chExt cx="0" cy="0"/>
        </a:xfrm>
      </p:grpSpPr>
      <p:sp>
        <p:nvSpPr>
          <p:cNvPr id="1586" name="Google Shape;1586;p86"/>
          <p:cNvSpPr/>
          <p:nvPr/>
        </p:nvSpPr>
        <p:spPr>
          <a:xfrm rot="5400000">
            <a:off x="625596" y="2035550"/>
            <a:ext cx="495900" cy="1706700"/>
          </a:xfrm>
          <a:prstGeom prst="round2SameRect">
            <a:avLst>
              <a:gd fmla="val 16667" name="adj1"/>
              <a:gd fmla="val 0" name="adj2"/>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6"/>
          <p:cNvSpPr txBox="1"/>
          <p:nvPr/>
        </p:nvSpPr>
        <p:spPr>
          <a:xfrm>
            <a:off x="-20250" y="2651025"/>
            <a:ext cx="1842300" cy="4959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3.  Methodology</a:t>
            </a:r>
            <a:endParaRPr b="1" sz="1800">
              <a:solidFill>
                <a:schemeClr val="lt1"/>
              </a:solidFill>
              <a:latin typeface="Roboto"/>
              <a:ea typeface="Roboto"/>
              <a:cs typeface="Roboto"/>
              <a:sym typeface="Roboto"/>
            </a:endParaRPr>
          </a:p>
        </p:txBody>
      </p:sp>
      <p:sp>
        <p:nvSpPr>
          <p:cNvPr id="1588" name="Google Shape;1588;p86"/>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Data Generation</a:t>
            </a:r>
            <a:endParaRPr b="1" sz="2800">
              <a:solidFill>
                <a:schemeClr val="lt1"/>
              </a:solidFill>
              <a:latin typeface="Average"/>
              <a:ea typeface="Average"/>
              <a:cs typeface="Average"/>
              <a:sym typeface="Average"/>
            </a:endParaRPr>
          </a:p>
        </p:txBody>
      </p:sp>
      <p:pic>
        <p:nvPicPr>
          <p:cNvPr id="1589" name="Google Shape;1589;p86"/>
          <p:cNvPicPr preferRelativeResize="0"/>
          <p:nvPr/>
        </p:nvPicPr>
        <p:blipFill>
          <a:blip r:embed="rId3">
            <a:alphaModFix/>
          </a:blip>
          <a:stretch>
            <a:fillRect/>
          </a:stretch>
        </p:blipFill>
        <p:spPr>
          <a:xfrm>
            <a:off x="47724" y="791250"/>
            <a:ext cx="3228601" cy="1735950"/>
          </a:xfrm>
          <a:prstGeom prst="rect">
            <a:avLst/>
          </a:prstGeom>
          <a:noFill/>
          <a:ln>
            <a:noFill/>
          </a:ln>
        </p:spPr>
      </p:pic>
      <p:grpSp>
        <p:nvGrpSpPr>
          <p:cNvPr id="1590" name="Google Shape;1590;p86"/>
          <p:cNvGrpSpPr/>
          <p:nvPr/>
        </p:nvGrpSpPr>
        <p:grpSpPr>
          <a:xfrm>
            <a:off x="3737925" y="2586225"/>
            <a:ext cx="5269825" cy="2639092"/>
            <a:chOff x="3715450" y="625375"/>
            <a:chExt cx="5269825" cy="2639092"/>
          </a:xfrm>
        </p:grpSpPr>
        <p:pic>
          <p:nvPicPr>
            <p:cNvPr id="1591" name="Google Shape;1591;p86"/>
            <p:cNvPicPr preferRelativeResize="0"/>
            <p:nvPr/>
          </p:nvPicPr>
          <p:blipFill rotWithShape="1">
            <a:blip r:embed="rId4">
              <a:alphaModFix/>
            </a:blip>
            <a:srcRect b="60594" l="1126" r="70423" t="15595"/>
            <a:stretch/>
          </p:blipFill>
          <p:spPr>
            <a:xfrm>
              <a:off x="3715450" y="638850"/>
              <a:ext cx="2485500" cy="1279150"/>
            </a:xfrm>
            <a:prstGeom prst="rect">
              <a:avLst/>
            </a:prstGeom>
            <a:noFill/>
            <a:ln>
              <a:noFill/>
            </a:ln>
          </p:spPr>
        </p:pic>
        <p:pic>
          <p:nvPicPr>
            <p:cNvPr id="1592" name="Google Shape;1592;p86"/>
            <p:cNvPicPr preferRelativeResize="0"/>
            <p:nvPr/>
          </p:nvPicPr>
          <p:blipFill rotWithShape="1">
            <a:blip r:embed="rId4">
              <a:alphaModFix/>
            </a:blip>
            <a:srcRect b="31525" l="4392" r="60907" t="42378"/>
            <a:stretch/>
          </p:blipFill>
          <p:spPr>
            <a:xfrm>
              <a:off x="6311099" y="2023299"/>
              <a:ext cx="2674175" cy="1241168"/>
            </a:xfrm>
            <a:prstGeom prst="rect">
              <a:avLst/>
            </a:prstGeom>
            <a:noFill/>
            <a:ln>
              <a:noFill/>
            </a:ln>
          </p:spPr>
        </p:pic>
        <p:pic>
          <p:nvPicPr>
            <p:cNvPr id="1593" name="Google Shape;1593;p86"/>
            <p:cNvPicPr preferRelativeResize="0"/>
            <p:nvPr/>
          </p:nvPicPr>
          <p:blipFill rotWithShape="1">
            <a:blip r:embed="rId4">
              <a:alphaModFix/>
            </a:blip>
            <a:srcRect b="2127" l="16692" r="54615" t="73753"/>
            <a:stretch/>
          </p:blipFill>
          <p:spPr>
            <a:xfrm>
              <a:off x="6311100" y="625375"/>
              <a:ext cx="2534250" cy="1306100"/>
            </a:xfrm>
            <a:prstGeom prst="rect">
              <a:avLst/>
            </a:prstGeom>
            <a:noFill/>
            <a:ln>
              <a:noFill/>
            </a:ln>
          </p:spPr>
        </p:pic>
        <p:pic>
          <p:nvPicPr>
            <p:cNvPr id="1594" name="Google Shape;1594;p86"/>
            <p:cNvPicPr preferRelativeResize="0"/>
            <p:nvPr/>
          </p:nvPicPr>
          <p:blipFill>
            <a:blip r:embed="rId5">
              <a:alphaModFix/>
            </a:blip>
            <a:stretch>
              <a:fillRect/>
            </a:stretch>
          </p:blipFill>
          <p:spPr>
            <a:xfrm>
              <a:off x="3942260" y="2372677"/>
              <a:ext cx="2031900" cy="542400"/>
            </a:xfrm>
            <a:prstGeom prst="rect">
              <a:avLst/>
            </a:prstGeom>
            <a:noFill/>
            <a:ln>
              <a:noFill/>
            </a:ln>
          </p:spPr>
        </p:pic>
        <p:cxnSp>
          <p:nvCxnSpPr>
            <p:cNvPr id="1595" name="Google Shape;1595;p86"/>
            <p:cNvCxnSpPr>
              <a:stCxn id="1592" idx="1"/>
              <a:endCxn id="1594" idx="3"/>
            </p:cNvCxnSpPr>
            <p:nvPr/>
          </p:nvCxnSpPr>
          <p:spPr>
            <a:xfrm rot="10800000">
              <a:off x="5974199" y="2643883"/>
              <a:ext cx="336900" cy="0"/>
            </a:xfrm>
            <a:prstGeom prst="straightConnector1">
              <a:avLst/>
            </a:prstGeom>
            <a:noFill/>
            <a:ln cap="flat" cmpd="sng" w="19050">
              <a:solidFill>
                <a:schemeClr val="lt1"/>
              </a:solidFill>
              <a:prstDash val="solid"/>
              <a:round/>
              <a:headEnd len="med" w="med" type="none"/>
              <a:tailEnd len="med" w="med" type="triangle"/>
            </a:ln>
          </p:spPr>
        </p:cxnSp>
      </p:grpSp>
      <p:cxnSp>
        <p:nvCxnSpPr>
          <p:cNvPr id="1596" name="Google Shape;1596;p86"/>
          <p:cNvCxnSpPr>
            <a:stCxn id="1594" idx="0"/>
            <a:endCxn id="1591" idx="2"/>
          </p:cNvCxnSpPr>
          <p:nvPr/>
        </p:nvCxnSpPr>
        <p:spPr>
          <a:xfrm rot="10800000">
            <a:off x="4980685" y="3878727"/>
            <a:ext cx="0" cy="454800"/>
          </a:xfrm>
          <a:prstGeom prst="straightConnector1">
            <a:avLst/>
          </a:prstGeom>
          <a:noFill/>
          <a:ln cap="flat" cmpd="sng" w="19050">
            <a:solidFill>
              <a:schemeClr val="lt1"/>
            </a:solidFill>
            <a:prstDash val="solid"/>
            <a:round/>
            <a:headEnd len="med" w="med" type="none"/>
            <a:tailEnd len="med" w="med" type="triangle"/>
          </a:ln>
        </p:spPr>
      </p:cxnSp>
      <p:pic>
        <p:nvPicPr>
          <p:cNvPr id="1597" name="Google Shape;1597;p86"/>
          <p:cNvPicPr preferRelativeResize="0"/>
          <p:nvPr/>
        </p:nvPicPr>
        <p:blipFill rotWithShape="1">
          <a:blip r:embed="rId6">
            <a:alphaModFix/>
          </a:blip>
          <a:srcRect b="0" l="9011" r="8309" t="0"/>
          <a:stretch/>
        </p:blipFill>
        <p:spPr>
          <a:xfrm>
            <a:off x="6785925" y="696382"/>
            <a:ext cx="2348797" cy="1817825"/>
          </a:xfrm>
          <a:prstGeom prst="rect">
            <a:avLst/>
          </a:prstGeom>
          <a:noFill/>
          <a:ln>
            <a:noFill/>
          </a:ln>
        </p:spPr>
      </p:pic>
      <p:pic>
        <p:nvPicPr>
          <p:cNvPr id="1598" name="Google Shape;1598;p86"/>
          <p:cNvPicPr preferRelativeResize="0"/>
          <p:nvPr/>
        </p:nvPicPr>
        <p:blipFill>
          <a:blip r:embed="rId7">
            <a:alphaModFix/>
          </a:blip>
          <a:stretch>
            <a:fillRect/>
          </a:stretch>
        </p:blipFill>
        <p:spPr>
          <a:xfrm>
            <a:off x="3354928" y="696375"/>
            <a:ext cx="3354162" cy="1879425"/>
          </a:xfrm>
          <a:prstGeom prst="rect">
            <a:avLst/>
          </a:prstGeom>
          <a:noFill/>
          <a:ln>
            <a:noFill/>
          </a:ln>
        </p:spPr>
      </p:pic>
      <p:sp>
        <p:nvSpPr>
          <p:cNvPr id="1599" name="Google Shape;1599;p86"/>
          <p:cNvSpPr txBox="1"/>
          <p:nvPr/>
        </p:nvSpPr>
        <p:spPr>
          <a:xfrm>
            <a:off x="47725" y="3252675"/>
            <a:ext cx="3690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Domain</a:t>
            </a:r>
            <a:r>
              <a:rPr lang="en" sz="1600">
                <a:solidFill>
                  <a:schemeClr val="lt1"/>
                </a:solidFill>
                <a:latin typeface="Proxima Nova"/>
                <a:ea typeface="Proxima Nova"/>
                <a:cs typeface="Proxima Nova"/>
                <a:sym typeface="Proxima Nova"/>
              </a:rPr>
              <a:t> : 260mm x 120mm</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Cell size </a:t>
            </a:r>
            <a:r>
              <a:rPr lang="en" sz="1600">
                <a:solidFill>
                  <a:schemeClr val="lt1"/>
                </a:solidFill>
                <a:latin typeface="Proxima Nova"/>
                <a:ea typeface="Proxima Nova"/>
                <a:cs typeface="Proxima Nova"/>
                <a:sym typeface="Proxima Nova"/>
              </a:rPr>
              <a:t>: 1mm</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Cell count </a:t>
            </a:r>
            <a:r>
              <a:rPr lang="en" sz="1600">
                <a:solidFill>
                  <a:schemeClr val="lt1"/>
                </a:solidFill>
                <a:latin typeface="Proxima Nova"/>
                <a:ea typeface="Proxima Nova"/>
                <a:cs typeface="Proxima Nova"/>
                <a:sym typeface="Proxima Nova"/>
              </a:rPr>
              <a:t>:</a:t>
            </a:r>
            <a:r>
              <a:rPr b="1" lang="en" sz="1600">
                <a:solidFill>
                  <a:schemeClr val="lt1"/>
                </a:solidFill>
                <a:latin typeface="Proxima Nova"/>
                <a:ea typeface="Proxima Nova"/>
                <a:cs typeface="Proxima Nova"/>
                <a:sym typeface="Proxima Nova"/>
              </a:rPr>
              <a:t> </a:t>
            </a:r>
            <a:r>
              <a:rPr lang="en" sz="1600">
                <a:solidFill>
                  <a:schemeClr val="lt1"/>
                </a:solidFill>
                <a:latin typeface="Proxima Nova"/>
                <a:ea typeface="Proxima Nova"/>
                <a:cs typeface="Proxima Nova"/>
                <a:sym typeface="Proxima Nova"/>
              </a:rPr>
              <a:t>30,000</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Inlet velocity</a:t>
            </a:r>
            <a:r>
              <a:rPr lang="en" sz="1600">
                <a:solidFill>
                  <a:schemeClr val="lt1"/>
                </a:solidFill>
                <a:latin typeface="Proxima Nova"/>
                <a:ea typeface="Proxima Nova"/>
                <a:cs typeface="Proxima Nova"/>
                <a:sym typeface="Proxima Nova"/>
              </a:rPr>
              <a:t> : 1m/s</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Dynamic viscosity</a:t>
            </a:r>
            <a:r>
              <a:rPr lang="en" sz="1600">
                <a:solidFill>
                  <a:schemeClr val="lt1"/>
                </a:solidFill>
                <a:latin typeface="Proxima Nova"/>
                <a:ea typeface="Proxima Nova"/>
                <a:cs typeface="Proxima Nova"/>
                <a:sym typeface="Proxima Nova"/>
              </a:rPr>
              <a:t> : 10</a:t>
            </a:r>
            <a:r>
              <a:rPr baseline="30000" lang="en" sz="1600">
                <a:solidFill>
                  <a:schemeClr val="lt1"/>
                </a:solidFill>
                <a:latin typeface="Proxima Nova"/>
                <a:ea typeface="Proxima Nova"/>
                <a:cs typeface="Proxima Nova"/>
                <a:sym typeface="Proxima Nova"/>
              </a:rPr>
              <a:t>-4</a:t>
            </a:r>
            <a:r>
              <a:rPr lang="en" sz="1600">
                <a:solidFill>
                  <a:schemeClr val="lt1"/>
                </a:solidFill>
                <a:latin typeface="Proxima Nova"/>
                <a:ea typeface="Proxima Nova"/>
                <a:cs typeface="Proxima Nova"/>
                <a:sym typeface="Proxima Nova"/>
              </a:rPr>
              <a:t> m</a:t>
            </a:r>
            <a:r>
              <a:rPr baseline="30000" lang="en" sz="1600">
                <a:solidFill>
                  <a:schemeClr val="lt1"/>
                </a:solidFill>
                <a:latin typeface="Proxima Nova"/>
                <a:ea typeface="Proxima Nova"/>
                <a:cs typeface="Proxima Nova"/>
                <a:sym typeface="Proxima Nova"/>
              </a:rPr>
              <a:t>2</a:t>
            </a:r>
            <a:r>
              <a:rPr lang="en" sz="1600">
                <a:solidFill>
                  <a:schemeClr val="lt1"/>
                </a:solidFill>
                <a:latin typeface="Proxima Nova"/>
                <a:ea typeface="Proxima Nova"/>
                <a:cs typeface="Proxima Nova"/>
                <a:sym typeface="Proxima Nova"/>
              </a:rPr>
              <a:t>/s</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Re (shape-specific)</a:t>
            </a:r>
            <a:r>
              <a:rPr lang="en" sz="1600">
                <a:solidFill>
                  <a:schemeClr val="lt1"/>
                </a:solidFill>
                <a:latin typeface="Proxima Nova"/>
                <a:ea typeface="Proxima Nova"/>
                <a:cs typeface="Proxima Nova"/>
                <a:sym typeface="Proxima Nova"/>
              </a:rPr>
              <a:t> : 600-1000</a:t>
            </a:r>
            <a:endParaRPr sz="1600">
              <a:solidFill>
                <a:schemeClr val="lt1"/>
              </a:solidFill>
              <a:latin typeface="Proxima Nova"/>
              <a:ea typeface="Proxima Nova"/>
              <a:cs typeface="Proxima Nova"/>
              <a:sym typeface="Proxima Nova"/>
            </a:endParaRPr>
          </a:p>
        </p:txBody>
      </p:sp>
      <p:sp>
        <p:nvSpPr>
          <p:cNvPr id="1600" name="Google Shape;1600;p86"/>
          <p:cNvSpPr txBox="1"/>
          <p:nvPr/>
        </p:nvSpPr>
        <p:spPr>
          <a:xfrm>
            <a:off x="3755562" y="3015348"/>
            <a:ext cx="618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SDF1</a:t>
            </a:r>
            <a:endParaRPr b="1">
              <a:latin typeface="Roboto"/>
              <a:ea typeface="Roboto"/>
              <a:cs typeface="Roboto"/>
              <a:sym typeface="Roboto"/>
            </a:endParaRPr>
          </a:p>
        </p:txBody>
      </p:sp>
      <p:sp>
        <p:nvSpPr>
          <p:cNvPr id="1601" name="Google Shape;1601;p86"/>
          <p:cNvSpPr txBox="1"/>
          <p:nvPr/>
        </p:nvSpPr>
        <p:spPr>
          <a:xfrm>
            <a:off x="6346362" y="3015348"/>
            <a:ext cx="618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SDF2</a:t>
            </a:r>
            <a:endParaRPr b="1">
              <a:latin typeface="Roboto"/>
              <a:ea typeface="Roboto"/>
              <a:cs typeface="Roboto"/>
              <a:sym typeface="Roboto"/>
            </a:endParaRPr>
          </a:p>
        </p:txBody>
      </p:sp>
      <p:sp>
        <p:nvSpPr>
          <p:cNvPr id="1602" name="Google Shape;1602;p86"/>
          <p:cNvSpPr txBox="1"/>
          <p:nvPr/>
        </p:nvSpPr>
        <p:spPr>
          <a:xfrm>
            <a:off x="6346350" y="4234550"/>
            <a:ext cx="7332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roxima Nova"/>
                <a:ea typeface="Proxima Nova"/>
                <a:cs typeface="Proxima Nova"/>
                <a:sym typeface="Proxima Nova"/>
              </a:rPr>
              <a:t>Shape Info</a:t>
            </a:r>
            <a:endParaRPr b="1">
              <a:latin typeface="Proxima Nova"/>
              <a:ea typeface="Proxima Nova"/>
              <a:cs typeface="Proxima Nova"/>
              <a:sym typeface="Proxima Nov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solidFill>
      </p:bgPr>
    </p:bg>
    <p:spTree>
      <p:nvGrpSpPr>
        <p:cNvPr id="1606" name="Shape 1606"/>
        <p:cNvGrpSpPr/>
        <p:nvPr/>
      </p:nvGrpSpPr>
      <p:grpSpPr>
        <a:xfrm>
          <a:off x="0" y="0"/>
          <a:ext cx="0" cy="0"/>
          <a:chOff x="0" y="0"/>
          <a:chExt cx="0" cy="0"/>
        </a:xfrm>
      </p:grpSpPr>
      <p:sp>
        <p:nvSpPr>
          <p:cNvPr id="1607" name="Google Shape;1607;p87"/>
          <p:cNvSpPr/>
          <p:nvPr/>
        </p:nvSpPr>
        <p:spPr>
          <a:xfrm rot="5400000">
            <a:off x="625596" y="2035550"/>
            <a:ext cx="495900" cy="1706700"/>
          </a:xfrm>
          <a:prstGeom prst="round2SameRect">
            <a:avLst>
              <a:gd fmla="val 16667" name="adj1"/>
              <a:gd fmla="val 0" name="adj2"/>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7"/>
          <p:cNvSpPr txBox="1"/>
          <p:nvPr/>
        </p:nvSpPr>
        <p:spPr>
          <a:xfrm>
            <a:off x="-20250" y="2651025"/>
            <a:ext cx="1842300" cy="4959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3.  Methodology</a:t>
            </a:r>
            <a:endParaRPr b="1" sz="1800">
              <a:solidFill>
                <a:schemeClr val="lt1"/>
              </a:solidFill>
              <a:latin typeface="Roboto"/>
              <a:ea typeface="Roboto"/>
              <a:cs typeface="Roboto"/>
              <a:sym typeface="Roboto"/>
            </a:endParaRPr>
          </a:p>
        </p:txBody>
      </p:sp>
      <p:sp>
        <p:nvSpPr>
          <p:cNvPr id="1609" name="Google Shape;1609;p87"/>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Loss function</a:t>
            </a:r>
            <a:endParaRPr b="1" sz="2800">
              <a:solidFill>
                <a:schemeClr val="lt1"/>
              </a:solidFill>
              <a:latin typeface="Average"/>
              <a:ea typeface="Average"/>
              <a:cs typeface="Average"/>
              <a:sym typeface="Average"/>
            </a:endParaRPr>
          </a:p>
        </p:txBody>
      </p:sp>
      <p:sp>
        <p:nvSpPr>
          <p:cNvPr id="1610" name="Google Shape;1610;p87"/>
          <p:cNvSpPr txBox="1"/>
          <p:nvPr/>
        </p:nvSpPr>
        <p:spPr>
          <a:xfrm>
            <a:off x="111300" y="930100"/>
            <a:ext cx="2542200" cy="4617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1200"/>
              </a:spcAft>
              <a:buNone/>
            </a:pPr>
            <a:r>
              <a:rPr lang="en" sz="1800">
                <a:solidFill>
                  <a:schemeClr val="lt1"/>
                </a:solidFill>
                <a:latin typeface="Average"/>
                <a:ea typeface="Average"/>
                <a:cs typeface="Average"/>
                <a:sym typeface="Average"/>
              </a:rPr>
              <a:t>MSE =  ( y</a:t>
            </a:r>
            <a:r>
              <a:rPr baseline="-25000" lang="en" sz="1800">
                <a:solidFill>
                  <a:schemeClr val="lt1"/>
                </a:solidFill>
                <a:latin typeface="Average"/>
                <a:ea typeface="Average"/>
                <a:cs typeface="Average"/>
                <a:sym typeface="Average"/>
              </a:rPr>
              <a:t>pred</a:t>
            </a:r>
            <a:r>
              <a:rPr lang="en" sz="1800">
                <a:solidFill>
                  <a:schemeClr val="lt1"/>
                </a:solidFill>
                <a:latin typeface="Average"/>
                <a:ea typeface="Average"/>
                <a:cs typeface="Average"/>
                <a:sym typeface="Average"/>
              </a:rPr>
              <a:t> - y</a:t>
            </a:r>
            <a:r>
              <a:rPr baseline="-25000" lang="en" sz="1800">
                <a:solidFill>
                  <a:schemeClr val="lt1"/>
                </a:solidFill>
                <a:latin typeface="Average"/>
                <a:ea typeface="Average"/>
                <a:cs typeface="Average"/>
                <a:sym typeface="Average"/>
              </a:rPr>
              <a:t>true</a:t>
            </a:r>
            <a:r>
              <a:rPr lang="en" sz="1800">
                <a:solidFill>
                  <a:schemeClr val="lt1"/>
                </a:solidFill>
                <a:latin typeface="Average"/>
                <a:ea typeface="Average"/>
                <a:cs typeface="Average"/>
                <a:sym typeface="Average"/>
              </a:rPr>
              <a:t> )</a:t>
            </a:r>
            <a:r>
              <a:rPr baseline="30000" lang="en" sz="1800">
                <a:solidFill>
                  <a:schemeClr val="lt1"/>
                </a:solidFill>
                <a:latin typeface="Average"/>
                <a:ea typeface="Average"/>
                <a:cs typeface="Average"/>
                <a:sym typeface="Average"/>
              </a:rPr>
              <a:t>2</a:t>
            </a:r>
            <a:r>
              <a:rPr lang="en" sz="1800">
                <a:solidFill>
                  <a:schemeClr val="lt1"/>
                </a:solidFill>
                <a:latin typeface="Average"/>
                <a:ea typeface="Average"/>
                <a:cs typeface="Average"/>
                <a:sym typeface="Average"/>
              </a:rPr>
              <a:t> / n</a:t>
            </a:r>
            <a:endParaRPr>
              <a:latin typeface="Roboto"/>
              <a:ea typeface="Roboto"/>
              <a:cs typeface="Roboto"/>
              <a:sym typeface="Roboto"/>
            </a:endParaRPr>
          </a:p>
        </p:txBody>
      </p:sp>
      <p:grpSp>
        <p:nvGrpSpPr>
          <p:cNvPr id="1611" name="Google Shape;1611;p87"/>
          <p:cNvGrpSpPr/>
          <p:nvPr/>
        </p:nvGrpSpPr>
        <p:grpSpPr>
          <a:xfrm>
            <a:off x="3736550" y="626400"/>
            <a:ext cx="1247100" cy="2022600"/>
            <a:chOff x="231350" y="16800"/>
            <a:chExt cx="1247100" cy="2022600"/>
          </a:xfrm>
        </p:grpSpPr>
        <p:sp>
          <p:nvSpPr>
            <p:cNvPr id="1612" name="Google Shape;1612;p87"/>
            <p:cNvSpPr/>
            <p:nvPr/>
          </p:nvSpPr>
          <p:spPr>
            <a:xfrm rot="-5400000">
              <a:off x="260980" y="989181"/>
              <a:ext cx="1774450" cy="325988"/>
            </a:xfrm>
            <a:prstGeom prst="flowChartManualOperation">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7"/>
            <p:cNvSpPr/>
            <p:nvPr/>
          </p:nvSpPr>
          <p:spPr>
            <a:xfrm rot="-5400000">
              <a:off x="-482257" y="989181"/>
              <a:ext cx="1774450" cy="325988"/>
            </a:xfrm>
            <a:prstGeom prst="flowChartManualOperation">
              <a:avLst/>
            </a:prstGeom>
            <a:gradFill>
              <a:gsLst>
                <a:gs pos="0">
                  <a:srgbClr val="51AB2A"/>
                </a:gs>
                <a:gs pos="100000">
                  <a:srgbClr val="203E1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7"/>
            <p:cNvSpPr txBox="1"/>
            <p:nvPr/>
          </p:nvSpPr>
          <p:spPr>
            <a:xfrm>
              <a:off x="231350" y="16800"/>
              <a:ext cx="4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y</a:t>
              </a:r>
              <a:r>
                <a:rPr baseline="-25000" lang="en">
                  <a:solidFill>
                    <a:schemeClr val="lt1"/>
                  </a:solidFill>
                  <a:latin typeface="Roboto"/>
                  <a:ea typeface="Roboto"/>
                  <a:cs typeface="Roboto"/>
                  <a:sym typeface="Roboto"/>
                </a:rPr>
                <a:t>true</a:t>
              </a:r>
              <a:endParaRPr baseline="-25000">
                <a:solidFill>
                  <a:schemeClr val="lt1"/>
                </a:solidFill>
                <a:latin typeface="Roboto"/>
                <a:ea typeface="Roboto"/>
                <a:cs typeface="Roboto"/>
                <a:sym typeface="Roboto"/>
              </a:endParaRPr>
            </a:p>
          </p:txBody>
        </p:sp>
        <p:sp>
          <p:nvSpPr>
            <p:cNvPr id="1615" name="Google Shape;1615;p87"/>
            <p:cNvSpPr txBox="1"/>
            <p:nvPr/>
          </p:nvSpPr>
          <p:spPr>
            <a:xfrm>
              <a:off x="993350" y="16800"/>
              <a:ext cx="48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y</a:t>
              </a:r>
              <a:r>
                <a:rPr baseline="-25000" lang="en">
                  <a:solidFill>
                    <a:schemeClr val="lt1"/>
                  </a:solidFill>
                  <a:latin typeface="Roboto"/>
                  <a:ea typeface="Roboto"/>
                  <a:cs typeface="Roboto"/>
                  <a:sym typeface="Roboto"/>
                </a:rPr>
                <a:t>pred</a:t>
              </a:r>
              <a:endParaRPr baseline="-25000">
                <a:solidFill>
                  <a:schemeClr val="lt1"/>
                </a:solidFill>
                <a:latin typeface="Roboto"/>
                <a:ea typeface="Roboto"/>
                <a:cs typeface="Roboto"/>
                <a:sym typeface="Roboto"/>
              </a:endParaRPr>
            </a:p>
          </p:txBody>
        </p:sp>
        <p:cxnSp>
          <p:nvCxnSpPr>
            <p:cNvPr id="1616" name="Google Shape;1616;p87"/>
            <p:cNvCxnSpPr>
              <a:stCxn id="1613" idx="2"/>
              <a:endCxn id="1612" idx="0"/>
            </p:cNvCxnSpPr>
            <p:nvPr/>
          </p:nvCxnSpPr>
          <p:spPr>
            <a:xfrm>
              <a:off x="567962" y="1152175"/>
              <a:ext cx="417300" cy="0"/>
            </a:xfrm>
            <a:prstGeom prst="straightConnector1">
              <a:avLst/>
            </a:prstGeom>
            <a:noFill/>
            <a:ln cap="flat" cmpd="sng" w="19050">
              <a:solidFill>
                <a:schemeClr val="lt1"/>
              </a:solidFill>
              <a:prstDash val="solid"/>
              <a:round/>
              <a:headEnd len="med" w="med" type="triangle"/>
              <a:tailEnd len="med" w="med" type="triangle"/>
            </a:ln>
          </p:spPr>
        </p:cxnSp>
      </p:grpSp>
      <p:sp>
        <p:nvSpPr>
          <p:cNvPr id="1617" name="Google Shape;1617;p87"/>
          <p:cNvSpPr txBox="1"/>
          <p:nvPr/>
        </p:nvSpPr>
        <p:spPr>
          <a:xfrm>
            <a:off x="129600" y="606100"/>
            <a:ext cx="307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Mean Squared Error (MSE)</a:t>
            </a:r>
            <a:endParaRPr b="1" sz="1800">
              <a:solidFill>
                <a:schemeClr val="lt1"/>
              </a:solidFill>
              <a:latin typeface="Roboto"/>
              <a:ea typeface="Roboto"/>
              <a:cs typeface="Roboto"/>
              <a:sym typeface="Roboto"/>
            </a:endParaRPr>
          </a:p>
        </p:txBody>
      </p:sp>
      <p:sp>
        <p:nvSpPr>
          <p:cNvPr id="1618" name="Google Shape;1618;p87"/>
          <p:cNvSpPr txBox="1"/>
          <p:nvPr/>
        </p:nvSpPr>
        <p:spPr>
          <a:xfrm>
            <a:off x="156675" y="1625375"/>
            <a:ext cx="221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Cosine Proximity</a:t>
            </a:r>
            <a:endParaRPr b="1" sz="1800">
              <a:solidFill>
                <a:schemeClr val="lt1"/>
              </a:solidFill>
              <a:latin typeface="Roboto"/>
              <a:ea typeface="Roboto"/>
              <a:cs typeface="Roboto"/>
              <a:sym typeface="Roboto"/>
            </a:endParaRPr>
          </a:p>
        </p:txBody>
      </p:sp>
      <p:sp>
        <p:nvSpPr>
          <p:cNvPr id="1619" name="Google Shape;1619;p87"/>
          <p:cNvSpPr txBox="1"/>
          <p:nvPr/>
        </p:nvSpPr>
        <p:spPr>
          <a:xfrm>
            <a:off x="187500" y="1920700"/>
            <a:ext cx="3379500" cy="4617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1200"/>
              </a:spcAft>
              <a:buNone/>
            </a:pPr>
            <a:r>
              <a:rPr lang="en" sz="1800">
                <a:solidFill>
                  <a:schemeClr val="lt1"/>
                </a:solidFill>
                <a:latin typeface="Average"/>
                <a:ea typeface="Average"/>
                <a:cs typeface="Average"/>
                <a:sym typeface="Average"/>
              </a:rPr>
              <a:t>(y</a:t>
            </a:r>
            <a:r>
              <a:rPr baseline="-25000" lang="en" sz="1800">
                <a:solidFill>
                  <a:schemeClr val="lt1"/>
                </a:solidFill>
                <a:latin typeface="Average"/>
                <a:ea typeface="Average"/>
                <a:cs typeface="Average"/>
                <a:sym typeface="Average"/>
              </a:rPr>
              <a:t>pred</a:t>
            </a:r>
            <a:r>
              <a:rPr lang="en" sz="1800">
                <a:solidFill>
                  <a:schemeClr val="lt1"/>
                </a:solidFill>
                <a:latin typeface="Average"/>
                <a:ea typeface="Average"/>
                <a:cs typeface="Average"/>
                <a:sym typeface="Average"/>
              </a:rPr>
              <a:t> . y</a:t>
            </a:r>
            <a:r>
              <a:rPr baseline="-25000" lang="en" sz="1800">
                <a:solidFill>
                  <a:schemeClr val="lt1"/>
                </a:solidFill>
                <a:latin typeface="Average"/>
                <a:ea typeface="Average"/>
                <a:cs typeface="Average"/>
                <a:sym typeface="Average"/>
              </a:rPr>
              <a:t>true</a:t>
            </a:r>
            <a:r>
              <a:rPr lang="en" sz="1800">
                <a:solidFill>
                  <a:schemeClr val="lt1"/>
                </a:solidFill>
                <a:latin typeface="Average"/>
                <a:ea typeface="Average"/>
                <a:cs typeface="Average"/>
                <a:sym typeface="Average"/>
              </a:rPr>
              <a:t>) / (|y</a:t>
            </a:r>
            <a:r>
              <a:rPr baseline="-25000" lang="en" sz="1800">
                <a:solidFill>
                  <a:schemeClr val="lt1"/>
                </a:solidFill>
                <a:latin typeface="Average"/>
                <a:ea typeface="Average"/>
                <a:cs typeface="Average"/>
                <a:sym typeface="Average"/>
              </a:rPr>
              <a:t>pred</a:t>
            </a:r>
            <a:r>
              <a:rPr lang="en" sz="1800">
                <a:solidFill>
                  <a:schemeClr val="lt1"/>
                </a:solidFill>
                <a:latin typeface="Average"/>
                <a:ea typeface="Average"/>
                <a:cs typeface="Average"/>
                <a:sym typeface="Average"/>
              </a:rPr>
              <a:t>||y</a:t>
            </a:r>
            <a:r>
              <a:rPr baseline="-25000" lang="en" sz="1800">
                <a:solidFill>
                  <a:schemeClr val="lt1"/>
                </a:solidFill>
                <a:latin typeface="Average"/>
                <a:ea typeface="Average"/>
                <a:cs typeface="Average"/>
                <a:sym typeface="Average"/>
              </a:rPr>
              <a:t>true</a:t>
            </a:r>
            <a:r>
              <a:rPr lang="en" sz="1800">
                <a:solidFill>
                  <a:schemeClr val="lt1"/>
                </a:solidFill>
                <a:latin typeface="Average"/>
                <a:ea typeface="Average"/>
                <a:cs typeface="Average"/>
                <a:sym typeface="Average"/>
              </a:rPr>
              <a:t>|)</a:t>
            </a:r>
            <a:endParaRPr>
              <a:latin typeface="Roboto"/>
              <a:ea typeface="Roboto"/>
              <a:cs typeface="Roboto"/>
              <a:sym typeface="Roboto"/>
            </a:endParaRPr>
          </a:p>
        </p:txBody>
      </p:sp>
      <p:pic>
        <p:nvPicPr>
          <p:cNvPr id="1620" name="Google Shape;1620;p87"/>
          <p:cNvPicPr preferRelativeResize="0"/>
          <p:nvPr/>
        </p:nvPicPr>
        <p:blipFill>
          <a:blip r:embed="rId3">
            <a:alphaModFix/>
          </a:blip>
          <a:stretch>
            <a:fillRect/>
          </a:stretch>
        </p:blipFill>
        <p:spPr>
          <a:xfrm>
            <a:off x="129600" y="3235300"/>
            <a:ext cx="2389025" cy="1743988"/>
          </a:xfrm>
          <a:prstGeom prst="rect">
            <a:avLst/>
          </a:prstGeom>
          <a:noFill/>
          <a:ln>
            <a:noFill/>
          </a:ln>
        </p:spPr>
      </p:pic>
      <p:sp>
        <p:nvSpPr>
          <p:cNvPr id="1621" name="Google Shape;1621;p87"/>
          <p:cNvSpPr txBox="1"/>
          <p:nvPr/>
        </p:nvSpPr>
        <p:spPr>
          <a:xfrm>
            <a:off x="5496725" y="2640950"/>
            <a:ext cx="3379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Average"/>
                <a:ea typeface="Average"/>
                <a:cs typeface="Average"/>
                <a:sym typeface="Average"/>
              </a:rPr>
              <a:t>Navier-Stokes loss </a:t>
            </a:r>
            <a:endParaRPr b="1" sz="2000">
              <a:solidFill>
                <a:schemeClr val="lt1"/>
              </a:solidFill>
              <a:latin typeface="Average"/>
              <a:ea typeface="Average"/>
              <a:cs typeface="Average"/>
              <a:sym typeface="Average"/>
            </a:endParaRPr>
          </a:p>
          <a:p>
            <a:pPr indent="0" lvl="0" marL="0" rtl="0" algn="l">
              <a:spcBef>
                <a:spcPts val="0"/>
              </a:spcBef>
              <a:spcAft>
                <a:spcPts val="0"/>
              </a:spcAft>
              <a:buNone/>
            </a:pPr>
            <a:r>
              <a:rPr b="1" lang="en" sz="2000">
                <a:solidFill>
                  <a:schemeClr val="lt1"/>
                </a:solidFill>
                <a:latin typeface="Average"/>
                <a:ea typeface="Average"/>
                <a:cs typeface="Average"/>
                <a:sym typeface="Average"/>
              </a:rPr>
              <a:t>(Physics based loss function)</a:t>
            </a:r>
            <a:endParaRPr b="1" sz="2000">
              <a:solidFill>
                <a:schemeClr val="lt1"/>
              </a:solidFill>
              <a:latin typeface="Average"/>
              <a:ea typeface="Average"/>
              <a:cs typeface="Average"/>
              <a:sym typeface="Average"/>
            </a:endParaRPr>
          </a:p>
        </p:txBody>
      </p:sp>
      <p:sp>
        <p:nvSpPr>
          <p:cNvPr id="1622" name="Google Shape;1622;p87"/>
          <p:cNvSpPr txBox="1"/>
          <p:nvPr/>
        </p:nvSpPr>
        <p:spPr>
          <a:xfrm>
            <a:off x="5378775" y="590650"/>
            <a:ext cx="337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Average"/>
                <a:ea typeface="Average"/>
                <a:cs typeface="Average"/>
                <a:sym typeface="Average"/>
              </a:rPr>
              <a:t>Navier-Stokes equation (2D)</a:t>
            </a:r>
            <a:endParaRPr b="1" sz="2000">
              <a:solidFill>
                <a:schemeClr val="lt1"/>
              </a:solidFill>
              <a:latin typeface="Average"/>
              <a:ea typeface="Average"/>
              <a:cs typeface="Average"/>
              <a:sym typeface="Average"/>
            </a:endParaRPr>
          </a:p>
        </p:txBody>
      </p:sp>
      <p:pic>
        <p:nvPicPr>
          <p:cNvPr id="1623" name="Google Shape;1623;p87"/>
          <p:cNvPicPr preferRelativeResize="0"/>
          <p:nvPr/>
        </p:nvPicPr>
        <p:blipFill>
          <a:blip r:embed="rId4">
            <a:alphaModFix/>
          </a:blip>
          <a:stretch>
            <a:fillRect/>
          </a:stretch>
        </p:blipFill>
        <p:spPr>
          <a:xfrm>
            <a:off x="5496735" y="1004050"/>
            <a:ext cx="1271543" cy="557575"/>
          </a:xfrm>
          <a:prstGeom prst="rect">
            <a:avLst/>
          </a:prstGeom>
          <a:noFill/>
          <a:ln>
            <a:noFill/>
          </a:ln>
        </p:spPr>
      </p:pic>
      <p:pic>
        <p:nvPicPr>
          <p:cNvPr id="1624" name="Google Shape;1624;p87"/>
          <p:cNvPicPr preferRelativeResize="0"/>
          <p:nvPr/>
        </p:nvPicPr>
        <p:blipFill>
          <a:blip r:embed="rId5">
            <a:alphaModFix/>
          </a:blip>
          <a:stretch>
            <a:fillRect/>
          </a:stretch>
        </p:blipFill>
        <p:spPr>
          <a:xfrm>
            <a:off x="5496724" y="1559025"/>
            <a:ext cx="2849601" cy="1032650"/>
          </a:xfrm>
          <a:prstGeom prst="rect">
            <a:avLst/>
          </a:prstGeom>
          <a:noFill/>
          <a:ln>
            <a:noFill/>
          </a:ln>
        </p:spPr>
      </p:pic>
      <p:sp>
        <p:nvSpPr>
          <p:cNvPr id="1625" name="Google Shape;1625;p87"/>
          <p:cNvSpPr txBox="1"/>
          <p:nvPr/>
        </p:nvSpPr>
        <p:spPr>
          <a:xfrm>
            <a:off x="1756351" y="2660150"/>
            <a:ext cx="3484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Partial Derivatives calculated using image_gradient methods from tensorflow library</a:t>
            </a:r>
            <a:endParaRPr sz="1200">
              <a:solidFill>
                <a:schemeClr val="lt1"/>
              </a:solidFill>
              <a:latin typeface="Roboto"/>
              <a:ea typeface="Roboto"/>
              <a:cs typeface="Roboto"/>
              <a:sym typeface="Roboto"/>
            </a:endParaRPr>
          </a:p>
        </p:txBody>
      </p:sp>
      <p:pic>
        <p:nvPicPr>
          <p:cNvPr id="1626" name="Google Shape;1626;p87"/>
          <p:cNvPicPr preferRelativeResize="0"/>
          <p:nvPr/>
        </p:nvPicPr>
        <p:blipFill>
          <a:blip r:embed="rId6">
            <a:alphaModFix/>
          </a:blip>
          <a:stretch>
            <a:fillRect/>
          </a:stretch>
        </p:blipFill>
        <p:spPr>
          <a:xfrm>
            <a:off x="4613903" y="3441350"/>
            <a:ext cx="1638300" cy="447675"/>
          </a:xfrm>
          <a:prstGeom prst="rect">
            <a:avLst/>
          </a:prstGeom>
          <a:noFill/>
          <a:ln>
            <a:noFill/>
          </a:ln>
        </p:spPr>
      </p:pic>
      <p:pic>
        <p:nvPicPr>
          <p:cNvPr id="1627" name="Google Shape;1627;p87"/>
          <p:cNvPicPr preferRelativeResize="0"/>
          <p:nvPr/>
        </p:nvPicPr>
        <p:blipFill>
          <a:blip r:embed="rId7">
            <a:alphaModFix/>
          </a:blip>
          <a:stretch>
            <a:fillRect/>
          </a:stretch>
        </p:blipFill>
        <p:spPr>
          <a:xfrm>
            <a:off x="4614125" y="3968950"/>
            <a:ext cx="4529875" cy="395540"/>
          </a:xfrm>
          <a:prstGeom prst="rect">
            <a:avLst/>
          </a:prstGeom>
          <a:noFill/>
          <a:ln>
            <a:noFill/>
          </a:ln>
        </p:spPr>
      </p:pic>
      <p:pic>
        <p:nvPicPr>
          <p:cNvPr id="1628" name="Google Shape;1628;p87"/>
          <p:cNvPicPr preferRelativeResize="0"/>
          <p:nvPr/>
        </p:nvPicPr>
        <p:blipFill>
          <a:blip r:embed="rId8">
            <a:alphaModFix/>
          </a:blip>
          <a:stretch>
            <a:fillRect/>
          </a:stretch>
        </p:blipFill>
        <p:spPr>
          <a:xfrm>
            <a:off x="4638189" y="4451285"/>
            <a:ext cx="4486275" cy="438150"/>
          </a:xfrm>
          <a:prstGeom prst="rect">
            <a:avLst/>
          </a:prstGeom>
          <a:noFill/>
          <a:ln>
            <a:noFill/>
          </a:ln>
        </p:spPr>
      </p:pic>
      <p:pic>
        <p:nvPicPr>
          <p:cNvPr id="1629" name="Google Shape;1629;p87"/>
          <p:cNvPicPr preferRelativeResize="0"/>
          <p:nvPr/>
        </p:nvPicPr>
        <p:blipFill>
          <a:blip r:embed="rId9">
            <a:alphaModFix/>
          </a:blip>
          <a:stretch>
            <a:fillRect/>
          </a:stretch>
        </p:blipFill>
        <p:spPr>
          <a:xfrm>
            <a:off x="6404598" y="3469888"/>
            <a:ext cx="2542200" cy="346662"/>
          </a:xfrm>
          <a:prstGeom prst="rect">
            <a:avLst/>
          </a:prstGeom>
          <a:noFill/>
          <a:ln cap="flat" cmpd="sng" w="28575">
            <a:solidFill>
              <a:srgbClr val="FF0000"/>
            </a:solidFill>
            <a:prstDash val="solid"/>
            <a:round/>
            <a:headEnd len="sm" w="sm" type="none"/>
            <a:tailEnd len="sm" w="sm" type="none"/>
          </a:ln>
        </p:spPr>
      </p:pic>
      <p:sp>
        <p:nvSpPr>
          <p:cNvPr id="1630" name="Google Shape;1630;p87"/>
          <p:cNvSpPr txBox="1"/>
          <p:nvPr/>
        </p:nvSpPr>
        <p:spPr>
          <a:xfrm>
            <a:off x="2645125" y="3666200"/>
            <a:ext cx="1842300" cy="11082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Average"/>
                <a:ea typeface="Average"/>
                <a:cs typeface="Average"/>
                <a:sym typeface="Average"/>
              </a:rPr>
              <a:t>Final Loss function: </a:t>
            </a:r>
            <a:endParaRPr b="1" sz="2000">
              <a:solidFill>
                <a:schemeClr val="lt1"/>
              </a:solidFill>
              <a:latin typeface="Average"/>
              <a:ea typeface="Average"/>
              <a:cs typeface="Average"/>
              <a:sym typeface="Average"/>
            </a:endParaRPr>
          </a:p>
          <a:p>
            <a:pPr indent="0" lvl="0" marL="0" rtl="0" algn="l">
              <a:spcBef>
                <a:spcPts val="0"/>
              </a:spcBef>
              <a:spcAft>
                <a:spcPts val="0"/>
              </a:spcAft>
              <a:buNone/>
            </a:pPr>
            <a:r>
              <a:rPr lang="en" sz="2000">
                <a:solidFill>
                  <a:schemeClr val="lt1"/>
                </a:solidFill>
                <a:latin typeface="Average"/>
                <a:ea typeface="Average"/>
                <a:cs typeface="Average"/>
                <a:sym typeface="Average"/>
              </a:rPr>
              <a:t>MSE + NS-loss </a:t>
            </a:r>
            <a:endParaRPr sz="2000">
              <a:solidFill>
                <a:schemeClr val="lt1"/>
              </a:solidFill>
              <a:latin typeface="Average"/>
              <a:ea typeface="Average"/>
              <a:cs typeface="Average"/>
              <a:sym typeface="Average"/>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solidFill>
      </p:bgPr>
    </p:bg>
    <p:spTree>
      <p:nvGrpSpPr>
        <p:cNvPr id="1634" name="Shape 1634"/>
        <p:cNvGrpSpPr/>
        <p:nvPr/>
      </p:nvGrpSpPr>
      <p:grpSpPr>
        <a:xfrm>
          <a:off x="0" y="0"/>
          <a:ext cx="0" cy="0"/>
          <a:chOff x="0" y="0"/>
          <a:chExt cx="0" cy="0"/>
        </a:xfrm>
      </p:grpSpPr>
      <p:pic>
        <p:nvPicPr>
          <p:cNvPr id="1635" name="Google Shape;1635;p88"/>
          <p:cNvPicPr preferRelativeResize="0"/>
          <p:nvPr/>
        </p:nvPicPr>
        <p:blipFill rotWithShape="1">
          <a:blip r:embed="rId3">
            <a:alphaModFix/>
          </a:blip>
          <a:srcRect b="37985" l="30842" r="6673" t="37579"/>
          <a:stretch/>
        </p:blipFill>
        <p:spPr>
          <a:xfrm>
            <a:off x="6045275" y="2594200"/>
            <a:ext cx="2972001" cy="1549901"/>
          </a:xfrm>
          <a:prstGeom prst="rect">
            <a:avLst/>
          </a:prstGeom>
          <a:noFill/>
          <a:ln>
            <a:noFill/>
          </a:ln>
        </p:spPr>
      </p:pic>
      <p:sp>
        <p:nvSpPr>
          <p:cNvPr id="1636" name="Google Shape;1636;p88"/>
          <p:cNvSpPr/>
          <p:nvPr/>
        </p:nvSpPr>
        <p:spPr>
          <a:xfrm>
            <a:off x="3201750" y="1091775"/>
            <a:ext cx="1689600" cy="610500"/>
          </a:xfrm>
          <a:prstGeom prst="roundRect">
            <a:avLst>
              <a:gd fmla="val 16667" name="adj"/>
            </a:avLst>
          </a:prstGeom>
          <a:gradFill>
            <a:gsLst>
              <a:gs pos="0">
                <a:srgbClr val="CF3468"/>
              </a:gs>
              <a:gs pos="100000">
                <a:srgbClr val="631D35"/>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RANS Solver</a:t>
            </a:r>
            <a:endParaRPr sz="1800">
              <a:solidFill>
                <a:schemeClr val="lt1"/>
              </a:solidFill>
            </a:endParaRPr>
          </a:p>
        </p:txBody>
      </p:sp>
      <p:grpSp>
        <p:nvGrpSpPr>
          <p:cNvPr id="1637" name="Google Shape;1637;p88"/>
          <p:cNvGrpSpPr/>
          <p:nvPr/>
        </p:nvGrpSpPr>
        <p:grpSpPr>
          <a:xfrm>
            <a:off x="2517028" y="3051224"/>
            <a:ext cx="2888356" cy="874040"/>
            <a:chOff x="2745618" y="2517471"/>
            <a:chExt cx="4344046" cy="1471200"/>
          </a:xfrm>
        </p:grpSpPr>
        <p:sp>
          <p:nvSpPr>
            <p:cNvPr id="1638" name="Google Shape;1638;p88"/>
            <p:cNvSpPr/>
            <p:nvPr/>
          </p:nvSpPr>
          <p:spPr>
            <a:xfrm>
              <a:off x="2745618" y="2517471"/>
              <a:ext cx="68400" cy="1471200"/>
            </a:xfrm>
            <a:prstGeom prst="cube">
              <a:avLst>
                <a:gd fmla="val 25000" name="adj"/>
              </a:avLst>
            </a:prstGeom>
            <a:gradFill>
              <a:gsLst>
                <a:gs pos="0">
                  <a:srgbClr val="F48208"/>
                </a:gs>
                <a:gs pos="100000">
                  <a:srgbClr val="703E08"/>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8"/>
            <p:cNvSpPr/>
            <p:nvPr/>
          </p:nvSpPr>
          <p:spPr>
            <a:xfrm>
              <a:off x="2857261" y="2720946"/>
              <a:ext cx="158100" cy="1134000"/>
            </a:xfrm>
            <a:prstGeom prst="cube">
              <a:avLst>
                <a:gd fmla="val 25000" name="adj"/>
              </a:avLst>
            </a:prstGeom>
            <a:gradFill>
              <a:gsLst>
                <a:gs pos="0">
                  <a:srgbClr val="4E29AA"/>
                </a:gs>
                <a:gs pos="100000">
                  <a:srgbClr val="1E123D"/>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8"/>
            <p:cNvSpPr/>
            <p:nvPr/>
          </p:nvSpPr>
          <p:spPr>
            <a:xfrm>
              <a:off x="3048181" y="2801437"/>
              <a:ext cx="237000" cy="984600"/>
            </a:xfrm>
            <a:prstGeom prst="cube">
              <a:avLst>
                <a:gd fmla="val 25000" name="adj"/>
              </a:avLst>
            </a:prstGeom>
            <a:gradFill>
              <a:gsLst>
                <a:gs pos="0">
                  <a:srgbClr val="51AB2A"/>
                </a:gs>
                <a:gs pos="100000">
                  <a:srgbClr val="203E13"/>
                </a:gs>
              </a:gsLst>
              <a:lin ang="540001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8"/>
            <p:cNvSpPr/>
            <p:nvPr/>
          </p:nvSpPr>
          <p:spPr>
            <a:xfrm>
              <a:off x="3309965" y="2853119"/>
              <a:ext cx="338700" cy="829500"/>
            </a:xfrm>
            <a:prstGeom prst="cube">
              <a:avLst>
                <a:gd fmla="val 25000" name="adj"/>
              </a:avLst>
            </a:prstGeom>
            <a:gradFill>
              <a:gsLst>
                <a:gs pos="0">
                  <a:srgbClr val="FFC002"/>
                </a:gs>
                <a:gs pos="100000">
                  <a:srgbClr val="795B04"/>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8"/>
            <p:cNvSpPr/>
            <p:nvPr/>
          </p:nvSpPr>
          <p:spPr>
            <a:xfrm>
              <a:off x="3673467" y="2905722"/>
              <a:ext cx="409500" cy="718500"/>
            </a:xfrm>
            <a:prstGeom prst="cube">
              <a:avLst>
                <a:gd fmla="val 25000" name="adj"/>
              </a:avLst>
            </a:prstGeom>
            <a:gradFill>
              <a:gsLst>
                <a:gs pos="0">
                  <a:srgbClr val="1077D2"/>
                </a:gs>
                <a:gs pos="100000">
                  <a:srgbClr val="093153"/>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8"/>
            <p:cNvSpPr/>
            <p:nvPr/>
          </p:nvSpPr>
          <p:spPr>
            <a:xfrm>
              <a:off x="4129190" y="3053052"/>
              <a:ext cx="402600" cy="423600"/>
            </a:xfrm>
            <a:prstGeom prst="cube">
              <a:avLst>
                <a:gd fmla="val 25000" name="adj"/>
              </a:avLst>
            </a:prstGeom>
            <a:gradFill>
              <a:gsLst>
                <a:gs pos="0">
                  <a:srgbClr val="F69FBC"/>
                </a:gs>
                <a:gs pos="100000">
                  <a:srgbClr val="E32E6B"/>
                </a:gs>
              </a:gsLst>
              <a:lin ang="540001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8"/>
            <p:cNvSpPr/>
            <p:nvPr/>
          </p:nvSpPr>
          <p:spPr>
            <a:xfrm flipH="1">
              <a:off x="7021264" y="2517471"/>
              <a:ext cx="68400" cy="1471200"/>
            </a:xfrm>
            <a:prstGeom prst="cube">
              <a:avLst>
                <a:gd fmla="val 25000" name="adj"/>
              </a:avLst>
            </a:prstGeom>
            <a:gradFill>
              <a:gsLst>
                <a:gs pos="0">
                  <a:srgbClr val="F48208"/>
                </a:gs>
                <a:gs pos="100000">
                  <a:srgbClr val="703E08"/>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8"/>
            <p:cNvSpPr/>
            <p:nvPr/>
          </p:nvSpPr>
          <p:spPr>
            <a:xfrm flipH="1">
              <a:off x="6819921" y="2720946"/>
              <a:ext cx="158100" cy="1134000"/>
            </a:xfrm>
            <a:prstGeom prst="cube">
              <a:avLst>
                <a:gd fmla="val 25000" name="adj"/>
              </a:avLst>
            </a:prstGeom>
            <a:gradFill>
              <a:gsLst>
                <a:gs pos="0">
                  <a:srgbClr val="4E29AA"/>
                </a:gs>
                <a:gs pos="100000">
                  <a:srgbClr val="1E123D"/>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8"/>
            <p:cNvSpPr/>
            <p:nvPr/>
          </p:nvSpPr>
          <p:spPr>
            <a:xfrm flipH="1">
              <a:off x="6550112" y="2801437"/>
              <a:ext cx="237000" cy="984600"/>
            </a:xfrm>
            <a:prstGeom prst="cube">
              <a:avLst>
                <a:gd fmla="val 25000" name="adj"/>
              </a:avLst>
            </a:prstGeom>
            <a:gradFill>
              <a:gsLst>
                <a:gs pos="0">
                  <a:srgbClr val="51AB2A"/>
                </a:gs>
                <a:gs pos="100000">
                  <a:srgbClr val="203E13"/>
                </a:gs>
              </a:gsLst>
              <a:lin ang="540001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8"/>
            <p:cNvSpPr/>
            <p:nvPr/>
          </p:nvSpPr>
          <p:spPr>
            <a:xfrm flipH="1">
              <a:off x="6186617" y="2853119"/>
              <a:ext cx="338700" cy="829500"/>
            </a:xfrm>
            <a:prstGeom prst="cube">
              <a:avLst>
                <a:gd fmla="val 25000" name="adj"/>
              </a:avLst>
            </a:prstGeom>
            <a:gradFill>
              <a:gsLst>
                <a:gs pos="0">
                  <a:srgbClr val="FFC002"/>
                </a:gs>
                <a:gs pos="100000">
                  <a:srgbClr val="795B04"/>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8"/>
            <p:cNvSpPr/>
            <p:nvPr/>
          </p:nvSpPr>
          <p:spPr>
            <a:xfrm flipH="1">
              <a:off x="5752315" y="2905722"/>
              <a:ext cx="409500" cy="718500"/>
            </a:xfrm>
            <a:prstGeom prst="cube">
              <a:avLst>
                <a:gd fmla="val 25000" name="adj"/>
              </a:avLst>
            </a:prstGeom>
            <a:gradFill>
              <a:gsLst>
                <a:gs pos="0">
                  <a:srgbClr val="1077D2"/>
                </a:gs>
                <a:gs pos="100000">
                  <a:srgbClr val="093153"/>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8"/>
            <p:cNvSpPr/>
            <p:nvPr/>
          </p:nvSpPr>
          <p:spPr>
            <a:xfrm flipH="1">
              <a:off x="5303492" y="3053052"/>
              <a:ext cx="402600" cy="423600"/>
            </a:xfrm>
            <a:prstGeom prst="cube">
              <a:avLst>
                <a:gd fmla="val 25000" name="adj"/>
              </a:avLst>
            </a:prstGeom>
            <a:gradFill>
              <a:gsLst>
                <a:gs pos="0">
                  <a:srgbClr val="F69FBC"/>
                </a:gs>
                <a:gs pos="100000">
                  <a:srgbClr val="E32E6B"/>
                </a:gs>
              </a:gsLst>
              <a:lin ang="5400012" scaled="0"/>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0" name="Google Shape;1650;p88"/>
            <p:cNvGrpSpPr/>
            <p:nvPr/>
          </p:nvGrpSpPr>
          <p:grpSpPr>
            <a:xfrm>
              <a:off x="4587828" y="3094085"/>
              <a:ext cx="666984" cy="356043"/>
              <a:chOff x="3738300" y="2367225"/>
              <a:chExt cx="1119100" cy="661175"/>
            </a:xfrm>
          </p:grpSpPr>
          <p:sp>
            <p:nvSpPr>
              <p:cNvPr id="1651" name="Google Shape;1651;p88"/>
              <p:cNvSpPr/>
              <p:nvPr/>
            </p:nvSpPr>
            <p:spPr>
              <a:xfrm>
                <a:off x="3738300" y="2582000"/>
                <a:ext cx="1113900" cy="446400"/>
              </a:xfrm>
              <a:prstGeom prst="rect">
                <a:avLst/>
              </a:prstGeom>
              <a:gradFill>
                <a:gsLst>
                  <a:gs pos="0">
                    <a:srgbClr val="CF3468"/>
                  </a:gs>
                  <a:gs pos="100000">
                    <a:srgbClr val="631D35"/>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8"/>
              <p:cNvSpPr/>
              <p:nvPr/>
            </p:nvSpPr>
            <p:spPr>
              <a:xfrm>
                <a:off x="3743500" y="2367225"/>
                <a:ext cx="1113900" cy="209700"/>
              </a:xfrm>
              <a:prstGeom prst="trapezoid">
                <a:avLst>
                  <a:gd fmla="val 25000" name="adj"/>
                </a:avLst>
              </a:prstGeom>
              <a:gradFill>
                <a:gsLst>
                  <a:gs pos="0">
                    <a:srgbClr val="CF3468"/>
                  </a:gs>
                  <a:gs pos="100000">
                    <a:srgbClr val="631D35"/>
                  </a:gs>
                </a:gsLst>
                <a:path path="circle">
                  <a:fillToRect b="50%" l="50%" r="50%" t="50%"/>
                </a:path>
                <a:tileRect/>
              </a:gra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53" name="Google Shape;1653;p88"/>
            <p:cNvCxnSpPr>
              <a:stCxn id="1642" idx="0"/>
              <a:endCxn id="1648" idx="0"/>
            </p:cNvCxnSpPr>
            <p:nvPr/>
          </p:nvCxnSpPr>
          <p:spPr>
            <a:xfrm flipH="1" rot="-5400000">
              <a:off x="4917155" y="1917972"/>
              <a:ext cx="900" cy="1976400"/>
            </a:xfrm>
            <a:prstGeom prst="bentConnector3">
              <a:avLst>
                <a:gd fmla="val -44535151" name="adj1"/>
              </a:avLst>
            </a:prstGeom>
            <a:noFill/>
            <a:ln cap="flat" cmpd="sng" w="19050">
              <a:solidFill>
                <a:srgbClr val="FFFFFF"/>
              </a:solidFill>
              <a:prstDash val="solid"/>
              <a:round/>
              <a:headEnd len="med" w="med" type="none"/>
              <a:tailEnd len="med" w="med" type="none"/>
            </a:ln>
          </p:spPr>
        </p:cxnSp>
        <p:cxnSp>
          <p:nvCxnSpPr>
            <p:cNvPr id="1654" name="Google Shape;1654;p88"/>
            <p:cNvCxnSpPr>
              <a:stCxn id="1641" idx="0"/>
              <a:endCxn id="1647" idx="0"/>
            </p:cNvCxnSpPr>
            <p:nvPr/>
          </p:nvCxnSpPr>
          <p:spPr>
            <a:xfrm flipH="1" rot="-5400000">
              <a:off x="4917253" y="1457519"/>
              <a:ext cx="900" cy="2792100"/>
            </a:xfrm>
            <a:prstGeom prst="bentConnector3">
              <a:avLst>
                <a:gd fmla="val -44535151" name="adj1"/>
              </a:avLst>
            </a:prstGeom>
            <a:noFill/>
            <a:ln cap="flat" cmpd="sng" w="19050">
              <a:solidFill>
                <a:srgbClr val="FFFFFF"/>
              </a:solidFill>
              <a:prstDash val="solid"/>
              <a:round/>
              <a:headEnd len="med" w="med" type="none"/>
              <a:tailEnd len="med" w="med" type="none"/>
            </a:ln>
          </p:spPr>
        </p:cxnSp>
        <p:cxnSp>
          <p:nvCxnSpPr>
            <p:cNvPr id="1655" name="Google Shape;1655;p88"/>
            <p:cNvCxnSpPr>
              <a:stCxn id="1640" idx="0"/>
              <a:endCxn id="1646" idx="0"/>
            </p:cNvCxnSpPr>
            <p:nvPr/>
          </p:nvCxnSpPr>
          <p:spPr>
            <a:xfrm flipH="1" rot="-5400000">
              <a:off x="4917256" y="1080487"/>
              <a:ext cx="900" cy="3442800"/>
            </a:xfrm>
            <a:prstGeom prst="bentConnector3">
              <a:avLst>
                <a:gd fmla="val -44535151" name="adj1"/>
              </a:avLst>
            </a:prstGeom>
            <a:noFill/>
            <a:ln cap="flat" cmpd="sng" w="19050">
              <a:solidFill>
                <a:srgbClr val="FFFFFF"/>
              </a:solidFill>
              <a:prstDash val="solid"/>
              <a:round/>
              <a:headEnd len="med" w="med" type="none"/>
              <a:tailEnd len="med" w="med" type="none"/>
            </a:ln>
          </p:spPr>
        </p:cxnSp>
        <p:cxnSp>
          <p:nvCxnSpPr>
            <p:cNvPr id="1656" name="Google Shape;1656;p88"/>
            <p:cNvCxnSpPr>
              <a:stCxn id="1639" idx="0"/>
              <a:endCxn id="1645" idx="0"/>
            </p:cNvCxnSpPr>
            <p:nvPr/>
          </p:nvCxnSpPr>
          <p:spPr>
            <a:xfrm flipH="1" rot="-5400000">
              <a:off x="4917174" y="759846"/>
              <a:ext cx="900" cy="3923100"/>
            </a:xfrm>
            <a:prstGeom prst="bentConnector3">
              <a:avLst>
                <a:gd fmla="val -44535151" name="adj1"/>
              </a:avLst>
            </a:prstGeom>
            <a:noFill/>
            <a:ln cap="flat" cmpd="sng" w="19050">
              <a:solidFill>
                <a:srgbClr val="FFFFFF"/>
              </a:solidFill>
              <a:prstDash val="solid"/>
              <a:round/>
              <a:headEnd len="med" w="med" type="none"/>
              <a:tailEnd len="med" w="med" type="none"/>
            </a:ln>
          </p:spPr>
        </p:cxnSp>
        <p:cxnSp>
          <p:nvCxnSpPr>
            <p:cNvPr id="1657" name="Google Shape;1657;p88"/>
            <p:cNvCxnSpPr>
              <a:stCxn id="1638" idx="0"/>
              <a:endCxn id="1644" idx="0"/>
            </p:cNvCxnSpPr>
            <p:nvPr/>
          </p:nvCxnSpPr>
          <p:spPr>
            <a:xfrm flipH="1" rot="-5400000">
              <a:off x="4917168" y="388671"/>
              <a:ext cx="900" cy="4258500"/>
            </a:xfrm>
            <a:prstGeom prst="bentConnector3">
              <a:avLst>
                <a:gd fmla="val -44535151" name="adj1"/>
              </a:avLst>
            </a:prstGeom>
            <a:noFill/>
            <a:ln cap="flat" cmpd="sng" w="19050">
              <a:solidFill>
                <a:srgbClr val="FFFFFF"/>
              </a:solidFill>
              <a:prstDash val="solid"/>
              <a:round/>
              <a:headEnd len="med" w="med" type="none"/>
              <a:tailEnd len="med" w="med" type="none"/>
            </a:ln>
          </p:spPr>
        </p:cxnSp>
        <p:cxnSp>
          <p:nvCxnSpPr>
            <p:cNvPr id="1658" name="Google Shape;1658;p88"/>
            <p:cNvCxnSpPr>
              <a:stCxn id="1643" idx="0"/>
              <a:endCxn id="1649" idx="0"/>
            </p:cNvCxnSpPr>
            <p:nvPr/>
          </p:nvCxnSpPr>
          <p:spPr>
            <a:xfrm flipH="1" rot="-5400000">
              <a:off x="4917202" y="2513652"/>
              <a:ext cx="900" cy="1079700"/>
            </a:xfrm>
            <a:prstGeom prst="bentConnector3">
              <a:avLst>
                <a:gd fmla="val -44535151" name="adj1"/>
              </a:avLst>
            </a:prstGeom>
            <a:noFill/>
            <a:ln cap="flat" cmpd="sng" w="19050">
              <a:solidFill>
                <a:srgbClr val="FFFFFF"/>
              </a:solidFill>
              <a:prstDash val="solid"/>
              <a:round/>
              <a:headEnd len="med" w="med" type="none"/>
              <a:tailEnd len="med" w="med" type="none"/>
            </a:ln>
          </p:spPr>
        </p:cxnSp>
      </p:grpSp>
      <p:pic>
        <p:nvPicPr>
          <p:cNvPr id="1659" name="Google Shape;1659;p88"/>
          <p:cNvPicPr preferRelativeResize="0"/>
          <p:nvPr/>
        </p:nvPicPr>
        <p:blipFill rotWithShape="1">
          <a:blip r:embed="rId3">
            <a:alphaModFix/>
          </a:blip>
          <a:srcRect b="64988" l="30842" r="6673" t="10575"/>
          <a:stretch/>
        </p:blipFill>
        <p:spPr>
          <a:xfrm>
            <a:off x="6024900" y="554600"/>
            <a:ext cx="2972001" cy="1549901"/>
          </a:xfrm>
          <a:prstGeom prst="rect">
            <a:avLst/>
          </a:prstGeom>
          <a:noFill/>
          <a:ln>
            <a:noFill/>
          </a:ln>
        </p:spPr>
      </p:pic>
      <p:sp>
        <p:nvSpPr>
          <p:cNvPr id="1660" name="Google Shape;1660;p88"/>
          <p:cNvSpPr/>
          <p:nvPr/>
        </p:nvSpPr>
        <p:spPr>
          <a:xfrm>
            <a:off x="2973150" y="4065750"/>
            <a:ext cx="1918200" cy="610500"/>
          </a:xfrm>
          <a:prstGeom prst="roundRect">
            <a:avLst>
              <a:gd fmla="val 16667" name="adj"/>
            </a:avLst>
          </a:prstGeom>
          <a:gradFill>
            <a:gsLst>
              <a:gs pos="0">
                <a:srgbClr val="CF3468"/>
              </a:gs>
              <a:gs pos="100000">
                <a:srgbClr val="631D35"/>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DeepSteadyNS</a:t>
            </a:r>
            <a:endParaRPr sz="1800">
              <a:solidFill>
                <a:schemeClr val="lt1"/>
              </a:solidFill>
            </a:endParaRPr>
          </a:p>
        </p:txBody>
      </p:sp>
      <p:sp>
        <p:nvSpPr>
          <p:cNvPr id="1661" name="Google Shape;1661;p88"/>
          <p:cNvSpPr/>
          <p:nvPr/>
        </p:nvSpPr>
        <p:spPr>
          <a:xfrm>
            <a:off x="1946849" y="1250325"/>
            <a:ext cx="898200" cy="289800"/>
          </a:xfrm>
          <a:prstGeom prst="rightArrow">
            <a:avLst>
              <a:gd fmla="val 50000" name="adj1"/>
              <a:gd fmla="val 50000" name="adj2"/>
            </a:avLst>
          </a:prstGeom>
          <a:solidFill>
            <a:srgbClr val="24292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8"/>
          <p:cNvSpPr/>
          <p:nvPr/>
        </p:nvSpPr>
        <p:spPr>
          <a:xfrm>
            <a:off x="5216753" y="1250324"/>
            <a:ext cx="676200" cy="289800"/>
          </a:xfrm>
          <a:prstGeom prst="rightArrow">
            <a:avLst>
              <a:gd fmla="val 50000" name="adj1"/>
              <a:gd fmla="val 50000" name="adj2"/>
            </a:avLst>
          </a:prstGeom>
          <a:solidFill>
            <a:srgbClr val="24292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8"/>
          <p:cNvSpPr/>
          <p:nvPr/>
        </p:nvSpPr>
        <p:spPr>
          <a:xfrm>
            <a:off x="5521551" y="3383925"/>
            <a:ext cx="447600" cy="289800"/>
          </a:xfrm>
          <a:prstGeom prst="rightArrow">
            <a:avLst>
              <a:gd fmla="val 50000" name="adj1"/>
              <a:gd fmla="val 50000" name="adj2"/>
            </a:avLst>
          </a:prstGeom>
          <a:solidFill>
            <a:srgbClr val="24292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4" name="Google Shape;1664;p88"/>
          <p:cNvPicPr preferRelativeResize="0"/>
          <p:nvPr/>
        </p:nvPicPr>
        <p:blipFill rotWithShape="1">
          <a:blip r:embed="rId3">
            <a:alphaModFix/>
          </a:blip>
          <a:srcRect b="66754" l="12854" r="73826" t="13022"/>
          <a:stretch/>
        </p:blipFill>
        <p:spPr>
          <a:xfrm>
            <a:off x="107900" y="865250"/>
            <a:ext cx="1610350" cy="3260599"/>
          </a:xfrm>
          <a:prstGeom prst="rect">
            <a:avLst/>
          </a:prstGeom>
          <a:noFill/>
          <a:ln cap="flat" cmpd="sng" w="19050">
            <a:solidFill>
              <a:schemeClr val="lt1"/>
            </a:solidFill>
            <a:prstDash val="solid"/>
            <a:round/>
            <a:headEnd len="sm" w="sm" type="none"/>
            <a:tailEnd len="sm" w="sm" type="none"/>
          </a:ln>
        </p:spPr>
      </p:pic>
      <p:sp>
        <p:nvSpPr>
          <p:cNvPr id="1665" name="Google Shape;1665;p88"/>
          <p:cNvSpPr/>
          <p:nvPr/>
        </p:nvSpPr>
        <p:spPr>
          <a:xfrm>
            <a:off x="1825025" y="3383925"/>
            <a:ext cx="562800" cy="289800"/>
          </a:xfrm>
          <a:prstGeom prst="rightArrow">
            <a:avLst>
              <a:gd fmla="val 50000" name="adj1"/>
              <a:gd fmla="val 50000" name="adj2"/>
            </a:avLst>
          </a:prstGeom>
          <a:solidFill>
            <a:srgbClr val="24292E"/>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8"/>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Results</a:t>
            </a:r>
            <a:endParaRPr b="1" sz="2800">
              <a:solidFill>
                <a:schemeClr val="lt1"/>
              </a:solidFill>
              <a:latin typeface="Average"/>
              <a:ea typeface="Average"/>
              <a:cs typeface="Average"/>
              <a:sym typeface="Average"/>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solidFill>
      </p:bgPr>
    </p:bg>
    <p:spTree>
      <p:nvGrpSpPr>
        <p:cNvPr id="1670" name="Shape 1670"/>
        <p:cNvGrpSpPr/>
        <p:nvPr/>
      </p:nvGrpSpPr>
      <p:grpSpPr>
        <a:xfrm>
          <a:off x="0" y="0"/>
          <a:ext cx="0" cy="0"/>
          <a:chOff x="0" y="0"/>
          <a:chExt cx="0" cy="0"/>
        </a:xfrm>
      </p:grpSpPr>
      <p:sp>
        <p:nvSpPr>
          <p:cNvPr id="1671" name="Google Shape;1671;p89"/>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9"/>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pic>
        <p:nvPicPr>
          <p:cNvPr id="1673" name="Google Shape;1673;p89"/>
          <p:cNvPicPr preferRelativeResize="0"/>
          <p:nvPr/>
        </p:nvPicPr>
        <p:blipFill rotWithShape="1">
          <a:blip r:embed="rId3">
            <a:alphaModFix/>
          </a:blip>
          <a:srcRect b="39120" l="19940" r="21634" t="24770"/>
          <a:stretch/>
        </p:blipFill>
        <p:spPr>
          <a:xfrm rot="-5400000">
            <a:off x="269725" y="3727025"/>
            <a:ext cx="1093600" cy="1347150"/>
          </a:xfrm>
          <a:prstGeom prst="rect">
            <a:avLst/>
          </a:prstGeom>
          <a:noFill/>
          <a:ln>
            <a:noFill/>
          </a:ln>
        </p:spPr>
      </p:pic>
      <p:pic>
        <p:nvPicPr>
          <p:cNvPr id="1674" name="Google Shape;1674;p89"/>
          <p:cNvPicPr preferRelativeResize="0"/>
          <p:nvPr/>
        </p:nvPicPr>
        <p:blipFill>
          <a:blip r:embed="rId4">
            <a:alphaModFix/>
          </a:blip>
          <a:stretch>
            <a:fillRect/>
          </a:stretch>
        </p:blipFill>
        <p:spPr>
          <a:xfrm rot="-5400000">
            <a:off x="2180494" y="3223594"/>
            <a:ext cx="1217441" cy="2448128"/>
          </a:xfrm>
          <a:prstGeom prst="rect">
            <a:avLst/>
          </a:prstGeom>
          <a:noFill/>
          <a:ln cap="flat" cmpd="sng" w="19050">
            <a:solidFill>
              <a:srgbClr val="222222"/>
            </a:solidFill>
            <a:prstDash val="solid"/>
            <a:round/>
            <a:headEnd len="sm" w="sm" type="none"/>
            <a:tailEnd len="sm" w="sm" type="none"/>
          </a:ln>
        </p:spPr>
      </p:pic>
      <p:pic>
        <p:nvPicPr>
          <p:cNvPr id="1675" name="Google Shape;1675;p89"/>
          <p:cNvPicPr preferRelativeResize="0"/>
          <p:nvPr/>
        </p:nvPicPr>
        <p:blipFill>
          <a:blip r:embed="rId5">
            <a:alphaModFix/>
          </a:blip>
          <a:stretch>
            <a:fillRect/>
          </a:stretch>
        </p:blipFill>
        <p:spPr>
          <a:xfrm rot="-5400000">
            <a:off x="2164444" y="179581"/>
            <a:ext cx="1217441" cy="2448128"/>
          </a:xfrm>
          <a:prstGeom prst="rect">
            <a:avLst/>
          </a:prstGeom>
          <a:noFill/>
          <a:ln cap="flat" cmpd="sng" w="19050">
            <a:solidFill>
              <a:srgbClr val="222222"/>
            </a:solidFill>
            <a:prstDash val="solid"/>
            <a:round/>
            <a:headEnd len="sm" w="sm" type="none"/>
            <a:tailEnd len="sm" w="sm" type="none"/>
          </a:ln>
        </p:spPr>
      </p:pic>
      <p:pic>
        <p:nvPicPr>
          <p:cNvPr id="1676" name="Google Shape;1676;p89"/>
          <p:cNvPicPr preferRelativeResize="0"/>
          <p:nvPr/>
        </p:nvPicPr>
        <p:blipFill>
          <a:blip r:embed="rId6">
            <a:alphaModFix/>
          </a:blip>
          <a:stretch>
            <a:fillRect/>
          </a:stretch>
        </p:blipFill>
        <p:spPr>
          <a:xfrm rot="-5400000">
            <a:off x="2149506" y="1701594"/>
            <a:ext cx="1217441" cy="2448128"/>
          </a:xfrm>
          <a:prstGeom prst="rect">
            <a:avLst/>
          </a:prstGeom>
          <a:noFill/>
          <a:ln cap="flat" cmpd="sng" w="19050">
            <a:solidFill>
              <a:srgbClr val="222222"/>
            </a:solidFill>
            <a:prstDash val="solid"/>
            <a:round/>
            <a:headEnd len="sm" w="sm" type="none"/>
            <a:tailEnd len="sm" w="sm" type="none"/>
          </a:ln>
        </p:spPr>
      </p:pic>
      <p:pic>
        <p:nvPicPr>
          <p:cNvPr id="1677" name="Google Shape;1677;p89"/>
          <p:cNvPicPr preferRelativeResize="0"/>
          <p:nvPr/>
        </p:nvPicPr>
        <p:blipFill>
          <a:blip r:embed="rId7">
            <a:alphaModFix/>
          </a:blip>
          <a:stretch>
            <a:fillRect/>
          </a:stretch>
        </p:blipFill>
        <p:spPr>
          <a:xfrm rot="-5400000">
            <a:off x="4707316" y="3221765"/>
            <a:ext cx="1224478" cy="2451791"/>
          </a:xfrm>
          <a:prstGeom prst="rect">
            <a:avLst/>
          </a:prstGeom>
          <a:noFill/>
          <a:ln cap="flat" cmpd="sng" w="19050">
            <a:solidFill>
              <a:srgbClr val="222222"/>
            </a:solidFill>
            <a:prstDash val="solid"/>
            <a:round/>
            <a:headEnd len="sm" w="sm" type="none"/>
            <a:tailEnd len="sm" w="sm" type="none"/>
          </a:ln>
        </p:spPr>
      </p:pic>
      <p:pic>
        <p:nvPicPr>
          <p:cNvPr id="1678" name="Google Shape;1678;p89"/>
          <p:cNvPicPr preferRelativeResize="0"/>
          <p:nvPr/>
        </p:nvPicPr>
        <p:blipFill>
          <a:blip r:embed="rId8">
            <a:alphaModFix/>
          </a:blip>
          <a:stretch>
            <a:fillRect/>
          </a:stretch>
        </p:blipFill>
        <p:spPr>
          <a:xfrm rot="-5400000">
            <a:off x="4709410" y="195030"/>
            <a:ext cx="1207998" cy="2418774"/>
          </a:xfrm>
          <a:prstGeom prst="rect">
            <a:avLst/>
          </a:prstGeom>
          <a:noFill/>
          <a:ln cap="flat" cmpd="sng" w="19050">
            <a:solidFill>
              <a:srgbClr val="222222"/>
            </a:solidFill>
            <a:prstDash val="solid"/>
            <a:round/>
            <a:headEnd len="sm" w="sm" type="none"/>
            <a:tailEnd len="sm" w="sm" type="none"/>
          </a:ln>
        </p:spPr>
      </p:pic>
      <p:pic>
        <p:nvPicPr>
          <p:cNvPr id="1679" name="Google Shape;1679;p89"/>
          <p:cNvPicPr preferRelativeResize="0"/>
          <p:nvPr/>
        </p:nvPicPr>
        <p:blipFill>
          <a:blip r:embed="rId9">
            <a:alphaModFix/>
          </a:blip>
          <a:stretch>
            <a:fillRect/>
          </a:stretch>
        </p:blipFill>
        <p:spPr>
          <a:xfrm rot="-5400000">
            <a:off x="4713127" y="1717675"/>
            <a:ext cx="1212853" cy="2428504"/>
          </a:xfrm>
          <a:prstGeom prst="rect">
            <a:avLst/>
          </a:prstGeom>
          <a:noFill/>
          <a:ln cap="flat" cmpd="sng" w="19050">
            <a:solidFill>
              <a:srgbClr val="222222"/>
            </a:solidFill>
            <a:prstDash val="solid"/>
            <a:round/>
            <a:headEnd len="sm" w="sm" type="none"/>
            <a:tailEnd len="sm" w="sm" type="none"/>
          </a:ln>
        </p:spPr>
      </p:pic>
      <p:pic>
        <p:nvPicPr>
          <p:cNvPr id="1680" name="Google Shape;1680;p89"/>
          <p:cNvPicPr preferRelativeResize="0"/>
          <p:nvPr/>
        </p:nvPicPr>
        <p:blipFill>
          <a:blip r:embed="rId10">
            <a:alphaModFix/>
          </a:blip>
          <a:stretch>
            <a:fillRect/>
          </a:stretch>
        </p:blipFill>
        <p:spPr>
          <a:xfrm rot="-5400000">
            <a:off x="7232370" y="194798"/>
            <a:ext cx="1213700" cy="2419254"/>
          </a:xfrm>
          <a:prstGeom prst="rect">
            <a:avLst/>
          </a:prstGeom>
          <a:noFill/>
          <a:ln cap="flat" cmpd="sng" w="19050">
            <a:solidFill>
              <a:srgbClr val="222222"/>
            </a:solidFill>
            <a:prstDash val="solid"/>
            <a:round/>
            <a:headEnd len="sm" w="sm" type="none"/>
            <a:tailEnd len="sm" w="sm" type="none"/>
          </a:ln>
        </p:spPr>
      </p:pic>
      <p:pic>
        <p:nvPicPr>
          <p:cNvPr id="1681" name="Google Shape;1681;p89"/>
          <p:cNvPicPr preferRelativeResize="0"/>
          <p:nvPr/>
        </p:nvPicPr>
        <p:blipFill>
          <a:blip r:embed="rId11">
            <a:alphaModFix/>
          </a:blip>
          <a:stretch>
            <a:fillRect/>
          </a:stretch>
        </p:blipFill>
        <p:spPr>
          <a:xfrm rot="-5400000">
            <a:off x="7230650" y="1718175"/>
            <a:ext cx="1217825" cy="2427475"/>
          </a:xfrm>
          <a:prstGeom prst="rect">
            <a:avLst/>
          </a:prstGeom>
          <a:noFill/>
          <a:ln cap="flat" cmpd="sng" w="19050">
            <a:solidFill>
              <a:srgbClr val="222222"/>
            </a:solidFill>
            <a:prstDash val="solid"/>
            <a:round/>
            <a:headEnd len="sm" w="sm" type="none"/>
            <a:tailEnd len="sm" w="sm" type="none"/>
          </a:ln>
        </p:spPr>
      </p:pic>
      <p:pic>
        <p:nvPicPr>
          <p:cNvPr id="1682" name="Google Shape;1682;p89"/>
          <p:cNvPicPr preferRelativeResize="0"/>
          <p:nvPr/>
        </p:nvPicPr>
        <p:blipFill>
          <a:blip r:embed="rId12">
            <a:alphaModFix/>
          </a:blip>
          <a:stretch>
            <a:fillRect/>
          </a:stretch>
        </p:blipFill>
        <p:spPr>
          <a:xfrm rot="-5400000">
            <a:off x="7238450" y="3202950"/>
            <a:ext cx="1225925" cy="2443625"/>
          </a:xfrm>
          <a:prstGeom prst="rect">
            <a:avLst/>
          </a:prstGeom>
          <a:noFill/>
          <a:ln cap="flat" cmpd="sng" w="19050">
            <a:solidFill>
              <a:srgbClr val="222222"/>
            </a:solidFill>
            <a:prstDash val="solid"/>
            <a:round/>
            <a:headEnd len="sm" w="sm" type="none"/>
            <a:tailEnd len="sm" w="sm" type="none"/>
          </a:ln>
        </p:spPr>
      </p:pic>
      <p:sp>
        <p:nvSpPr>
          <p:cNvPr id="1683" name="Google Shape;1683;p89"/>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Example Results</a:t>
            </a:r>
            <a:endParaRPr b="1" sz="2800">
              <a:solidFill>
                <a:schemeClr val="lt1"/>
              </a:solidFill>
              <a:latin typeface="Average"/>
              <a:ea typeface="Average"/>
              <a:cs typeface="Average"/>
              <a:sym typeface="Average"/>
            </a:endParaRPr>
          </a:p>
        </p:txBody>
      </p:sp>
      <p:sp>
        <p:nvSpPr>
          <p:cNvPr id="1684" name="Google Shape;1684;p89"/>
          <p:cNvSpPr txBox="1"/>
          <p:nvPr/>
        </p:nvSpPr>
        <p:spPr>
          <a:xfrm>
            <a:off x="2315275" y="436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1685" name="Google Shape;1685;p89"/>
          <p:cNvSpPr txBox="1"/>
          <p:nvPr/>
        </p:nvSpPr>
        <p:spPr>
          <a:xfrm>
            <a:off x="4829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1686" name="Google Shape;1686;p89"/>
          <p:cNvSpPr txBox="1"/>
          <p:nvPr/>
        </p:nvSpPr>
        <p:spPr>
          <a:xfrm>
            <a:off x="7496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u_error</a:t>
            </a:r>
            <a:endParaRPr b="1">
              <a:solidFill>
                <a:schemeClr val="lt1"/>
              </a:solidFill>
              <a:latin typeface="Proxima Nova"/>
              <a:ea typeface="Proxima Nova"/>
              <a:cs typeface="Proxima Nova"/>
              <a:sym typeface="Proxima Nova"/>
            </a:endParaRPr>
          </a:p>
        </p:txBody>
      </p:sp>
      <p:sp>
        <p:nvSpPr>
          <p:cNvPr id="1687" name="Google Shape;1687;p89"/>
          <p:cNvSpPr txBox="1"/>
          <p:nvPr/>
        </p:nvSpPr>
        <p:spPr>
          <a:xfrm>
            <a:off x="2315275" y="1960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v_true</a:t>
            </a:r>
            <a:endParaRPr b="1">
              <a:solidFill>
                <a:schemeClr val="lt1"/>
              </a:solidFill>
              <a:latin typeface="Proxima Nova"/>
              <a:ea typeface="Proxima Nova"/>
              <a:cs typeface="Proxima Nova"/>
              <a:sym typeface="Proxima Nova"/>
            </a:endParaRPr>
          </a:p>
        </p:txBody>
      </p:sp>
      <p:sp>
        <p:nvSpPr>
          <p:cNvPr id="1688" name="Google Shape;1688;p89"/>
          <p:cNvSpPr txBox="1"/>
          <p:nvPr/>
        </p:nvSpPr>
        <p:spPr>
          <a:xfrm>
            <a:off x="4829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v_pred</a:t>
            </a:r>
            <a:endParaRPr b="1">
              <a:solidFill>
                <a:schemeClr val="lt1"/>
              </a:solidFill>
              <a:latin typeface="Proxima Nova"/>
              <a:ea typeface="Proxima Nova"/>
              <a:cs typeface="Proxima Nova"/>
              <a:sym typeface="Proxima Nova"/>
            </a:endParaRPr>
          </a:p>
        </p:txBody>
      </p:sp>
      <p:sp>
        <p:nvSpPr>
          <p:cNvPr id="1689" name="Google Shape;1689;p89"/>
          <p:cNvSpPr txBox="1"/>
          <p:nvPr/>
        </p:nvSpPr>
        <p:spPr>
          <a:xfrm>
            <a:off x="7496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v_error</a:t>
            </a:r>
            <a:endParaRPr b="1">
              <a:solidFill>
                <a:schemeClr val="lt1"/>
              </a:solidFill>
              <a:latin typeface="Proxima Nova"/>
              <a:ea typeface="Proxima Nova"/>
              <a:cs typeface="Proxima Nova"/>
              <a:sym typeface="Proxima Nova"/>
            </a:endParaRPr>
          </a:p>
        </p:txBody>
      </p:sp>
      <p:sp>
        <p:nvSpPr>
          <p:cNvPr id="1690" name="Google Shape;1690;p89"/>
          <p:cNvSpPr txBox="1"/>
          <p:nvPr/>
        </p:nvSpPr>
        <p:spPr>
          <a:xfrm>
            <a:off x="2315275" y="3484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p_true</a:t>
            </a:r>
            <a:endParaRPr b="1">
              <a:solidFill>
                <a:schemeClr val="lt1"/>
              </a:solidFill>
              <a:latin typeface="Proxima Nova"/>
              <a:ea typeface="Proxima Nova"/>
              <a:cs typeface="Proxima Nova"/>
              <a:sym typeface="Proxima Nova"/>
            </a:endParaRPr>
          </a:p>
        </p:txBody>
      </p:sp>
      <p:sp>
        <p:nvSpPr>
          <p:cNvPr id="1691" name="Google Shape;1691;p89"/>
          <p:cNvSpPr txBox="1"/>
          <p:nvPr/>
        </p:nvSpPr>
        <p:spPr>
          <a:xfrm>
            <a:off x="4829875" y="3496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p_pred</a:t>
            </a:r>
            <a:endParaRPr b="1">
              <a:solidFill>
                <a:schemeClr val="lt1"/>
              </a:solidFill>
              <a:latin typeface="Proxima Nova"/>
              <a:ea typeface="Proxima Nova"/>
              <a:cs typeface="Proxima Nova"/>
              <a:sym typeface="Proxima Nova"/>
            </a:endParaRPr>
          </a:p>
        </p:txBody>
      </p:sp>
      <p:sp>
        <p:nvSpPr>
          <p:cNvPr id="1692" name="Google Shape;1692;p89"/>
          <p:cNvSpPr txBox="1"/>
          <p:nvPr/>
        </p:nvSpPr>
        <p:spPr>
          <a:xfrm>
            <a:off x="7496875" y="3496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p_error</a:t>
            </a:r>
            <a:endParaRPr b="1">
              <a:solidFill>
                <a:schemeClr val="lt1"/>
              </a:solidFill>
              <a:latin typeface="Proxima Nova"/>
              <a:ea typeface="Proxima Nova"/>
              <a:cs typeface="Proxima Nova"/>
              <a:sym typeface="Proxima Nova"/>
            </a:endParaRPr>
          </a:p>
        </p:txBody>
      </p:sp>
      <p:sp>
        <p:nvSpPr>
          <p:cNvPr id="1693" name="Google Shape;1693;p89"/>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2.8%</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5.6%</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0.997</a:t>
            </a:r>
            <a:endParaRPr>
              <a:solidFill>
                <a:schemeClr val="lt1"/>
              </a:solidFill>
              <a:latin typeface="Proxima Nova"/>
              <a:ea typeface="Proxima Nova"/>
              <a:cs typeface="Proxima Nova"/>
              <a:sym typeface="Proxima Nova"/>
            </a:endParaRPr>
          </a:p>
        </p:txBody>
      </p:sp>
      <p:pic>
        <p:nvPicPr>
          <p:cNvPr id="1694" name="Google Shape;1694;p89"/>
          <p:cNvPicPr preferRelativeResize="0"/>
          <p:nvPr/>
        </p:nvPicPr>
        <p:blipFill>
          <a:blip r:embed="rId13">
            <a:alphaModFix/>
          </a:blip>
          <a:stretch>
            <a:fillRect/>
          </a:stretch>
        </p:blipFill>
        <p:spPr>
          <a:xfrm rot="5400000">
            <a:off x="236175" y="1835383"/>
            <a:ext cx="2215024" cy="134975"/>
          </a:xfrm>
          <a:prstGeom prst="rect">
            <a:avLst/>
          </a:prstGeom>
          <a:noFill/>
          <a:ln>
            <a:noFill/>
          </a:ln>
        </p:spPr>
      </p:pic>
      <p:sp>
        <p:nvSpPr>
          <p:cNvPr id="1695" name="Google Shape;1695;p89"/>
          <p:cNvSpPr txBox="1"/>
          <p:nvPr/>
        </p:nvSpPr>
        <p:spPr>
          <a:xfrm>
            <a:off x="11392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1696" name="Google Shape;1696;p89"/>
          <p:cNvSpPr txBox="1"/>
          <p:nvPr/>
        </p:nvSpPr>
        <p:spPr>
          <a:xfrm>
            <a:off x="11279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1697" name="Google Shape;1697;p89"/>
          <p:cNvPicPr preferRelativeResize="0"/>
          <p:nvPr/>
        </p:nvPicPr>
        <p:blipFill>
          <a:blip r:embed="rId14">
            <a:alphaModFix/>
          </a:blip>
          <a:stretch>
            <a:fillRect/>
          </a:stretch>
        </p:blipFill>
        <p:spPr>
          <a:xfrm flipH="1" rot="5400000">
            <a:off x="-932300" y="1840019"/>
            <a:ext cx="2218374" cy="116475"/>
          </a:xfrm>
          <a:prstGeom prst="rect">
            <a:avLst/>
          </a:prstGeom>
          <a:noFill/>
          <a:ln>
            <a:noFill/>
          </a:ln>
        </p:spPr>
      </p:pic>
      <p:sp>
        <p:nvSpPr>
          <p:cNvPr id="1698" name="Google Shape;1698;p89"/>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1699" name="Google Shape;1699;p89"/>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solidFill>
      </p:bgPr>
    </p:bg>
    <p:spTree>
      <p:nvGrpSpPr>
        <p:cNvPr id="1703" name="Shape 1703"/>
        <p:cNvGrpSpPr/>
        <p:nvPr/>
      </p:nvGrpSpPr>
      <p:grpSpPr>
        <a:xfrm>
          <a:off x="0" y="0"/>
          <a:ext cx="0" cy="0"/>
          <a:chOff x="0" y="0"/>
          <a:chExt cx="0" cy="0"/>
        </a:xfrm>
      </p:grpSpPr>
      <p:sp>
        <p:nvSpPr>
          <p:cNvPr id="1704" name="Google Shape;1704;p90"/>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90"/>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
        <p:nvSpPr>
          <p:cNvPr id="1706" name="Google Shape;1706;p90"/>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Example Results</a:t>
            </a:r>
            <a:endParaRPr b="1" sz="2800">
              <a:solidFill>
                <a:schemeClr val="lt1"/>
              </a:solidFill>
              <a:latin typeface="Average"/>
              <a:ea typeface="Average"/>
              <a:cs typeface="Average"/>
              <a:sym typeface="Average"/>
            </a:endParaRPr>
          </a:p>
        </p:txBody>
      </p:sp>
      <p:grpSp>
        <p:nvGrpSpPr>
          <p:cNvPr id="1707" name="Google Shape;1707;p90"/>
          <p:cNvGrpSpPr/>
          <p:nvPr/>
        </p:nvGrpSpPr>
        <p:grpSpPr>
          <a:xfrm>
            <a:off x="2315275" y="436453"/>
            <a:ext cx="5962800" cy="3460218"/>
            <a:chOff x="2315275" y="436453"/>
            <a:chExt cx="5962800" cy="3460218"/>
          </a:xfrm>
        </p:grpSpPr>
        <p:sp>
          <p:nvSpPr>
            <p:cNvPr id="1708" name="Google Shape;1708;p90"/>
            <p:cNvSpPr txBox="1"/>
            <p:nvPr/>
          </p:nvSpPr>
          <p:spPr>
            <a:xfrm>
              <a:off x="2315275" y="436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1709" name="Google Shape;1709;p90"/>
            <p:cNvSpPr txBox="1"/>
            <p:nvPr/>
          </p:nvSpPr>
          <p:spPr>
            <a:xfrm>
              <a:off x="4829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1710" name="Google Shape;1710;p90"/>
            <p:cNvSpPr txBox="1"/>
            <p:nvPr/>
          </p:nvSpPr>
          <p:spPr>
            <a:xfrm>
              <a:off x="7496875" y="448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u_error</a:t>
              </a:r>
              <a:endParaRPr b="1">
                <a:solidFill>
                  <a:schemeClr val="lt1"/>
                </a:solidFill>
                <a:latin typeface="Proxima Nova"/>
                <a:ea typeface="Proxima Nova"/>
                <a:cs typeface="Proxima Nova"/>
                <a:sym typeface="Proxima Nova"/>
              </a:endParaRPr>
            </a:p>
          </p:txBody>
        </p:sp>
        <p:sp>
          <p:nvSpPr>
            <p:cNvPr id="1711" name="Google Shape;1711;p90"/>
            <p:cNvSpPr txBox="1"/>
            <p:nvPr/>
          </p:nvSpPr>
          <p:spPr>
            <a:xfrm>
              <a:off x="2315275" y="1960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v_true</a:t>
              </a:r>
              <a:endParaRPr b="1">
                <a:solidFill>
                  <a:schemeClr val="lt1"/>
                </a:solidFill>
                <a:latin typeface="Proxima Nova"/>
                <a:ea typeface="Proxima Nova"/>
                <a:cs typeface="Proxima Nova"/>
                <a:sym typeface="Proxima Nova"/>
              </a:endParaRPr>
            </a:p>
          </p:txBody>
        </p:sp>
        <p:sp>
          <p:nvSpPr>
            <p:cNvPr id="1712" name="Google Shape;1712;p90"/>
            <p:cNvSpPr txBox="1"/>
            <p:nvPr/>
          </p:nvSpPr>
          <p:spPr>
            <a:xfrm>
              <a:off x="4829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v_pred</a:t>
              </a:r>
              <a:endParaRPr b="1">
                <a:solidFill>
                  <a:schemeClr val="lt1"/>
                </a:solidFill>
                <a:latin typeface="Proxima Nova"/>
                <a:ea typeface="Proxima Nova"/>
                <a:cs typeface="Proxima Nova"/>
                <a:sym typeface="Proxima Nova"/>
              </a:endParaRPr>
            </a:p>
          </p:txBody>
        </p:sp>
        <p:sp>
          <p:nvSpPr>
            <p:cNvPr id="1713" name="Google Shape;1713;p90"/>
            <p:cNvSpPr txBox="1"/>
            <p:nvPr/>
          </p:nvSpPr>
          <p:spPr>
            <a:xfrm>
              <a:off x="7496875" y="1972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v_error</a:t>
              </a:r>
              <a:endParaRPr b="1">
                <a:solidFill>
                  <a:schemeClr val="lt1"/>
                </a:solidFill>
                <a:latin typeface="Proxima Nova"/>
                <a:ea typeface="Proxima Nova"/>
                <a:cs typeface="Proxima Nova"/>
                <a:sym typeface="Proxima Nova"/>
              </a:endParaRPr>
            </a:p>
          </p:txBody>
        </p:sp>
        <p:sp>
          <p:nvSpPr>
            <p:cNvPr id="1714" name="Google Shape;1714;p90"/>
            <p:cNvSpPr txBox="1"/>
            <p:nvPr/>
          </p:nvSpPr>
          <p:spPr>
            <a:xfrm>
              <a:off x="2315275" y="3484453"/>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p_true</a:t>
              </a:r>
              <a:endParaRPr b="1">
                <a:solidFill>
                  <a:schemeClr val="lt1"/>
                </a:solidFill>
                <a:latin typeface="Proxima Nova"/>
                <a:ea typeface="Proxima Nova"/>
                <a:cs typeface="Proxima Nova"/>
                <a:sym typeface="Proxima Nova"/>
              </a:endParaRPr>
            </a:p>
          </p:txBody>
        </p:sp>
        <p:sp>
          <p:nvSpPr>
            <p:cNvPr id="1715" name="Google Shape;1715;p90"/>
            <p:cNvSpPr txBox="1"/>
            <p:nvPr/>
          </p:nvSpPr>
          <p:spPr>
            <a:xfrm>
              <a:off x="4829875" y="3496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p_pred</a:t>
              </a:r>
              <a:endParaRPr b="1">
                <a:solidFill>
                  <a:schemeClr val="lt1"/>
                </a:solidFill>
                <a:latin typeface="Proxima Nova"/>
                <a:ea typeface="Proxima Nova"/>
                <a:cs typeface="Proxima Nova"/>
                <a:sym typeface="Proxima Nova"/>
              </a:endParaRPr>
            </a:p>
          </p:txBody>
        </p:sp>
        <p:sp>
          <p:nvSpPr>
            <p:cNvPr id="1716" name="Google Shape;1716;p90"/>
            <p:cNvSpPr txBox="1"/>
            <p:nvPr/>
          </p:nvSpPr>
          <p:spPr>
            <a:xfrm>
              <a:off x="7496875" y="3496470"/>
              <a:ext cx="781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p_error</a:t>
              </a:r>
              <a:endParaRPr b="1">
                <a:solidFill>
                  <a:schemeClr val="lt1"/>
                </a:solidFill>
                <a:latin typeface="Proxima Nova"/>
                <a:ea typeface="Proxima Nova"/>
                <a:cs typeface="Proxima Nova"/>
                <a:sym typeface="Proxima Nova"/>
              </a:endParaRPr>
            </a:p>
          </p:txBody>
        </p:sp>
      </p:grpSp>
      <p:pic>
        <p:nvPicPr>
          <p:cNvPr id="1717" name="Google Shape;1717;p90"/>
          <p:cNvPicPr preferRelativeResize="0"/>
          <p:nvPr/>
        </p:nvPicPr>
        <p:blipFill rotWithShape="1">
          <a:blip r:embed="rId3">
            <a:alphaModFix/>
          </a:blip>
          <a:srcRect b="31510" l="6809" r="7960" t="21111"/>
          <a:stretch/>
        </p:blipFill>
        <p:spPr>
          <a:xfrm rot="-5400000">
            <a:off x="137012" y="3780563"/>
            <a:ext cx="1224450" cy="1356775"/>
          </a:xfrm>
          <a:prstGeom prst="rect">
            <a:avLst/>
          </a:prstGeom>
          <a:noFill/>
          <a:ln>
            <a:noFill/>
          </a:ln>
        </p:spPr>
      </p:pic>
      <p:pic>
        <p:nvPicPr>
          <p:cNvPr id="1718" name="Google Shape;1718;p90"/>
          <p:cNvPicPr preferRelativeResize="0"/>
          <p:nvPr/>
        </p:nvPicPr>
        <p:blipFill>
          <a:blip r:embed="rId4">
            <a:alphaModFix/>
          </a:blip>
          <a:stretch>
            <a:fillRect/>
          </a:stretch>
        </p:blipFill>
        <p:spPr>
          <a:xfrm rot="-5400000">
            <a:off x="2138364" y="3279839"/>
            <a:ext cx="1255218" cy="2427400"/>
          </a:xfrm>
          <a:prstGeom prst="rect">
            <a:avLst/>
          </a:prstGeom>
          <a:noFill/>
          <a:ln cap="flat" cmpd="sng" w="19050">
            <a:solidFill>
              <a:schemeClr val="dk2"/>
            </a:solidFill>
            <a:prstDash val="solid"/>
            <a:round/>
            <a:headEnd len="sm" w="sm" type="none"/>
            <a:tailEnd len="sm" w="sm" type="none"/>
          </a:ln>
        </p:spPr>
      </p:pic>
      <p:pic>
        <p:nvPicPr>
          <p:cNvPr id="1719" name="Google Shape;1719;p90"/>
          <p:cNvPicPr preferRelativeResize="0"/>
          <p:nvPr/>
        </p:nvPicPr>
        <p:blipFill>
          <a:blip r:embed="rId5">
            <a:alphaModFix/>
          </a:blip>
          <a:stretch>
            <a:fillRect/>
          </a:stretch>
        </p:blipFill>
        <p:spPr>
          <a:xfrm rot="-5400000">
            <a:off x="2138364" y="185457"/>
            <a:ext cx="1255218" cy="2427400"/>
          </a:xfrm>
          <a:prstGeom prst="rect">
            <a:avLst/>
          </a:prstGeom>
          <a:noFill/>
          <a:ln cap="flat" cmpd="sng" w="19050">
            <a:solidFill>
              <a:schemeClr val="dk2"/>
            </a:solidFill>
            <a:prstDash val="solid"/>
            <a:round/>
            <a:headEnd len="sm" w="sm" type="none"/>
            <a:tailEnd len="sm" w="sm" type="none"/>
          </a:ln>
        </p:spPr>
      </p:pic>
      <p:pic>
        <p:nvPicPr>
          <p:cNvPr id="1720" name="Google Shape;1720;p90"/>
          <p:cNvPicPr preferRelativeResize="0"/>
          <p:nvPr/>
        </p:nvPicPr>
        <p:blipFill>
          <a:blip r:embed="rId6">
            <a:alphaModFix/>
          </a:blip>
          <a:stretch>
            <a:fillRect/>
          </a:stretch>
        </p:blipFill>
        <p:spPr>
          <a:xfrm rot="-5400000">
            <a:off x="2138364" y="1694548"/>
            <a:ext cx="1255218" cy="2427400"/>
          </a:xfrm>
          <a:prstGeom prst="rect">
            <a:avLst/>
          </a:prstGeom>
          <a:noFill/>
          <a:ln cap="flat" cmpd="sng" w="19050">
            <a:solidFill>
              <a:schemeClr val="dk2"/>
            </a:solidFill>
            <a:prstDash val="solid"/>
            <a:round/>
            <a:headEnd len="sm" w="sm" type="none"/>
            <a:tailEnd len="sm" w="sm" type="none"/>
          </a:ln>
        </p:spPr>
      </p:pic>
      <p:pic>
        <p:nvPicPr>
          <p:cNvPr id="1721" name="Google Shape;1721;p90"/>
          <p:cNvPicPr preferRelativeResize="0"/>
          <p:nvPr/>
        </p:nvPicPr>
        <p:blipFill>
          <a:blip r:embed="rId7">
            <a:alphaModFix/>
          </a:blip>
          <a:stretch>
            <a:fillRect/>
          </a:stretch>
        </p:blipFill>
        <p:spPr>
          <a:xfrm rot="-5400000">
            <a:off x="4641964" y="3279839"/>
            <a:ext cx="1255218" cy="2427400"/>
          </a:xfrm>
          <a:prstGeom prst="rect">
            <a:avLst/>
          </a:prstGeom>
          <a:noFill/>
          <a:ln cap="flat" cmpd="sng" w="19050">
            <a:solidFill>
              <a:schemeClr val="dk2"/>
            </a:solidFill>
            <a:prstDash val="solid"/>
            <a:round/>
            <a:headEnd len="sm" w="sm" type="none"/>
            <a:tailEnd len="sm" w="sm" type="none"/>
          </a:ln>
        </p:spPr>
      </p:pic>
      <p:pic>
        <p:nvPicPr>
          <p:cNvPr id="1722" name="Google Shape;1722;p90"/>
          <p:cNvPicPr preferRelativeResize="0"/>
          <p:nvPr/>
        </p:nvPicPr>
        <p:blipFill>
          <a:blip r:embed="rId8">
            <a:alphaModFix/>
          </a:blip>
          <a:stretch>
            <a:fillRect/>
          </a:stretch>
        </p:blipFill>
        <p:spPr>
          <a:xfrm rot="-5400000">
            <a:off x="4641964" y="185457"/>
            <a:ext cx="1255218" cy="2427400"/>
          </a:xfrm>
          <a:prstGeom prst="rect">
            <a:avLst/>
          </a:prstGeom>
          <a:noFill/>
          <a:ln cap="flat" cmpd="sng" w="19050">
            <a:solidFill>
              <a:schemeClr val="dk2"/>
            </a:solidFill>
            <a:prstDash val="solid"/>
            <a:round/>
            <a:headEnd len="sm" w="sm" type="none"/>
            <a:tailEnd len="sm" w="sm" type="none"/>
          </a:ln>
        </p:spPr>
      </p:pic>
      <p:pic>
        <p:nvPicPr>
          <p:cNvPr id="1723" name="Google Shape;1723;p90"/>
          <p:cNvPicPr preferRelativeResize="0"/>
          <p:nvPr/>
        </p:nvPicPr>
        <p:blipFill>
          <a:blip r:embed="rId9">
            <a:alphaModFix/>
          </a:blip>
          <a:stretch>
            <a:fillRect/>
          </a:stretch>
        </p:blipFill>
        <p:spPr>
          <a:xfrm rot="-5400000">
            <a:off x="4641964" y="1694548"/>
            <a:ext cx="1255218" cy="2427400"/>
          </a:xfrm>
          <a:prstGeom prst="rect">
            <a:avLst/>
          </a:prstGeom>
          <a:noFill/>
          <a:ln cap="flat" cmpd="sng" w="19050">
            <a:solidFill>
              <a:schemeClr val="dk2"/>
            </a:solidFill>
            <a:prstDash val="solid"/>
            <a:round/>
            <a:headEnd len="sm" w="sm" type="none"/>
            <a:tailEnd len="sm" w="sm" type="none"/>
          </a:ln>
        </p:spPr>
      </p:pic>
      <p:pic>
        <p:nvPicPr>
          <p:cNvPr id="1724" name="Google Shape;1724;p90"/>
          <p:cNvPicPr preferRelativeResize="0"/>
          <p:nvPr/>
        </p:nvPicPr>
        <p:blipFill>
          <a:blip r:embed="rId10">
            <a:alphaModFix/>
          </a:blip>
          <a:stretch>
            <a:fillRect/>
          </a:stretch>
        </p:blipFill>
        <p:spPr>
          <a:xfrm rot="-5400000">
            <a:off x="7145564" y="185469"/>
            <a:ext cx="1255218" cy="2427400"/>
          </a:xfrm>
          <a:prstGeom prst="rect">
            <a:avLst/>
          </a:prstGeom>
          <a:noFill/>
          <a:ln cap="flat" cmpd="sng" w="19050">
            <a:solidFill>
              <a:schemeClr val="dk2"/>
            </a:solidFill>
            <a:prstDash val="solid"/>
            <a:round/>
            <a:headEnd len="sm" w="sm" type="none"/>
            <a:tailEnd len="sm" w="sm" type="none"/>
          </a:ln>
        </p:spPr>
      </p:pic>
      <p:pic>
        <p:nvPicPr>
          <p:cNvPr id="1725" name="Google Shape;1725;p90"/>
          <p:cNvPicPr preferRelativeResize="0"/>
          <p:nvPr/>
        </p:nvPicPr>
        <p:blipFill>
          <a:blip r:embed="rId11">
            <a:alphaModFix/>
          </a:blip>
          <a:stretch>
            <a:fillRect/>
          </a:stretch>
        </p:blipFill>
        <p:spPr>
          <a:xfrm rot="-5400000">
            <a:off x="7145564" y="1694548"/>
            <a:ext cx="1255218" cy="2427400"/>
          </a:xfrm>
          <a:prstGeom prst="rect">
            <a:avLst/>
          </a:prstGeom>
          <a:noFill/>
          <a:ln cap="flat" cmpd="sng" w="19050">
            <a:solidFill>
              <a:schemeClr val="dk2"/>
            </a:solidFill>
            <a:prstDash val="solid"/>
            <a:round/>
            <a:headEnd len="sm" w="sm" type="none"/>
            <a:tailEnd len="sm" w="sm" type="none"/>
          </a:ln>
        </p:spPr>
      </p:pic>
      <p:pic>
        <p:nvPicPr>
          <p:cNvPr id="1726" name="Google Shape;1726;p90"/>
          <p:cNvPicPr preferRelativeResize="0"/>
          <p:nvPr/>
        </p:nvPicPr>
        <p:blipFill>
          <a:blip r:embed="rId12">
            <a:alphaModFix/>
          </a:blip>
          <a:stretch>
            <a:fillRect/>
          </a:stretch>
        </p:blipFill>
        <p:spPr>
          <a:xfrm rot="-5400000">
            <a:off x="7145564" y="3279839"/>
            <a:ext cx="1255218" cy="2427400"/>
          </a:xfrm>
          <a:prstGeom prst="rect">
            <a:avLst/>
          </a:prstGeom>
          <a:noFill/>
          <a:ln cap="flat" cmpd="sng" w="19050">
            <a:solidFill>
              <a:schemeClr val="dk2"/>
            </a:solidFill>
            <a:prstDash val="solid"/>
            <a:round/>
            <a:headEnd len="sm" w="sm" type="none"/>
            <a:tailEnd len="sm" w="sm" type="none"/>
          </a:ln>
        </p:spPr>
      </p:pic>
      <p:sp>
        <p:nvSpPr>
          <p:cNvPr id="1727" name="Google Shape;1727;p90"/>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3.2%</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6.1%</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0.994</a:t>
            </a:r>
            <a:endParaRPr>
              <a:solidFill>
                <a:schemeClr val="lt1"/>
              </a:solidFill>
              <a:latin typeface="Proxima Nova"/>
              <a:ea typeface="Proxima Nova"/>
              <a:cs typeface="Proxima Nova"/>
              <a:sym typeface="Proxima Nova"/>
            </a:endParaRPr>
          </a:p>
        </p:txBody>
      </p:sp>
      <p:pic>
        <p:nvPicPr>
          <p:cNvPr id="1728" name="Google Shape;1728;p90"/>
          <p:cNvPicPr preferRelativeResize="0"/>
          <p:nvPr/>
        </p:nvPicPr>
        <p:blipFill>
          <a:blip r:embed="rId13">
            <a:alphaModFix/>
          </a:blip>
          <a:stretch>
            <a:fillRect/>
          </a:stretch>
        </p:blipFill>
        <p:spPr>
          <a:xfrm rot="5400000">
            <a:off x="236175" y="1835383"/>
            <a:ext cx="2215024" cy="134975"/>
          </a:xfrm>
          <a:prstGeom prst="rect">
            <a:avLst/>
          </a:prstGeom>
          <a:noFill/>
          <a:ln>
            <a:noFill/>
          </a:ln>
        </p:spPr>
      </p:pic>
      <p:sp>
        <p:nvSpPr>
          <p:cNvPr id="1729" name="Google Shape;1729;p90"/>
          <p:cNvSpPr txBox="1"/>
          <p:nvPr/>
        </p:nvSpPr>
        <p:spPr>
          <a:xfrm>
            <a:off x="11392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1730" name="Google Shape;1730;p90"/>
          <p:cNvSpPr txBox="1"/>
          <p:nvPr/>
        </p:nvSpPr>
        <p:spPr>
          <a:xfrm>
            <a:off x="11279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1731" name="Google Shape;1731;p90"/>
          <p:cNvPicPr preferRelativeResize="0"/>
          <p:nvPr/>
        </p:nvPicPr>
        <p:blipFill>
          <a:blip r:embed="rId14">
            <a:alphaModFix/>
          </a:blip>
          <a:stretch>
            <a:fillRect/>
          </a:stretch>
        </p:blipFill>
        <p:spPr>
          <a:xfrm flipH="1" rot="5400000">
            <a:off x="-932300" y="1840019"/>
            <a:ext cx="2218374" cy="116475"/>
          </a:xfrm>
          <a:prstGeom prst="rect">
            <a:avLst/>
          </a:prstGeom>
          <a:noFill/>
          <a:ln>
            <a:noFill/>
          </a:ln>
        </p:spPr>
      </p:pic>
      <p:sp>
        <p:nvSpPr>
          <p:cNvPr id="1732" name="Google Shape;1732;p90"/>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1733" name="Google Shape;1733;p90"/>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solidFill>
      </p:bgPr>
    </p:bg>
    <p:spTree>
      <p:nvGrpSpPr>
        <p:cNvPr id="1737" name="Shape 1737"/>
        <p:cNvGrpSpPr/>
        <p:nvPr/>
      </p:nvGrpSpPr>
      <p:grpSpPr>
        <a:xfrm>
          <a:off x="0" y="0"/>
          <a:ext cx="0" cy="0"/>
          <a:chOff x="0" y="0"/>
          <a:chExt cx="0" cy="0"/>
        </a:xfrm>
      </p:grpSpPr>
      <p:sp>
        <p:nvSpPr>
          <p:cNvPr id="1738" name="Google Shape;1738;p91"/>
          <p:cNvSpPr/>
          <p:nvPr/>
        </p:nvSpPr>
        <p:spPr>
          <a:xfrm>
            <a:off x="5811225" y="3265400"/>
            <a:ext cx="2627100" cy="1694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91"/>
          <p:cNvSpPr/>
          <p:nvPr/>
        </p:nvSpPr>
        <p:spPr>
          <a:xfrm>
            <a:off x="5811225" y="1512800"/>
            <a:ext cx="2627100" cy="1694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91"/>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91"/>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
        <p:nvSpPr>
          <p:cNvPr id="1742" name="Google Shape;1742;p91"/>
          <p:cNvSpPr txBox="1"/>
          <p:nvPr/>
        </p:nvSpPr>
        <p:spPr>
          <a:xfrm>
            <a:off x="309075" y="-820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Lift and Drag calculations</a:t>
            </a:r>
            <a:endParaRPr b="1" sz="2800">
              <a:solidFill>
                <a:schemeClr val="lt1"/>
              </a:solidFill>
              <a:latin typeface="Average"/>
              <a:ea typeface="Average"/>
              <a:cs typeface="Average"/>
              <a:sym typeface="Average"/>
            </a:endParaRPr>
          </a:p>
        </p:txBody>
      </p:sp>
      <p:sp>
        <p:nvSpPr>
          <p:cNvPr id="1743" name="Google Shape;1743;p91"/>
          <p:cNvSpPr txBox="1"/>
          <p:nvPr/>
        </p:nvSpPr>
        <p:spPr>
          <a:xfrm>
            <a:off x="1914111" y="893650"/>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u_true</a:t>
            </a:r>
            <a:endParaRPr b="1">
              <a:solidFill>
                <a:schemeClr val="lt1"/>
              </a:solidFill>
              <a:latin typeface="Proxima Nova"/>
              <a:ea typeface="Proxima Nova"/>
              <a:cs typeface="Proxima Nova"/>
              <a:sym typeface="Proxima Nova"/>
            </a:endParaRPr>
          </a:p>
        </p:txBody>
      </p:sp>
      <p:sp>
        <p:nvSpPr>
          <p:cNvPr id="1744" name="Google Shape;1744;p91"/>
          <p:cNvSpPr txBox="1"/>
          <p:nvPr/>
        </p:nvSpPr>
        <p:spPr>
          <a:xfrm>
            <a:off x="3978871" y="903642"/>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u_pred</a:t>
            </a:r>
            <a:endParaRPr b="1">
              <a:solidFill>
                <a:schemeClr val="lt1"/>
              </a:solidFill>
              <a:latin typeface="Proxima Nova"/>
              <a:ea typeface="Proxima Nova"/>
              <a:cs typeface="Proxima Nova"/>
              <a:sym typeface="Proxima Nova"/>
            </a:endParaRPr>
          </a:p>
        </p:txBody>
      </p:sp>
      <p:sp>
        <p:nvSpPr>
          <p:cNvPr id="1745" name="Google Shape;1745;p91"/>
          <p:cNvSpPr txBox="1"/>
          <p:nvPr/>
        </p:nvSpPr>
        <p:spPr>
          <a:xfrm>
            <a:off x="1890574" y="2160741"/>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v_true</a:t>
            </a:r>
            <a:endParaRPr b="1">
              <a:solidFill>
                <a:schemeClr val="lt1"/>
              </a:solidFill>
              <a:latin typeface="Proxima Nova"/>
              <a:ea typeface="Proxima Nova"/>
              <a:cs typeface="Proxima Nova"/>
              <a:sym typeface="Proxima Nova"/>
            </a:endParaRPr>
          </a:p>
        </p:txBody>
      </p:sp>
      <p:sp>
        <p:nvSpPr>
          <p:cNvPr id="1746" name="Google Shape;1746;p91"/>
          <p:cNvSpPr txBox="1"/>
          <p:nvPr/>
        </p:nvSpPr>
        <p:spPr>
          <a:xfrm>
            <a:off x="4019766" y="2170733"/>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v_pred</a:t>
            </a:r>
            <a:endParaRPr b="1">
              <a:solidFill>
                <a:schemeClr val="lt1"/>
              </a:solidFill>
              <a:latin typeface="Proxima Nova"/>
              <a:ea typeface="Proxima Nova"/>
              <a:cs typeface="Proxima Nova"/>
              <a:sym typeface="Proxima Nova"/>
            </a:endParaRPr>
          </a:p>
        </p:txBody>
      </p:sp>
      <p:sp>
        <p:nvSpPr>
          <p:cNvPr id="1747" name="Google Shape;1747;p91"/>
          <p:cNvSpPr txBox="1"/>
          <p:nvPr/>
        </p:nvSpPr>
        <p:spPr>
          <a:xfrm>
            <a:off x="1890574" y="3427832"/>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p_true</a:t>
            </a:r>
            <a:endParaRPr b="1">
              <a:solidFill>
                <a:schemeClr val="lt1"/>
              </a:solidFill>
              <a:latin typeface="Proxima Nova"/>
              <a:ea typeface="Proxima Nova"/>
              <a:cs typeface="Proxima Nova"/>
              <a:sym typeface="Proxima Nova"/>
            </a:endParaRPr>
          </a:p>
        </p:txBody>
      </p:sp>
      <p:sp>
        <p:nvSpPr>
          <p:cNvPr id="1748" name="Google Shape;1748;p91"/>
          <p:cNvSpPr txBox="1"/>
          <p:nvPr/>
        </p:nvSpPr>
        <p:spPr>
          <a:xfrm>
            <a:off x="4019766" y="3437824"/>
            <a:ext cx="901200" cy="3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p_pred</a:t>
            </a:r>
            <a:endParaRPr b="1">
              <a:solidFill>
                <a:schemeClr val="lt1"/>
              </a:solidFill>
              <a:latin typeface="Proxima Nova"/>
              <a:ea typeface="Proxima Nova"/>
              <a:cs typeface="Proxima Nova"/>
              <a:sym typeface="Proxima Nova"/>
            </a:endParaRPr>
          </a:p>
        </p:txBody>
      </p:sp>
      <p:pic>
        <p:nvPicPr>
          <p:cNvPr id="1749" name="Google Shape;1749;p91"/>
          <p:cNvPicPr preferRelativeResize="0"/>
          <p:nvPr/>
        </p:nvPicPr>
        <p:blipFill>
          <a:blip r:embed="rId3">
            <a:alphaModFix/>
          </a:blip>
          <a:stretch>
            <a:fillRect/>
          </a:stretch>
        </p:blipFill>
        <p:spPr>
          <a:xfrm rot="-5400000">
            <a:off x="1907762" y="3235417"/>
            <a:ext cx="1053907" cy="1997560"/>
          </a:xfrm>
          <a:prstGeom prst="rect">
            <a:avLst/>
          </a:prstGeom>
          <a:noFill/>
          <a:ln cap="flat" cmpd="sng" w="19050">
            <a:solidFill>
              <a:schemeClr val="dk2"/>
            </a:solidFill>
            <a:prstDash val="solid"/>
            <a:round/>
            <a:headEnd len="sm" w="sm" type="none"/>
            <a:tailEnd len="sm" w="sm" type="none"/>
          </a:ln>
        </p:spPr>
      </p:pic>
      <p:pic>
        <p:nvPicPr>
          <p:cNvPr id="1750" name="Google Shape;1750;p91"/>
          <p:cNvPicPr preferRelativeResize="0"/>
          <p:nvPr/>
        </p:nvPicPr>
        <p:blipFill>
          <a:blip r:embed="rId4">
            <a:alphaModFix/>
          </a:blip>
          <a:stretch>
            <a:fillRect/>
          </a:stretch>
        </p:blipFill>
        <p:spPr>
          <a:xfrm rot="-5400000">
            <a:off x="1899527" y="709715"/>
            <a:ext cx="1053907" cy="1997560"/>
          </a:xfrm>
          <a:prstGeom prst="rect">
            <a:avLst/>
          </a:prstGeom>
          <a:noFill/>
          <a:ln cap="flat" cmpd="sng" w="19050">
            <a:solidFill>
              <a:schemeClr val="dk2"/>
            </a:solidFill>
            <a:prstDash val="solid"/>
            <a:round/>
            <a:headEnd len="sm" w="sm" type="none"/>
            <a:tailEnd len="sm" w="sm" type="none"/>
          </a:ln>
        </p:spPr>
      </p:pic>
      <p:pic>
        <p:nvPicPr>
          <p:cNvPr id="1751" name="Google Shape;1751;p91"/>
          <p:cNvPicPr preferRelativeResize="0"/>
          <p:nvPr/>
        </p:nvPicPr>
        <p:blipFill>
          <a:blip r:embed="rId5">
            <a:alphaModFix/>
          </a:blip>
          <a:stretch>
            <a:fillRect/>
          </a:stretch>
        </p:blipFill>
        <p:spPr>
          <a:xfrm rot="-5400000">
            <a:off x="1907762" y="1990229"/>
            <a:ext cx="1053907" cy="1997560"/>
          </a:xfrm>
          <a:prstGeom prst="rect">
            <a:avLst/>
          </a:prstGeom>
          <a:noFill/>
          <a:ln cap="flat" cmpd="sng" w="19050">
            <a:solidFill>
              <a:schemeClr val="dk2"/>
            </a:solidFill>
            <a:prstDash val="solid"/>
            <a:round/>
            <a:headEnd len="sm" w="sm" type="none"/>
            <a:tailEnd len="sm" w="sm" type="none"/>
          </a:ln>
        </p:spPr>
      </p:pic>
      <p:pic>
        <p:nvPicPr>
          <p:cNvPr id="1752" name="Google Shape;1752;p91"/>
          <p:cNvPicPr preferRelativeResize="0"/>
          <p:nvPr/>
        </p:nvPicPr>
        <p:blipFill>
          <a:blip r:embed="rId6">
            <a:alphaModFix/>
          </a:blip>
          <a:stretch>
            <a:fillRect/>
          </a:stretch>
        </p:blipFill>
        <p:spPr>
          <a:xfrm rot="-5400000">
            <a:off x="3959291" y="3236691"/>
            <a:ext cx="1053907" cy="1997560"/>
          </a:xfrm>
          <a:prstGeom prst="rect">
            <a:avLst/>
          </a:prstGeom>
          <a:noFill/>
          <a:ln cap="flat" cmpd="sng" w="19050">
            <a:solidFill>
              <a:schemeClr val="dk2"/>
            </a:solidFill>
            <a:prstDash val="solid"/>
            <a:round/>
            <a:headEnd len="sm" w="sm" type="none"/>
            <a:tailEnd len="sm" w="sm" type="none"/>
          </a:ln>
        </p:spPr>
      </p:pic>
      <p:pic>
        <p:nvPicPr>
          <p:cNvPr id="1753" name="Google Shape;1753;p91"/>
          <p:cNvPicPr preferRelativeResize="0"/>
          <p:nvPr/>
        </p:nvPicPr>
        <p:blipFill>
          <a:blip r:embed="rId7">
            <a:alphaModFix/>
          </a:blip>
          <a:stretch>
            <a:fillRect/>
          </a:stretch>
        </p:blipFill>
        <p:spPr>
          <a:xfrm rot="-5400000">
            <a:off x="3951055" y="706948"/>
            <a:ext cx="1053907" cy="1997560"/>
          </a:xfrm>
          <a:prstGeom prst="rect">
            <a:avLst/>
          </a:prstGeom>
          <a:noFill/>
          <a:ln cap="flat" cmpd="sng" w="19050">
            <a:solidFill>
              <a:schemeClr val="dk2"/>
            </a:solidFill>
            <a:prstDash val="solid"/>
            <a:round/>
            <a:headEnd len="sm" w="sm" type="none"/>
            <a:tailEnd len="sm" w="sm" type="none"/>
          </a:ln>
        </p:spPr>
      </p:pic>
      <p:pic>
        <p:nvPicPr>
          <p:cNvPr id="1754" name="Google Shape;1754;p91"/>
          <p:cNvPicPr preferRelativeResize="0"/>
          <p:nvPr/>
        </p:nvPicPr>
        <p:blipFill>
          <a:blip r:embed="rId8">
            <a:alphaModFix/>
          </a:blip>
          <a:stretch>
            <a:fillRect/>
          </a:stretch>
        </p:blipFill>
        <p:spPr>
          <a:xfrm rot="-5400000">
            <a:off x="3951490" y="1986550"/>
            <a:ext cx="1069509" cy="1997560"/>
          </a:xfrm>
          <a:prstGeom prst="rect">
            <a:avLst/>
          </a:prstGeom>
          <a:noFill/>
          <a:ln cap="flat" cmpd="sng" w="19050">
            <a:solidFill>
              <a:schemeClr val="dk2"/>
            </a:solidFill>
            <a:prstDash val="solid"/>
            <a:round/>
            <a:headEnd len="sm" w="sm" type="none"/>
            <a:tailEnd len="sm" w="sm" type="none"/>
          </a:ln>
        </p:spPr>
      </p:pic>
      <p:pic>
        <p:nvPicPr>
          <p:cNvPr id="1755" name="Google Shape;1755;p91"/>
          <p:cNvPicPr preferRelativeResize="0"/>
          <p:nvPr/>
        </p:nvPicPr>
        <p:blipFill rotWithShape="1">
          <a:blip r:embed="rId9">
            <a:alphaModFix/>
          </a:blip>
          <a:srcRect b="32268" l="0" r="0" t="19251"/>
          <a:stretch/>
        </p:blipFill>
        <p:spPr>
          <a:xfrm rot="-5400000">
            <a:off x="78574" y="3791976"/>
            <a:ext cx="1278825" cy="1235675"/>
          </a:xfrm>
          <a:prstGeom prst="rect">
            <a:avLst/>
          </a:prstGeom>
          <a:noFill/>
          <a:ln>
            <a:noFill/>
          </a:ln>
        </p:spPr>
      </p:pic>
      <p:sp>
        <p:nvSpPr>
          <p:cNvPr id="1756" name="Google Shape;1756;p91"/>
          <p:cNvSpPr txBox="1"/>
          <p:nvPr/>
        </p:nvSpPr>
        <p:spPr>
          <a:xfrm>
            <a:off x="270575" y="872925"/>
            <a:ext cx="10023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MSE : 2.9%</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MAE : 5.8%</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just">
              <a:spcBef>
                <a:spcPts val="0"/>
              </a:spcBef>
              <a:spcAft>
                <a:spcPts val="0"/>
              </a:spcAft>
              <a:buNone/>
            </a:pPr>
            <a:r>
              <a:rPr lang="en">
                <a:solidFill>
                  <a:schemeClr val="lt1"/>
                </a:solidFill>
                <a:latin typeface="Proxima Nova"/>
                <a:ea typeface="Proxima Nova"/>
                <a:cs typeface="Proxima Nova"/>
                <a:sym typeface="Proxima Nova"/>
              </a:rPr>
              <a:t>Cosine proximity : 0.996</a:t>
            </a:r>
            <a:endParaRPr>
              <a:solidFill>
                <a:schemeClr val="lt1"/>
              </a:solidFill>
              <a:latin typeface="Proxima Nova"/>
              <a:ea typeface="Proxima Nova"/>
              <a:cs typeface="Proxima Nova"/>
              <a:sym typeface="Proxima Nova"/>
            </a:endParaRPr>
          </a:p>
        </p:txBody>
      </p:sp>
      <p:pic>
        <p:nvPicPr>
          <p:cNvPr id="1757" name="Google Shape;1757;p91"/>
          <p:cNvPicPr preferRelativeResize="0"/>
          <p:nvPr/>
        </p:nvPicPr>
        <p:blipFill>
          <a:blip r:embed="rId10">
            <a:alphaModFix/>
          </a:blip>
          <a:stretch>
            <a:fillRect/>
          </a:stretch>
        </p:blipFill>
        <p:spPr>
          <a:xfrm rot="5400000">
            <a:off x="83775" y="1835383"/>
            <a:ext cx="2215024" cy="134975"/>
          </a:xfrm>
          <a:prstGeom prst="rect">
            <a:avLst/>
          </a:prstGeom>
          <a:noFill/>
          <a:ln>
            <a:noFill/>
          </a:ln>
        </p:spPr>
      </p:pic>
      <p:sp>
        <p:nvSpPr>
          <p:cNvPr id="1758" name="Google Shape;1758;p91"/>
          <p:cNvSpPr txBox="1"/>
          <p:nvPr/>
        </p:nvSpPr>
        <p:spPr>
          <a:xfrm>
            <a:off x="986841" y="544168"/>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sp>
        <p:nvSpPr>
          <p:cNvPr id="1759" name="Google Shape;1759;p91"/>
          <p:cNvSpPr txBox="1"/>
          <p:nvPr/>
        </p:nvSpPr>
        <p:spPr>
          <a:xfrm>
            <a:off x="975561" y="294020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-1.00</a:t>
            </a:r>
            <a:endParaRPr sz="1000">
              <a:solidFill>
                <a:schemeClr val="lt1"/>
              </a:solidFill>
              <a:latin typeface="Roboto"/>
              <a:ea typeface="Roboto"/>
              <a:cs typeface="Roboto"/>
              <a:sym typeface="Roboto"/>
            </a:endParaRPr>
          </a:p>
        </p:txBody>
      </p:sp>
      <p:pic>
        <p:nvPicPr>
          <p:cNvPr id="1760" name="Google Shape;1760;p91"/>
          <p:cNvPicPr preferRelativeResize="0"/>
          <p:nvPr/>
        </p:nvPicPr>
        <p:blipFill>
          <a:blip r:embed="rId11">
            <a:alphaModFix/>
          </a:blip>
          <a:stretch>
            <a:fillRect/>
          </a:stretch>
        </p:blipFill>
        <p:spPr>
          <a:xfrm flipH="1" rot="5400000">
            <a:off x="-932300" y="1840019"/>
            <a:ext cx="2218374" cy="116475"/>
          </a:xfrm>
          <a:prstGeom prst="rect">
            <a:avLst/>
          </a:prstGeom>
          <a:noFill/>
          <a:ln>
            <a:noFill/>
          </a:ln>
        </p:spPr>
      </p:pic>
      <p:sp>
        <p:nvSpPr>
          <p:cNvPr id="1761" name="Google Shape;1761;p91"/>
          <p:cNvSpPr txBox="1"/>
          <p:nvPr/>
        </p:nvSpPr>
        <p:spPr>
          <a:xfrm>
            <a:off x="-3759" y="513087"/>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1762" name="Google Shape;1762;p91"/>
          <p:cNvSpPr txBox="1"/>
          <p:nvPr/>
        </p:nvSpPr>
        <p:spPr>
          <a:xfrm>
            <a:off x="-15039" y="2909126"/>
            <a:ext cx="47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-0.2</a:t>
            </a:r>
            <a:endParaRPr sz="1000">
              <a:solidFill>
                <a:schemeClr val="lt1"/>
              </a:solidFill>
              <a:latin typeface="Roboto"/>
              <a:ea typeface="Roboto"/>
              <a:cs typeface="Roboto"/>
              <a:sym typeface="Roboto"/>
            </a:endParaRPr>
          </a:p>
        </p:txBody>
      </p:sp>
      <p:sp>
        <p:nvSpPr>
          <p:cNvPr id="1763" name="Google Shape;1763;p91"/>
          <p:cNvSpPr/>
          <p:nvPr/>
        </p:nvSpPr>
        <p:spPr>
          <a:xfrm>
            <a:off x="1879947" y="1350362"/>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91"/>
          <p:cNvSpPr/>
          <p:nvPr/>
        </p:nvSpPr>
        <p:spPr>
          <a:xfrm>
            <a:off x="3920678" y="1350362"/>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91"/>
          <p:cNvSpPr/>
          <p:nvPr/>
        </p:nvSpPr>
        <p:spPr>
          <a:xfrm>
            <a:off x="1879947" y="2671702"/>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91"/>
          <p:cNvSpPr/>
          <p:nvPr/>
        </p:nvSpPr>
        <p:spPr>
          <a:xfrm>
            <a:off x="3920678" y="2671702"/>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1"/>
          <p:cNvSpPr/>
          <p:nvPr/>
        </p:nvSpPr>
        <p:spPr>
          <a:xfrm>
            <a:off x="1898149" y="3876246"/>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91"/>
          <p:cNvSpPr/>
          <p:nvPr/>
        </p:nvSpPr>
        <p:spPr>
          <a:xfrm>
            <a:off x="3938879" y="3876246"/>
            <a:ext cx="922800" cy="647700"/>
          </a:xfrm>
          <a:prstGeom prst="rect">
            <a:avLst/>
          </a:prstGeom>
          <a:noFill/>
          <a:ln cap="flat" cmpd="sng" w="28575">
            <a:solidFill>
              <a:srgbClr val="2429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9" name="Google Shape;1769;p91"/>
          <p:cNvPicPr preferRelativeResize="0"/>
          <p:nvPr/>
        </p:nvPicPr>
        <p:blipFill>
          <a:blip r:embed="rId12">
            <a:alphaModFix/>
          </a:blip>
          <a:stretch>
            <a:fillRect/>
          </a:stretch>
        </p:blipFill>
        <p:spPr>
          <a:xfrm>
            <a:off x="5530775" y="566750"/>
            <a:ext cx="3602375" cy="828546"/>
          </a:xfrm>
          <a:prstGeom prst="rect">
            <a:avLst/>
          </a:prstGeom>
          <a:noFill/>
          <a:ln cap="flat" cmpd="sng" w="19050">
            <a:solidFill>
              <a:srgbClr val="FF0000"/>
            </a:solidFill>
            <a:prstDash val="solid"/>
            <a:round/>
            <a:headEnd len="sm" w="sm" type="none"/>
            <a:tailEnd len="sm" w="sm" type="none"/>
          </a:ln>
        </p:spPr>
      </p:pic>
      <p:pic>
        <p:nvPicPr>
          <p:cNvPr id="1770" name="Google Shape;1770;p91"/>
          <p:cNvPicPr preferRelativeResize="0"/>
          <p:nvPr/>
        </p:nvPicPr>
        <p:blipFill>
          <a:blip r:embed="rId13">
            <a:alphaModFix/>
          </a:blip>
          <a:stretch>
            <a:fillRect/>
          </a:stretch>
        </p:blipFill>
        <p:spPr>
          <a:xfrm>
            <a:off x="5794958" y="1497974"/>
            <a:ext cx="2627025" cy="1740800"/>
          </a:xfrm>
          <a:prstGeom prst="rect">
            <a:avLst/>
          </a:prstGeom>
          <a:noFill/>
          <a:ln cap="flat" cmpd="sng" w="19050">
            <a:solidFill>
              <a:srgbClr val="000000"/>
            </a:solidFill>
            <a:prstDash val="solid"/>
            <a:round/>
            <a:headEnd len="sm" w="sm" type="none"/>
            <a:tailEnd len="sm" w="sm" type="none"/>
          </a:ln>
        </p:spPr>
      </p:pic>
      <p:pic>
        <p:nvPicPr>
          <p:cNvPr id="1771" name="Google Shape;1771;p91"/>
          <p:cNvPicPr preferRelativeResize="0"/>
          <p:nvPr/>
        </p:nvPicPr>
        <p:blipFill>
          <a:blip r:embed="rId14">
            <a:alphaModFix/>
          </a:blip>
          <a:stretch>
            <a:fillRect/>
          </a:stretch>
        </p:blipFill>
        <p:spPr>
          <a:xfrm>
            <a:off x="5820700" y="3247551"/>
            <a:ext cx="2615157" cy="17408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200" name="Shape 200"/>
        <p:cNvGrpSpPr/>
        <p:nvPr/>
      </p:nvGrpSpPr>
      <p:grpSpPr>
        <a:xfrm>
          <a:off x="0" y="0"/>
          <a:ext cx="0" cy="0"/>
          <a:chOff x="0" y="0"/>
          <a:chExt cx="0" cy="0"/>
        </a:xfrm>
      </p:grpSpPr>
      <p:sp>
        <p:nvSpPr>
          <p:cNvPr id="201" name="Google Shape;201;p20"/>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Reynolds Averaged Navier-Stokes (RANS)</a:t>
            </a:r>
            <a:endParaRPr b="1" sz="2800">
              <a:solidFill>
                <a:schemeClr val="lt1"/>
              </a:solidFill>
              <a:latin typeface="Average"/>
              <a:ea typeface="Average"/>
              <a:cs typeface="Average"/>
              <a:sym typeface="Average"/>
            </a:endParaRPr>
          </a:p>
        </p:txBody>
      </p:sp>
      <p:pic>
        <p:nvPicPr>
          <p:cNvPr id="202" name="Google Shape;202;p20"/>
          <p:cNvPicPr preferRelativeResize="0"/>
          <p:nvPr/>
        </p:nvPicPr>
        <p:blipFill rotWithShape="1">
          <a:blip r:embed="rId3">
            <a:alphaModFix/>
          </a:blip>
          <a:srcRect b="56914" l="41714" r="35968" t="14354"/>
          <a:stretch/>
        </p:blipFill>
        <p:spPr>
          <a:xfrm>
            <a:off x="1786950" y="934500"/>
            <a:ext cx="1011850" cy="410500"/>
          </a:xfrm>
          <a:prstGeom prst="rect">
            <a:avLst/>
          </a:prstGeom>
          <a:noFill/>
          <a:ln cap="flat" cmpd="sng" w="19050">
            <a:solidFill>
              <a:schemeClr val="lt1"/>
            </a:solidFill>
            <a:prstDash val="solid"/>
            <a:round/>
            <a:headEnd len="sm" w="sm" type="none"/>
            <a:tailEnd len="sm" w="sm" type="none"/>
          </a:ln>
        </p:spPr>
      </p:pic>
      <p:pic>
        <p:nvPicPr>
          <p:cNvPr id="203" name="Google Shape;203;p20"/>
          <p:cNvPicPr preferRelativeResize="0"/>
          <p:nvPr/>
        </p:nvPicPr>
        <p:blipFill rotWithShape="1">
          <a:blip r:embed="rId3">
            <a:alphaModFix/>
          </a:blip>
          <a:srcRect b="7149" l="7663" r="11665" t="44903"/>
          <a:stretch/>
        </p:blipFill>
        <p:spPr>
          <a:xfrm>
            <a:off x="5376950" y="800763"/>
            <a:ext cx="3657375" cy="685075"/>
          </a:xfrm>
          <a:prstGeom prst="rect">
            <a:avLst/>
          </a:prstGeom>
          <a:noFill/>
          <a:ln cap="flat" cmpd="sng" w="19050">
            <a:solidFill>
              <a:schemeClr val="lt1"/>
            </a:solidFill>
            <a:prstDash val="solid"/>
            <a:round/>
            <a:headEnd len="sm" w="sm" type="none"/>
            <a:tailEnd len="sm" w="sm" type="none"/>
          </a:ln>
        </p:spPr>
      </p:pic>
      <p:sp>
        <p:nvSpPr>
          <p:cNvPr id="204" name="Google Shape;204;p20"/>
          <p:cNvSpPr txBox="1"/>
          <p:nvPr/>
        </p:nvSpPr>
        <p:spPr>
          <a:xfrm>
            <a:off x="79125" y="973713"/>
            <a:ext cx="179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Mass conservation</a:t>
            </a:r>
            <a:endParaRPr b="1">
              <a:solidFill>
                <a:schemeClr val="lt1"/>
              </a:solidFill>
              <a:latin typeface="Roboto"/>
              <a:ea typeface="Roboto"/>
              <a:cs typeface="Roboto"/>
              <a:sym typeface="Roboto"/>
            </a:endParaRPr>
          </a:p>
        </p:txBody>
      </p:sp>
      <p:sp>
        <p:nvSpPr>
          <p:cNvPr id="205" name="Google Shape;205;p20"/>
          <p:cNvSpPr txBox="1"/>
          <p:nvPr/>
        </p:nvSpPr>
        <p:spPr>
          <a:xfrm>
            <a:off x="3203325" y="973725"/>
            <a:ext cx="221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Momentum conservation</a:t>
            </a:r>
            <a:endParaRPr b="1">
              <a:solidFill>
                <a:schemeClr val="lt1"/>
              </a:solidFill>
              <a:latin typeface="Roboto"/>
              <a:ea typeface="Roboto"/>
              <a:cs typeface="Roboto"/>
              <a:sym typeface="Roboto"/>
            </a:endParaRPr>
          </a:p>
        </p:txBody>
      </p:sp>
      <p:pic>
        <p:nvPicPr>
          <p:cNvPr id="206" name="Google Shape;206;p20"/>
          <p:cNvPicPr preferRelativeResize="0"/>
          <p:nvPr/>
        </p:nvPicPr>
        <p:blipFill rotWithShape="1">
          <a:blip r:embed="rId4">
            <a:alphaModFix/>
          </a:blip>
          <a:srcRect b="0" l="0" r="0" t="12111"/>
          <a:stretch/>
        </p:blipFill>
        <p:spPr>
          <a:xfrm>
            <a:off x="4444225" y="1790248"/>
            <a:ext cx="4590100" cy="1384225"/>
          </a:xfrm>
          <a:prstGeom prst="rect">
            <a:avLst/>
          </a:prstGeom>
          <a:noFill/>
          <a:ln>
            <a:noFill/>
          </a:ln>
        </p:spPr>
      </p:pic>
      <p:pic>
        <p:nvPicPr>
          <p:cNvPr id="207" name="Google Shape;207;p20"/>
          <p:cNvPicPr preferRelativeResize="0"/>
          <p:nvPr/>
        </p:nvPicPr>
        <p:blipFill>
          <a:blip r:embed="rId5">
            <a:alphaModFix/>
          </a:blip>
          <a:stretch>
            <a:fillRect/>
          </a:stretch>
        </p:blipFill>
        <p:spPr>
          <a:xfrm>
            <a:off x="152400" y="2580771"/>
            <a:ext cx="3128701" cy="2410329"/>
          </a:xfrm>
          <a:prstGeom prst="rect">
            <a:avLst/>
          </a:prstGeom>
          <a:noFill/>
          <a:ln>
            <a:noFill/>
          </a:ln>
        </p:spPr>
      </p:pic>
      <p:grpSp>
        <p:nvGrpSpPr>
          <p:cNvPr id="208" name="Google Shape;208;p20"/>
          <p:cNvGrpSpPr/>
          <p:nvPr/>
        </p:nvGrpSpPr>
        <p:grpSpPr>
          <a:xfrm>
            <a:off x="0" y="1745950"/>
            <a:ext cx="1856100" cy="682421"/>
            <a:chOff x="0" y="1745950"/>
            <a:chExt cx="1856100" cy="682421"/>
          </a:xfrm>
        </p:grpSpPr>
        <p:sp>
          <p:nvSpPr>
            <p:cNvPr id="209" name="Google Shape;209;p20"/>
            <p:cNvSpPr/>
            <p:nvPr/>
          </p:nvSpPr>
          <p:spPr>
            <a:xfrm rot="5400000">
              <a:off x="469850" y="1295800"/>
              <a:ext cx="637200" cy="15375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txBox="1"/>
            <p:nvPr/>
          </p:nvSpPr>
          <p:spPr>
            <a:xfrm>
              <a:off x="0" y="1745950"/>
              <a:ext cx="1856100" cy="4602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600">
                  <a:solidFill>
                    <a:schemeClr val="lt1"/>
                  </a:solidFill>
                  <a:latin typeface="Roboto"/>
                  <a:ea typeface="Roboto"/>
                  <a:cs typeface="Roboto"/>
                  <a:sym typeface="Roboto"/>
                </a:rPr>
                <a:t>2. Theoretical</a:t>
              </a:r>
              <a:endParaRPr b="1" sz="1600">
                <a:solidFill>
                  <a:schemeClr val="lt1"/>
                </a:solidFill>
                <a:latin typeface="Roboto"/>
                <a:ea typeface="Roboto"/>
                <a:cs typeface="Roboto"/>
                <a:sym typeface="Roboto"/>
              </a:endParaRPr>
            </a:p>
          </p:txBody>
        </p:sp>
        <p:sp>
          <p:nvSpPr>
            <p:cNvPr id="211" name="Google Shape;211;p20"/>
            <p:cNvSpPr txBox="1"/>
            <p:nvPr/>
          </p:nvSpPr>
          <p:spPr>
            <a:xfrm>
              <a:off x="270370" y="1968171"/>
              <a:ext cx="1409400" cy="4602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600">
                  <a:solidFill>
                    <a:schemeClr val="lt1"/>
                  </a:solidFill>
                  <a:latin typeface="Roboto"/>
                  <a:ea typeface="Roboto"/>
                  <a:cs typeface="Roboto"/>
                  <a:sym typeface="Roboto"/>
                </a:rPr>
                <a:t>background</a:t>
              </a:r>
              <a:endParaRPr b="1" sz="1600">
                <a:solidFill>
                  <a:schemeClr val="lt1"/>
                </a:solidFill>
                <a:latin typeface="Roboto"/>
                <a:ea typeface="Roboto"/>
                <a:cs typeface="Roboto"/>
                <a:sym typeface="Roboto"/>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solidFill>
      </p:bgPr>
    </p:bg>
    <p:spTree>
      <p:nvGrpSpPr>
        <p:cNvPr id="1775" name="Shape 1775"/>
        <p:cNvGrpSpPr/>
        <p:nvPr/>
      </p:nvGrpSpPr>
      <p:grpSpPr>
        <a:xfrm>
          <a:off x="0" y="0"/>
          <a:ext cx="0" cy="0"/>
          <a:chOff x="0" y="0"/>
          <a:chExt cx="0" cy="0"/>
        </a:xfrm>
      </p:grpSpPr>
      <p:sp>
        <p:nvSpPr>
          <p:cNvPr id="1776" name="Google Shape;1776;p92"/>
          <p:cNvSpPr/>
          <p:nvPr/>
        </p:nvSpPr>
        <p:spPr>
          <a:xfrm rot="5400000">
            <a:off x="477850" y="2778700"/>
            <a:ext cx="439800" cy="1426800"/>
          </a:xfrm>
          <a:prstGeom prst="round2SameRect">
            <a:avLst>
              <a:gd fmla="val 16667" name="adj1"/>
              <a:gd fmla="val 0" name="adj2"/>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2"/>
          <p:cNvSpPr txBox="1"/>
          <p:nvPr/>
        </p:nvSpPr>
        <p:spPr>
          <a:xfrm>
            <a:off x="-20250" y="3272200"/>
            <a:ext cx="1216800" cy="4398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4.  Results</a:t>
            </a:r>
            <a:endParaRPr b="1" sz="1800">
              <a:solidFill>
                <a:schemeClr val="lt1"/>
              </a:solidFill>
              <a:latin typeface="Roboto"/>
              <a:ea typeface="Roboto"/>
              <a:cs typeface="Roboto"/>
              <a:sym typeface="Roboto"/>
            </a:endParaRPr>
          </a:p>
        </p:txBody>
      </p:sp>
      <p:sp>
        <p:nvSpPr>
          <p:cNvPr id="1778" name="Google Shape;1778;p92"/>
          <p:cNvSpPr txBox="1"/>
          <p:nvPr/>
        </p:nvSpPr>
        <p:spPr>
          <a:xfrm>
            <a:off x="309075" y="-58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Storage and Compute Time</a:t>
            </a:r>
            <a:endParaRPr b="1" sz="2800">
              <a:solidFill>
                <a:schemeClr val="lt1"/>
              </a:solidFill>
              <a:latin typeface="Average"/>
              <a:ea typeface="Average"/>
              <a:cs typeface="Average"/>
              <a:sym typeface="Average"/>
            </a:endParaRPr>
          </a:p>
        </p:txBody>
      </p:sp>
      <p:grpSp>
        <p:nvGrpSpPr>
          <p:cNvPr id="1779" name="Google Shape;1779;p92"/>
          <p:cNvGrpSpPr/>
          <p:nvPr/>
        </p:nvGrpSpPr>
        <p:grpSpPr>
          <a:xfrm>
            <a:off x="238464" y="587623"/>
            <a:ext cx="657873" cy="2060224"/>
            <a:chOff x="390875" y="54225"/>
            <a:chExt cx="1020275" cy="2459675"/>
          </a:xfrm>
        </p:grpSpPr>
        <p:sp>
          <p:nvSpPr>
            <p:cNvPr id="1780" name="Google Shape;1780;p92"/>
            <p:cNvSpPr/>
            <p:nvPr/>
          </p:nvSpPr>
          <p:spPr>
            <a:xfrm>
              <a:off x="390875" y="21878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2"/>
            <p:cNvSpPr/>
            <p:nvPr/>
          </p:nvSpPr>
          <p:spPr>
            <a:xfrm>
              <a:off x="390875" y="18830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92"/>
            <p:cNvSpPr/>
            <p:nvPr/>
          </p:nvSpPr>
          <p:spPr>
            <a:xfrm>
              <a:off x="390875" y="15782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2"/>
            <p:cNvSpPr/>
            <p:nvPr/>
          </p:nvSpPr>
          <p:spPr>
            <a:xfrm>
              <a:off x="390875" y="12734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92"/>
            <p:cNvSpPr/>
            <p:nvPr/>
          </p:nvSpPr>
          <p:spPr>
            <a:xfrm>
              <a:off x="390875" y="9686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2"/>
            <p:cNvSpPr/>
            <p:nvPr/>
          </p:nvSpPr>
          <p:spPr>
            <a:xfrm>
              <a:off x="390875" y="6638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92"/>
            <p:cNvSpPr/>
            <p:nvPr/>
          </p:nvSpPr>
          <p:spPr>
            <a:xfrm>
              <a:off x="390875" y="3590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2"/>
            <p:cNvSpPr/>
            <p:nvPr/>
          </p:nvSpPr>
          <p:spPr>
            <a:xfrm>
              <a:off x="390875" y="54225"/>
              <a:ext cx="1020275" cy="326075"/>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8" name="Google Shape;1788;p92"/>
          <p:cNvSpPr/>
          <p:nvPr/>
        </p:nvSpPr>
        <p:spPr>
          <a:xfrm>
            <a:off x="3014672" y="1557402"/>
            <a:ext cx="657877" cy="273129"/>
          </a:xfrm>
          <a:prstGeom prst="flowChartMagneticDisk">
            <a:avLst/>
          </a:prstGeom>
          <a:gradFill>
            <a:gsLst>
              <a:gs pos="0">
                <a:srgbClr val="FFC002"/>
              </a:gs>
              <a:gs pos="100000">
                <a:srgbClr val="795B04"/>
              </a:gs>
            </a:gsLst>
            <a:path path="circle">
              <a:fillToRect b="50%" l="50%" r="50%" t="50%"/>
            </a:path>
            <a:tileRect/>
          </a:gra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2"/>
          <p:cNvSpPr txBox="1"/>
          <p:nvPr/>
        </p:nvSpPr>
        <p:spPr>
          <a:xfrm>
            <a:off x="1180400" y="2297225"/>
            <a:ext cx="174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for 1000 simulations</a:t>
            </a:r>
            <a:endParaRPr>
              <a:solidFill>
                <a:schemeClr val="lt1"/>
              </a:solidFill>
              <a:latin typeface="Proxima Nova"/>
              <a:ea typeface="Proxima Nova"/>
              <a:cs typeface="Proxima Nova"/>
              <a:sym typeface="Proxima Nova"/>
            </a:endParaRPr>
          </a:p>
        </p:txBody>
      </p:sp>
      <p:sp>
        <p:nvSpPr>
          <p:cNvPr id="1790" name="Google Shape;1790;p92"/>
          <p:cNvSpPr txBox="1"/>
          <p:nvPr/>
        </p:nvSpPr>
        <p:spPr>
          <a:xfrm>
            <a:off x="168300" y="2595717"/>
            <a:ext cx="84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90 GB</a:t>
            </a:r>
            <a:endParaRPr b="1">
              <a:solidFill>
                <a:schemeClr val="lt1"/>
              </a:solidFill>
              <a:latin typeface="Proxima Nova"/>
              <a:ea typeface="Proxima Nova"/>
              <a:cs typeface="Proxima Nova"/>
              <a:sym typeface="Proxima Nova"/>
            </a:endParaRPr>
          </a:p>
        </p:txBody>
      </p:sp>
      <p:sp>
        <p:nvSpPr>
          <p:cNvPr id="1791" name="Google Shape;1791;p92"/>
          <p:cNvSpPr txBox="1"/>
          <p:nvPr/>
        </p:nvSpPr>
        <p:spPr>
          <a:xfrm>
            <a:off x="2087300" y="1760100"/>
            <a:ext cx="174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150 MB </a:t>
            </a:r>
            <a:r>
              <a:rPr lang="en">
                <a:solidFill>
                  <a:schemeClr val="lt1"/>
                </a:solidFill>
                <a:latin typeface="Proxima Nova"/>
                <a:ea typeface="Proxima Nova"/>
                <a:cs typeface="Proxima Nova"/>
                <a:sym typeface="Proxima Nova"/>
              </a:rPr>
              <a:t>or </a:t>
            </a:r>
            <a:r>
              <a:rPr b="1" lang="en">
                <a:solidFill>
                  <a:schemeClr val="lt1"/>
                </a:solidFill>
                <a:latin typeface="Proxima Nova"/>
                <a:ea typeface="Proxima Nova"/>
                <a:cs typeface="Proxima Nova"/>
                <a:sym typeface="Proxima Nova"/>
              </a:rPr>
              <a:t>0.15 GB </a:t>
            </a:r>
            <a:endParaRPr b="1">
              <a:solidFill>
                <a:schemeClr val="lt1"/>
              </a:solidFill>
              <a:latin typeface="Proxima Nova"/>
              <a:ea typeface="Proxima Nova"/>
              <a:cs typeface="Proxima Nova"/>
              <a:sym typeface="Proxima Nova"/>
            </a:endParaRPr>
          </a:p>
        </p:txBody>
      </p:sp>
      <p:sp>
        <p:nvSpPr>
          <p:cNvPr id="1792" name="Google Shape;1792;p92"/>
          <p:cNvSpPr/>
          <p:nvPr/>
        </p:nvSpPr>
        <p:spPr>
          <a:xfrm>
            <a:off x="915750" y="706275"/>
            <a:ext cx="1167000" cy="330300"/>
          </a:xfrm>
          <a:prstGeom prst="roundRect">
            <a:avLst>
              <a:gd fmla="val 16667" name="adj"/>
            </a:avLst>
          </a:prstGeom>
          <a:gradFill>
            <a:gsLst>
              <a:gs pos="0">
                <a:srgbClr val="4E29AA"/>
              </a:gs>
              <a:gs pos="100000">
                <a:srgbClr val="1E123D"/>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RANS Solver</a:t>
            </a:r>
            <a:endParaRPr sz="1000">
              <a:solidFill>
                <a:schemeClr val="lt1"/>
              </a:solidFill>
              <a:latin typeface="Proxima Nova"/>
              <a:ea typeface="Proxima Nova"/>
              <a:cs typeface="Proxima Nova"/>
              <a:sym typeface="Proxima Nova"/>
            </a:endParaRPr>
          </a:p>
        </p:txBody>
      </p:sp>
      <p:sp>
        <p:nvSpPr>
          <p:cNvPr id="1793" name="Google Shape;1793;p92"/>
          <p:cNvSpPr/>
          <p:nvPr/>
        </p:nvSpPr>
        <p:spPr>
          <a:xfrm>
            <a:off x="1830150" y="1544552"/>
            <a:ext cx="1167000" cy="330300"/>
          </a:xfrm>
          <a:prstGeom prst="roundRect">
            <a:avLst>
              <a:gd fmla="val 16667" name="adj"/>
            </a:avLst>
          </a:prstGeom>
          <a:gradFill>
            <a:gsLst>
              <a:gs pos="0">
                <a:srgbClr val="4E29AA"/>
              </a:gs>
              <a:gs pos="100000">
                <a:srgbClr val="1E123D"/>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DeepSteadyNS</a:t>
            </a:r>
            <a:endParaRPr sz="1000">
              <a:solidFill>
                <a:schemeClr val="lt1"/>
              </a:solidFill>
              <a:latin typeface="Proxima Nova"/>
              <a:ea typeface="Proxima Nova"/>
              <a:cs typeface="Proxima Nova"/>
              <a:sym typeface="Proxima Nova"/>
            </a:endParaRPr>
          </a:p>
        </p:txBody>
      </p:sp>
      <p:sp>
        <p:nvSpPr>
          <p:cNvPr id="1794" name="Google Shape;1794;p92"/>
          <p:cNvSpPr/>
          <p:nvPr/>
        </p:nvSpPr>
        <p:spPr>
          <a:xfrm>
            <a:off x="4954350" y="1163475"/>
            <a:ext cx="1167000" cy="330300"/>
          </a:xfrm>
          <a:prstGeom prst="roundRect">
            <a:avLst>
              <a:gd fmla="val 16667" name="adj"/>
            </a:avLst>
          </a:prstGeom>
          <a:gradFill>
            <a:gsLst>
              <a:gs pos="0">
                <a:srgbClr val="4E29AA"/>
              </a:gs>
              <a:gs pos="100000">
                <a:srgbClr val="1E123D"/>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RANS Solver</a:t>
            </a:r>
            <a:endParaRPr sz="1000">
              <a:solidFill>
                <a:schemeClr val="lt1"/>
              </a:solidFill>
              <a:latin typeface="Proxima Nova"/>
              <a:ea typeface="Proxima Nova"/>
              <a:cs typeface="Proxima Nova"/>
              <a:sym typeface="Proxima Nova"/>
            </a:endParaRPr>
          </a:p>
        </p:txBody>
      </p:sp>
      <p:sp>
        <p:nvSpPr>
          <p:cNvPr id="1795" name="Google Shape;1795;p92"/>
          <p:cNvSpPr/>
          <p:nvPr/>
        </p:nvSpPr>
        <p:spPr>
          <a:xfrm>
            <a:off x="4964868" y="1773152"/>
            <a:ext cx="1167000" cy="330300"/>
          </a:xfrm>
          <a:prstGeom prst="roundRect">
            <a:avLst>
              <a:gd fmla="val 16667" name="adj"/>
            </a:avLst>
          </a:prstGeom>
          <a:gradFill>
            <a:gsLst>
              <a:gs pos="0">
                <a:srgbClr val="4E29AA"/>
              </a:gs>
              <a:gs pos="100000">
                <a:srgbClr val="1E123D"/>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DeepSteadyNS</a:t>
            </a:r>
            <a:endParaRPr sz="1000">
              <a:solidFill>
                <a:schemeClr val="lt1"/>
              </a:solidFill>
              <a:latin typeface="Proxima Nova"/>
              <a:ea typeface="Proxima Nova"/>
              <a:cs typeface="Proxima Nova"/>
              <a:sym typeface="Proxima Nova"/>
            </a:endParaRPr>
          </a:p>
        </p:txBody>
      </p:sp>
      <p:sp>
        <p:nvSpPr>
          <p:cNvPr id="1796" name="Google Shape;1796;p92"/>
          <p:cNvSpPr txBox="1"/>
          <p:nvPr/>
        </p:nvSpPr>
        <p:spPr>
          <a:xfrm>
            <a:off x="4265100" y="1477725"/>
            <a:ext cx="567900" cy="4002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CPU</a:t>
            </a:r>
            <a:endParaRPr b="1">
              <a:solidFill>
                <a:schemeClr val="lt1"/>
              </a:solidFill>
              <a:latin typeface="Proxima Nova"/>
              <a:ea typeface="Proxima Nova"/>
              <a:cs typeface="Proxima Nova"/>
              <a:sym typeface="Proxima Nova"/>
            </a:endParaRPr>
          </a:p>
        </p:txBody>
      </p:sp>
      <p:sp>
        <p:nvSpPr>
          <p:cNvPr id="1797" name="Google Shape;1797;p92"/>
          <p:cNvSpPr/>
          <p:nvPr/>
        </p:nvSpPr>
        <p:spPr>
          <a:xfrm>
            <a:off x="62320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92"/>
          <p:cNvSpPr/>
          <p:nvPr/>
        </p:nvSpPr>
        <p:spPr>
          <a:xfrm>
            <a:off x="65368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2"/>
          <p:cNvSpPr/>
          <p:nvPr/>
        </p:nvSpPr>
        <p:spPr>
          <a:xfrm>
            <a:off x="68416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92"/>
          <p:cNvSpPr/>
          <p:nvPr/>
        </p:nvSpPr>
        <p:spPr>
          <a:xfrm>
            <a:off x="71464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92"/>
          <p:cNvSpPr/>
          <p:nvPr/>
        </p:nvSpPr>
        <p:spPr>
          <a:xfrm>
            <a:off x="74512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92"/>
          <p:cNvSpPr/>
          <p:nvPr/>
        </p:nvSpPr>
        <p:spPr>
          <a:xfrm>
            <a:off x="77560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2"/>
          <p:cNvSpPr/>
          <p:nvPr/>
        </p:nvSpPr>
        <p:spPr>
          <a:xfrm>
            <a:off x="80608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92"/>
          <p:cNvSpPr/>
          <p:nvPr/>
        </p:nvSpPr>
        <p:spPr>
          <a:xfrm>
            <a:off x="83656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2"/>
          <p:cNvSpPr/>
          <p:nvPr/>
        </p:nvSpPr>
        <p:spPr>
          <a:xfrm>
            <a:off x="86704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92"/>
          <p:cNvSpPr/>
          <p:nvPr/>
        </p:nvSpPr>
        <p:spPr>
          <a:xfrm>
            <a:off x="8975250" y="12463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2"/>
          <p:cNvSpPr/>
          <p:nvPr/>
        </p:nvSpPr>
        <p:spPr>
          <a:xfrm>
            <a:off x="6232050" y="1855925"/>
            <a:ext cx="178800" cy="178800"/>
          </a:xfrm>
          <a:prstGeom prst="ellipse">
            <a:avLst/>
          </a:prstGeom>
          <a:gradFill>
            <a:gsLst>
              <a:gs pos="0">
                <a:srgbClr val="51AB2A"/>
              </a:gs>
              <a:gs pos="100000">
                <a:srgbClr val="203E13"/>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92"/>
          <p:cNvSpPr txBox="1"/>
          <p:nvPr/>
        </p:nvSpPr>
        <p:spPr>
          <a:xfrm>
            <a:off x="6101850" y="744225"/>
            <a:ext cx="304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10 mins/ simulation or 610 seconds</a:t>
            </a:r>
            <a:endParaRPr b="1">
              <a:solidFill>
                <a:schemeClr val="lt1"/>
              </a:solidFill>
              <a:latin typeface="Proxima Nova"/>
              <a:ea typeface="Proxima Nova"/>
              <a:cs typeface="Proxima Nova"/>
              <a:sym typeface="Proxima Nova"/>
            </a:endParaRPr>
          </a:p>
        </p:txBody>
      </p:sp>
      <p:sp>
        <p:nvSpPr>
          <p:cNvPr id="1809" name="Google Shape;1809;p92"/>
          <p:cNvSpPr txBox="1"/>
          <p:nvPr/>
        </p:nvSpPr>
        <p:spPr>
          <a:xfrm>
            <a:off x="6715650" y="1734825"/>
            <a:ext cx="213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0.5 seconds/ prediction </a:t>
            </a:r>
            <a:endParaRPr b="1">
              <a:solidFill>
                <a:schemeClr val="lt1"/>
              </a:solidFill>
              <a:latin typeface="Proxima Nova"/>
              <a:ea typeface="Proxima Nova"/>
              <a:cs typeface="Proxima Nova"/>
              <a:sym typeface="Proxima Nova"/>
            </a:endParaRPr>
          </a:p>
        </p:txBody>
      </p:sp>
      <p:sp>
        <p:nvSpPr>
          <p:cNvPr id="1810" name="Google Shape;1810;p92"/>
          <p:cNvSpPr/>
          <p:nvPr/>
        </p:nvSpPr>
        <p:spPr>
          <a:xfrm>
            <a:off x="3887550" y="3678075"/>
            <a:ext cx="1167000" cy="330300"/>
          </a:xfrm>
          <a:prstGeom prst="roundRect">
            <a:avLst>
              <a:gd fmla="val 16667" name="adj"/>
            </a:avLst>
          </a:prstGeom>
          <a:gradFill>
            <a:gsLst>
              <a:gs pos="0">
                <a:srgbClr val="4E29AA"/>
              </a:gs>
              <a:gs pos="100000">
                <a:srgbClr val="1E123D"/>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RANS Solver</a:t>
            </a:r>
            <a:endParaRPr sz="1000">
              <a:solidFill>
                <a:schemeClr val="lt1"/>
              </a:solidFill>
              <a:latin typeface="Proxima Nova"/>
              <a:ea typeface="Proxima Nova"/>
              <a:cs typeface="Proxima Nova"/>
              <a:sym typeface="Proxima Nova"/>
            </a:endParaRPr>
          </a:p>
        </p:txBody>
      </p:sp>
      <p:sp>
        <p:nvSpPr>
          <p:cNvPr id="1811" name="Google Shape;1811;p92"/>
          <p:cNvSpPr/>
          <p:nvPr/>
        </p:nvSpPr>
        <p:spPr>
          <a:xfrm>
            <a:off x="3898068" y="4287752"/>
            <a:ext cx="1167000" cy="330300"/>
          </a:xfrm>
          <a:prstGeom prst="roundRect">
            <a:avLst>
              <a:gd fmla="val 16667" name="adj"/>
            </a:avLst>
          </a:prstGeom>
          <a:gradFill>
            <a:gsLst>
              <a:gs pos="0">
                <a:srgbClr val="4E29AA"/>
              </a:gs>
              <a:gs pos="100000">
                <a:srgbClr val="1E123D"/>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DeepSteadyNS</a:t>
            </a:r>
            <a:endParaRPr sz="1000">
              <a:solidFill>
                <a:schemeClr val="lt1"/>
              </a:solidFill>
              <a:latin typeface="Proxima Nova"/>
              <a:ea typeface="Proxima Nova"/>
              <a:cs typeface="Proxima Nova"/>
              <a:sym typeface="Proxima Nova"/>
            </a:endParaRPr>
          </a:p>
        </p:txBody>
      </p:sp>
      <p:sp>
        <p:nvSpPr>
          <p:cNvPr id="1812" name="Google Shape;1812;p92"/>
          <p:cNvSpPr txBox="1"/>
          <p:nvPr/>
        </p:nvSpPr>
        <p:spPr>
          <a:xfrm>
            <a:off x="3198300" y="3992325"/>
            <a:ext cx="567900" cy="4002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GPU</a:t>
            </a:r>
            <a:endParaRPr b="1">
              <a:solidFill>
                <a:schemeClr val="lt1"/>
              </a:solidFill>
              <a:latin typeface="Proxima Nova"/>
              <a:ea typeface="Proxima Nova"/>
              <a:cs typeface="Proxima Nova"/>
              <a:sym typeface="Proxima Nova"/>
            </a:endParaRPr>
          </a:p>
        </p:txBody>
      </p:sp>
      <p:sp>
        <p:nvSpPr>
          <p:cNvPr id="1813" name="Google Shape;1813;p92"/>
          <p:cNvSpPr/>
          <p:nvPr/>
        </p:nvSpPr>
        <p:spPr>
          <a:xfrm>
            <a:off x="5165250" y="37609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92"/>
          <p:cNvSpPr/>
          <p:nvPr/>
        </p:nvSpPr>
        <p:spPr>
          <a:xfrm>
            <a:off x="5470050" y="37609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2"/>
          <p:cNvSpPr/>
          <p:nvPr/>
        </p:nvSpPr>
        <p:spPr>
          <a:xfrm>
            <a:off x="5774850" y="37609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92"/>
          <p:cNvSpPr/>
          <p:nvPr/>
        </p:nvSpPr>
        <p:spPr>
          <a:xfrm>
            <a:off x="6079650" y="37609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2"/>
          <p:cNvSpPr/>
          <p:nvPr/>
        </p:nvSpPr>
        <p:spPr>
          <a:xfrm>
            <a:off x="6384450" y="37609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92"/>
          <p:cNvSpPr/>
          <p:nvPr/>
        </p:nvSpPr>
        <p:spPr>
          <a:xfrm>
            <a:off x="6689250" y="37609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92"/>
          <p:cNvSpPr/>
          <p:nvPr/>
        </p:nvSpPr>
        <p:spPr>
          <a:xfrm>
            <a:off x="6994050" y="3760925"/>
            <a:ext cx="178800" cy="178800"/>
          </a:xfrm>
          <a:prstGeom prst="ellipse">
            <a:avLst/>
          </a:prstGeom>
          <a:gradFill>
            <a:gsLst>
              <a:gs pos="0">
                <a:srgbClr val="CF3468"/>
              </a:gs>
              <a:gs pos="100000">
                <a:srgbClr val="631D35"/>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92"/>
          <p:cNvSpPr/>
          <p:nvPr/>
        </p:nvSpPr>
        <p:spPr>
          <a:xfrm>
            <a:off x="5165250" y="4370525"/>
            <a:ext cx="178800" cy="178800"/>
          </a:xfrm>
          <a:prstGeom prst="ellipse">
            <a:avLst/>
          </a:prstGeom>
          <a:gradFill>
            <a:gsLst>
              <a:gs pos="0">
                <a:srgbClr val="51AB2A"/>
              </a:gs>
              <a:gs pos="100000">
                <a:srgbClr val="203E13"/>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92"/>
          <p:cNvSpPr txBox="1"/>
          <p:nvPr/>
        </p:nvSpPr>
        <p:spPr>
          <a:xfrm>
            <a:off x="5066825" y="3335025"/>
            <a:ext cx="29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1 mins/ simulation or 300 seconds</a:t>
            </a:r>
            <a:endParaRPr b="1">
              <a:solidFill>
                <a:schemeClr val="lt1"/>
              </a:solidFill>
              <a:latin typeface="Proxima Nova"/>
              <a:ea typeface="Proxima Nova"/>
              <a:cs typeface="Proxima Nova"/>
              <a:sym typeface="Proxima Nova"/>
            </a:endParaRPr>
          </a:p>
        </p:txBody>
      </p:sp>
      <p:sp>
        <p:nvSpPr>
          <p:cNvPr id="1822" name="Google Shape;1822;p92"/>
          <p:cNvSpPr txBox="1"/>
          <p:nvPr/>
        </p:nvSpPr>
        <p:spPr>
          <a:xfrm>
            <a:off x="5389350" y="4249425"/>
            <a:ext cx="33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0.3 seconds/ prediction  (batchsize = 2)</a:t>
            </a:r>
            <a:endParaRPr b="1">
              <a:solidFill>
                <a:schemeClr val="lt1"/>
              </a:solidFill>
              <a:latin typeface="Proxima Nova"/>
              <a:ea typeface="Proxima Nova"/>
              <a:cs typeface="Proxima Nova"/>
              <a:sym typeface="Proxima Nova"/>
            </a:endParaRPr>
          </a:p>
        </p:txBody>
      </p:sp>
      <p:sp>
        <p:nvSpPr>
          <p:cNvPr id="1823" name="Google Shape;1823;p92"/>
          <p:cNvSpPr/>
          <p:nvPr/>
        </p:nvSpPr>
        <p:spPr>
          <a:xfrm>
            <a:off x="6536850" y="1855925"/>
            <a:ext cx="178800" cy="178800"/>
          </a:xfrm>
          <a:prstGeom prst="ellipse">
            <a:avLst/>
          </a:prstGeom>
          <a:gradFill>
            <a:gsLst>
              <a:gs pos="0">
                <a:srgbClr val="51AB2A"/>
              </a:gs>
              <a:gs pos="100000">
                <a:srgbClr val="203E13"/>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92"/>
          <p:cNvSpPr/>
          <p:nvPr/>
        </p:nvSpPr>
        <p:spPr>
          <a:xfrm>
            <a:off x="5165250" y="4675325"/>
            <a:ext cx="178800" cy="178800"/>
          </a:xfrm>
          <a:prstGeom prst="ellipse">
            <a:avLst/>
          </a:prstGeom>
          <a:gradFill>
            <a:gsLst>
              <a:gs pos="0">
                <a:srgbClr val="51AB2A"/>
              </a:gs>
              <a:gs pos="100000">
                <a:srgbClr val="203E13"/>
              </a:gs>
            </a:gsLst>
            <a:path path="circle">
              <a:fillToRect b="50%" l="50%" r="50%" t="50%"/>
            </a:path>
            <a:tileRect/>
          </a:gra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92"/>
          <p:cNvSpPr txBox="1"/>
          <p:nvPr/>
        </p:nvSpPr>
        <p:spPr>
          <a:xfrm>
            <a:off x="5389350" y="4554225"/>
            <a:ext cx="343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0.2 seconds/ prediction  (batchsize = 16)</a:t>
            </a:r>
            <a:endParaRPr b="1">
              <a:solidFill>
                <a:schemeClr val="lt1"/>
              </a:solidFill>
              <a:latin typeface="Proxima Nova"/>
              <a:ea typeface="Proxima Nova"/>
              <a:cs typeface="Proxima Nova"/>
              <a:sym typeface="Proxima Nova"/>
            </a:endParaRPr>
          </a:p>
        </p:txBody>
      </p:sp>
      <p:sp>
        <p:nvSpPr>
          <p:cNvPr id="1826" name="Google Shape;1826;p92"/>
          <p:cNvSpPr txBox="1"/>
          <p:nvPr/>
        </p:nvSpPr>
        <p:spPr>
          <a:xfrm>
            <a:off x="5219225" y="2274550"/>
            <a:ext cx="3433200" cy="461700"/>
          </a:xfrm>
          <a:prstGeom prst="rect">
            <a:avLst/>
          </a:prstGeom>
          <a:noFill/>
          <a:ln cap="flat" cmpd="sng" w="19050">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1.3x 10</a:t>
            </a:r>
            <a:r>
              <a:rPr b="1" baseline="30000" lang="en" sz="1800">
                <a:solidFill>
                  <a:schemeClr val="lt1"/>
                </a:solidFill>
                <a:latin typeface="Proxima Nova"/>
                <a:ea typeface="Proxima Nova"/>
                <a:cs typeface="Proxima Nova"/>
                <a:sym typeface="Proxima Nova"/>
              </a:rPr>
              <a:t>3</a:t>
            </a:r>
            <a:r>
              <a:rPr b="1" lang="en" sz="1800">
                <a:solidFill>
                  <a:schemeClr val="lt1"/>
                </a:solidFill>
                <a:latin typeface="Proxima Nova"/>
                <a:ea typeface="Proxima Nova"/>
                <a:cs typeface="Proxima Nova"/>
                <a:sym typeface="Proxima Nova"/>
              </a:rPr>
              <a:t> times speed boost</a:t>
            </a:r>
            <a:endParaRPr b="1" sz="1800">
              <a:solidFill>
                <a:schemeClr val="lt1"/>
              </a:solidFill>
              <a:latin typeface="Proxima Nova"/>
              <a:ea typeface="Proxima Nova"/>
              <a:cs typeface="Proxima Nova"/>
              <a:sym typeface="Proxima Nova"/>
            </a:endParaRPr>
          </a:p>
        </p:txBody>
      </p:sp>
      <p:sp>
        <p:nvSpPr>
          <p:cNvPr id="1827" name="Google Shape;1827;p92"/>
          <p:cNvSpPr txBox="1"/>
          <p:nvPr/>
        </p:nvSpPr>
        <p:spPr>
          <a:xfrm>
            <a:off x="65975" y="3988275"/>
            <a:ext cx="2689200" cy="461700"/>
          </a:xfrm>
          <a:prstGeom prst="rect">
            <a:avLst/>
          </a:prstGeom>
          <a:noFill/>
          <a:ln cap="flat" cmpd="sng" w="19050">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1000 times speed boost</a:t>
            </a:r>
            <a:endParaRPr b="1" sz="1800">
              <a:solidFill>
                <a:schemeClr val="lt1"/>
              </a:solidFill>
              <a:latin typeface="Proxima Nova"/>
              <a:ea typeface="Proxima Nova"/>
              <a:cs typeface="Proxima Nova"/>
              <a:sym typeface="Proxima Nova"/>
            </a:endParaRPr>
          </a:p>
        </p:txBody>
      </p:sp>
      <p:sp>
        <p:nvSpPr>
          <p:cNvPr id="1828" name="Google Shape;1828;p92"/>
          <p:cNvSpPr txBox="1"/>
          <p:nvPr/>
        </p:nvSpPr>
        <p:spPr>
          <a:xfrm>
            <a:off x="1669500" y="2939175"/>
            <a:ext cx="1528800" cy="738900"/>
          </a:xfrm>
          <a:prstGeom prst="rect">
            <a:avLst/>
          </a:prstGeom>
          <a:noFill/>
          <a:ln cap="flat" cmpd="sng" w="19050">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Proxima Nova"/>
                <a:ea typeface="Proxima Nova"/>
                <a:cs typeface="Proxima Nova"/>
                <a:sym typeface="Proxima Nova"/>
              </a:rPr>
              <a:t>600 times less storage</a:t>
            </a:r>
            <a:endParaRPr b="1" sz="1800">
              <a:solidFill>
                <a:schemeClr val="lt1"/>
              </a:solidFill>
              <a:latin typeface="Proxima Nova"/>
              <a:ea typeface="Proxima Nova"/>
              <a:cs typeface="Proxima Nova"/>
              <a:sym typeface="Proxima Nov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solidFill>
      </p:bgPr>
    </p:bg>
    <p:spTree>
      <p:nvGrpSpPr>
        <p:cNvPr id="1832" name="Shape 1832"/>
        <p:cNvGrpSpPr/>
        <p:nvPr/>
      </p:nvGrpSpPr>
      <p:grpSpPr>
        <a:xfrm>
          <a:off x="0" y="0"/>
          <a:ext cx="0" cy="0"/>
          <a:chOff x="0" y="0"/>
          <a:chExt cx="0" cy="0"/>
        </a:xfrm>
      </p:grpSpPr>
      <p:sp>
        <p:nvSpPr>
          <p:cNvPr id="1833" name="Google Shape;1833;p93"/>
          <p:cNvSpPr txBox="1"/>
          <p:nvPr/>
        </p:nvSpPr>
        <p:spPr>
          <a:xfrm>
            <a:off x="309075" y="-58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Custom Shapes</a:t>
            </a:r>
            <a:endParaRPr b="1" sz="2800">
              <a:solidFill>
                <a:schemeClr val="lt1"/>
              </a:solidFill>
              <a:latin typeface="Average"/>
              <a:ea typeface="Average"/>
              <a:cs typeface="Average"/>
              <a:sym typeface="Average"/>
            </a:endParaRPr>
          </a:p>
        </p:txBody>
      </p:sp>
      <p:pic>
        <p:nvPicPr>
          <p:cNvPr id="1834" name="Google Shape;1834;p93"/>
          <p:cNvPicPr preferRelativeResize="0"/>
          <p:nvPr/>
        </p:nvPicPr>
        <p:blipFill>
          <a:blip r:embed="rId3">
            <a:alphaModFix/>
          </a:blip>
          <a:stretch>
            <a:fillRect/>
          </a:stretch>
        </p:blipFill>
        <p:spPr>
          <a:xfrm>
            <a:off x="875" y="714295"/>
            <a:ext cx="4472400" cy="1998806"/>
          </a:xfrm>
          <a:prstGeom prst="rect">
            <a:avLst/>
          </a:prstGeom>
          <a:noFill/>
          <a:ln>
            <a:noFill/>
          </a:ln>
        </p:spPr>
      </p:pic>
      <p:pic>
        <p:nvPicPr>
          <p:cNvPr id="1835" name="Google Shape;1835;p93"/>
          <p:cNvPicPr preferRelativeResize="0"/>
          <p:nvPr/>
        </p:nvPicPr>
        <p:blipFill rotWithShape="1">
          <a:blip r:embed="rId4">
            <a:alphaModFix/>
          </a:blip>
          <a:srcRect b="6327" l="6843" r="3462" t="4298"/>
          <a:stretch/>
        </p:blipFill>
        <p:spPr>
          <a:xfrm>
            <a:off x="4537350" y="714300"/>
            <a:ext cx="4606649" cy="1998800"/>
          </a:xfrm>
          <a:prstGeom prst="rect">
            <a:avLst/>
          </a:prstGeom>
          <a:noFill/>
          <a:ln>
            <a:noFill/>
          </a:ln>
        </p:spPr>
      </p:pic>
      <p:pic>
        <p:nvPicPr>
          <p:cNvPr id="1836" name="Google Shape;1836;p93"/>
          <p:cNvPicPr preferRelativeResize="0"/>
          <p:nvPr/>
        </p:nvPicPr>
        <p:blipFill>
          <a:blip r:embed="rId5">
            <a:alphaModFix/>
          </a:blip>
          <a:stretch>
            <a:fillRect/>
          </a:stretch>
        </p:blipFill>
        <p:spPr>
          <a:xfrm>
            <a:off x="885" y="2828625"/>
            <a:ext cx="4472390" cy="1914550"/>
          </a:xfrm>
          <a:prstGeom prst="rect">
            <a:avLst/>
          </a:prstGeom>
          <a:noFill/>
          <a:ln>
            <a:noFill/>
          </a:ln>
        </p:spPr>
      </p:pic>
      <p:pic>
        <p:nvPicPr>
          <p:cNvPr id="1837" name="Google Shape;1837;p93"/>
          <p:cNvPicPr preferRelativeResize="0"/>
          <p:nvPr/>
        </p:nvPicPr>
        <p:blipFill>
          <a:blip r:embed="rId6">
            <a:alphaModFix/>
          </a:blip>
          <a:stretch>
            <a:fillRect/>
          </a:stretch>
        </p:blipFill>
        <p:spPr>
          <a:xfrm>
            <a:off x="4565026" y="2819975"/>
            <a:ext cx="4521086" cy="19145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1"/>
        </a:solidFill>
      </p:bgPr>
    </p:bg>
    <p:spTree>
      <p:nvGrpSpPr>
        <p:cNvPr id="1841" name="Shape 1841"/>
        <p:cNvGrpSpPr/>
        <p:nvPr/>
      </p:nvGrpSpPr>
      <p:grpSpPr>
        <a:xfrm>
          <a:off x="0" y="0"/>
          <a:ext cx="0" cy="0"/>
          <a:chOff x="0" y="0"/>
          <a:chExt cx="0" cy="0"/>
        </a:xfrm>
      </p:grpSpPr>
      <p:sp>
        <p:nvSpPr>
          <p:cNvPr id="1842" name="Google Shape;1842;p94"/>
          <p:cNvSpPr/>
          <p:nvPr/>
        </p:nvSpPr>
        <p:spPr>
          <a:xfrm rot="5400000">
            <a:off x="756475" y="3692125"/>
            <a:ext cx="448800" cy="1992900"/>
          </a:xfrm>
          <a:prstGeom prst="round2SameRect">
            <a:avLst>
              <a:gd fmla="val 16667" name="adj1"/>
              <a:gd fmla="val 0" name="adj2"/>
            </a:avLst>
          </a:prstGeom>
          <a:solidFill>
            <a:schemeClr val="accent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4"/>
          <p:cNvSpPr txBox="1"/>
          <p:nvPr/>
        </p:nvSpPr>
        <p:spPr>
          <a:xfrm>
            <a:off x="-20250" y="4464175"/>
            <a:ext cx="1985400" cy="5274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800">
                <a:solidFill>
                  <a:schemeClr val="lt1"/>
                </a:solidFill>
                <a:latin typeface="Roboto"/>
                <a:ea typeface="Roboto"/>
                <a:cs typeface="Roboto"/>
                <a:sym typeface="Roboto"/>
              </a:rPr>
              <a:t>6. Novel Features</a:t>
            </a:r>
            <a:endParaRPr b="1" sz="1800">
              <a:solidFill>
                <a:schemeClr val="lt1"/>
              </a:solidFill>
              <a:latin typeface="Roboto"/>
              <a:ea typeface="Roboto"/>
              <a:cs typeface="Roboto"/>
              <a:sym typeface="Roboto"/>
            </a:endParaRPr>
          </a:p>
        </p:txBody>
      </p:sp>
      <p:sp>
        <p:nvSpPr>
          <p:cNvPr id="1844" name="Google Shape;1844;p94"/>
          <p:cNvSpPr txBox="1"/>
          <p:nvPr/>
        </p:nvSpPr>
        <p:spPr>
          <a:xfrm>
            <a:off x="309075" y="-58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Novel Features</a:t>
            </a:r>
            <a:endParaRPr b="1" sz="2800">
              <a:solidFill>
                <a:schemeClr val="lt1"/>
              </a:solidFill>
              <a:latin typeface="Average"/>
              <a:ea typeface="Average"/>
              <a:cs typeface="Average"/>
              <a:sym typeface="Average"/>
            </a:endParaRPr>
          </a:p>
        </p:txBody>
      </p:sp>
      <p:sp>
        <p:nvSpPr>
          <p:cNvPr id="1845" name="Google Shape;1845;p94"/>
          <p:cNvSpPr/>
          <p:nvPr/>
        </p:nvSpPr>
        <p:spPr>
          <a:xfrm>
            <a:off x="327525" y="8127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94"/>
          <p:cNvSpPr txBox="1"/>
          <p:nvPr/>
        </p:nvSpPr>
        <p:spPr>
          <a:xfrm>
            <a:off x="942800" y="7088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3"/>
                </a:solidFill>
                <a:highlight>
                  <a:schemeClr val="lt1"/>
                </a:highlight>
                <a:latin typeface="Proxima Nova"/>
                <a:ea typeface="Proxima Nova"/>
                <a:cs typeface="Proxima Nova"/>
                <a:sym typeface="Proxima Nova"/>
              </a:rPr>
              <a:t> Speeds up </a:t>
            </a:r>
            <a:r>
              <a:rPr lang="en" sz="1800">
                <a:solidFill>
                  <a:schemeClr val="lt1"/>
                </a:solidFill>
                <a:latin typeface="Proxima Nova"/>
                <a:ea typeface="Proxima Nova"/>
                <a:cs typeface="Proxima Nova"/>
                <a:sym typeface="Proxima Nova"/>
              </a:rPr>
              <a:t> the innovation and testing </a:t>
            </a:r>
            <a:endParaRPr sz="1800">
              <a:solidFill>
                <a:schemeClr val="lt1"/>
              </a:solidFill>
              <a:latin typeface="Proxima Nova"/>
              <a:ea typeface="Proxima Nova"/>
              <a:cs typeface="Proxima Nova"/>
              <a:sym typeface="Proxima Nova"/>
            </a:endParaRPr>
          </a:p>
        </p:txBody>
      </p:sp>
      <p:sp>
        <p:nvSpPr>
          <p:cNvPr id="1847" name="Google Shape;1847;p94"/>
          <p:cNvSpPr/>
          <p:nvPr/>
        </p:nvSpPr>
        <p:spPr>
          <a:xfrm>
            <a:off x="327525" y="14223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94"/>
          <p:cNvSpPr txBox="1"/>
          <p:nvPr/>
        </p:nvSpPr>
        <p:spPr>
          <a:xfrm>
            <a:off x="942800" y="13184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3"/>
                </a:solidFill>
                <a:highlight>
                  <a:schemeClr val="lt1"/>
                </a:highlight>
                <a:latin typeface="Proxima Nova"/>
                <a:ea typeface="Proxima Nova"/>
                <a:cs typeface="Proxima Nova"/>
                <a:sym typeface="Proxima Nova"/>
              </a:rPr>
              <a:t> Less memory </a:t>
            </a:r>
            <a:r>
              <a:rPr lang="en" sz="1800">
                <a:solidFill>
                  <a:schemeClr val="lt1"/>
                </a:solidFill>
                <a:latin typeface="Proxima Nova"/>
                <a:ea typeface="Proxima Nova"/>
                <a:cs typeface="Proxima Nova"/>
                <a:sym typeface="Proxima Nova"/>
              </a:rPr>
              <a:t> requirement</a:t>
            </a:r>
            <a:endParaRPr sz="1800">
              <a:solidFill>
                <a:schemeClr val="lt1"/>
              </a:solidFill>
              <a:latin typeface="Proxima Nova"/>
              <a:ea typeface="Proxima Nova"/>
              <a:cs typeface="Proxima Nova"/>
              <a:sym typeface="Proxima Nova"/>
            </a:endParaRPr>
          </a:p>
        </p:txBody>
      </p:sp>
      <p:sp>
        <p:nvSpPr>
          <p:cNvPr id="1849" name="Google Shape;1849;p94"/>
          <p:cNvSpPr/>
          <p:nvPr/>
        </p:nvSpPr>
        <p:spPr>
          <a:xfrm>
            <a:off x="327525" y="21081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94"/>
          <p:cNvSpPr txBox="1"/>
          <p:nvPr/>
        </p:nvSpPr>
        <p:spPr>
          <a:xfrm>
            <a:off x="942800" y="20042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Makes the field of Fluid Dynamics more </a:t>
            </a:r>
            <a:r>
              <a:rPr b="1" lang="en" sz="1800">
                <a:solidFill>
                  <a:schemeClr val="accent3"/>
                </a:solidFill>
                <a:highlight>
                  <a:schemeClr val="lt1"/>
                </a:highlight>
                <a:latin typeface="Proxima Nova"/>
                <a:ea typeface="Proxima Nova"/>
                <a:cs typeface="Proxima Nova"/>
                <a:sym typeface="Proxima Nova"/>
              </a:rPr>
              <a:t> accessible  </a:t>
            </a:r>
            <a:endParaRPr b="1" sz="1800">
              <a:solidFill>
                <a:schemeClr val="accent3"/>
              </a:solidFill>
              <a:highlight>
                <a:schemeClr val="lt1"/>
              </a:highlight>
              <a:latin typeface="Proxima Nova"/>
              <a:ea typeface="Proxima Nova"/>
              <a:cs typeface="Proxima Nova"/>
              <a:sym typeface="Proxima Nova"/>
            </a:endParaRPr>
          </a:p>
        </p:txBody>
      </p:sp>
      <p:sp>
        <p:nvSpPr>
          <p:cNvPr id="1851" name="Google Shape;1851;p94"/>
          <p:cNvSpPr/>
          <p:nvPr/>
        </p:nvSpPr>
        <p:spPr>
          <a:xfrm>
            <a:off x="327525" y="27939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94"/>
          <p:cNvSpPr txBox="1"/>
          <p:nvPr/>
        </p:nvSpPr>
        <p:spPr>
          <a:xfrm>
            <a:off x="942800" y="26900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Offers </a:t>
            </a:r>
            <a:r>
              <a:rPr b="1" lang="en" sz="1800">
                <a:solidFill>
                  <a:schemeClr val="accent3"/>
                </a:solidFill>
                <a:highlight>
                  <a:schemeClr val="lt1"/>
                </a:highlight>
                <a:latin typeface="Proxima Nova"/>
                <a:ea typeface="Proxima Nova"/>
                <a:cs typeface="Proxima Nova"/>
                <a:sym typeface="Proxima Nova"/>
              </a:rPr>
              <a:t> scalability</a:t>
            </a:r>
            <a:endParaRPr b="1" sz="1800">
              <a:solidFill>
                <a:schemeClr val="accent3"/>
              </a:solidFill>
              <a:highlight>
                <a:schemeClr val="lt1"/>
              </a:highlight>
              <a:latin typeface="Proxima Nova"/>
              <a:ea typeface="Proxima Nova"/>
              <a:cs typeface="Proxima Nova"/>
              <a:sym typeface="Proxima Nova"/>
            </a:endParaRPr>
          </a:p>
        </p:txBody>
      </p:sp>
      <p:sp>
        <p:nvSpPr>
          <p:cNvPr id="1853" name="Google Shape;1853;p94"/>
          <p:cNvSpPr/>
          <p:nvPr/>
        </p:nvSpPr>
        <p:spPr>
          <a:xfrm>
            <a:off x="327525" y="34035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94"/>
          <p:cNvSpPr txBox="1"/>
          <p:nvPr/>
        </p:nvSpPr>
        <p:spPr>
          <a:xfrm>
            <a:off x="942800" y="3299699"/>
            <a:ext cx="54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Proxima Nova"/>
                <a:ea typeface="Proxima Nova"/>
                <a:cs typeface="Proxima Nova"/>
                <a:sym typeface="Proxima Nova"/>
              </a:rPr>
              <a:t>Enhances </a:t>
            </a:r>
            <a:r>
              <a:rPr b="1" lang="en" sz="1800">
                <a:solidFill>
                  <a:schemeClr val="accent3"/>
                </a:solidFill>
                <a:highlight>
                  <a:schemeClr val="lt1"/>
                </a:highlight>
                <a:latin typeface="Proxima Nova"/>
                <a:ea typeface="Proxima Nova"/>
                <a:cs typeface="Proxima Nova"/>
                <a:sym typeface="Proxima Nova"/>
              </a:rPr>
              <a:t> reliability </a:t>
            </a:r>
            <a:r>
              <a:rPr lang="en" sz="1800">
                <a:solidFill>
                  <a:schemeClr val="lt1"/>
                </a:solidFill>
                <a:latin typeface="Proxima Nova"/>
                <a:ea typeface="Proxima Nova"/>
                <a:cs typeface="Proxima Nova"/>
                <a:sym typeface="Proxima Nova"/>
              </a:rPr>
              <a:t> of the system</a:t>
            </a:r>
            <a:endParaRPr b="1" sz="1800">
              <a:solidFill>
                <a:schemeClr val="accent3"/>
              </a:solidFill>
              <a:highlight>
                <a:schemeClr val="lt1"/>
              </a:highlight>
              <a:latin typeface="Proxima Nova"/>
              <a:ea typeface="Proxima Nova"/>
              <a:cs typeface="Proxima Nova"/>
              <a:sym typeface="Proxima Nova"/>
            </a:endParaRPr>
          </a:p>
        </p:txBody>
      </p:sp>
      <p:sp>
        <p:nvSpPr>
          <p:cNvPr id="1855" name="Google Shape;1855;p94"/>
          <p:cNvSpPr/>
          <p:nvPr/>
        </p:nvSpPr>
        <p:spPr>
          <a:xfrm>
            <a:off x="327525" y="4013175"/>
            <a:ext cx="363900" cy="279000"/>
          </a:xfrm>
          <a:prstGeom prst="chevron">
            <a:avLst>
              <a:gd fmla="val 50000" name="adj"/>
            </a:avLst>
          </a:prstGeom>
          <a:solidFill>
            <a:schemeClr val="lt1"/>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94"/>
          <p:cNvSpPr txBox="1"/>
          <p:nvPr/>
        </p:nvSpPr>
        <p:spPr>
          <a:xfrm>
            <a:off x="942800" y="3909300"/>
            <a:ext cx="650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3"/>
                </a:solidFill>
                <a:highlight>
                  <a:schemeClr val="lt1"/>
                </a:highlight>
                <a:latin typeface="Proxima Nova"/>
                <a:ea typeface="Proxima Nova"/>
                <a:cs typeface="Proxima Nova"/>
                <a:sym typeface="Proxima Nova"/>
              </a:rPr>
              <a:t> Faster training </a:t>
            </a:r>
            <a:r>
              <a:rPr lang="en" sz="1800">
                <a:solidFill>
                  <a:schemeClr val="lt1"/>
                </a:solidFill>
                <a:latin typeface="Proxima Nova"/>
                <a:ea typeface="Proxima Nova"/>
                <a:cs typeface="Proxima Nova"/>
                <a:sym typeface="Proxima Nova"/>
              </a:rPr>
              <a:t> as lesser number of training samples required</a:t>
            </a:r>
            <a:endParaRPr b="1" sz="1800">
              <a:solidFill>
                <a:schemeClr val="accent3"/>
              </a:solidFill>
              <a:highlight>
                <a:schemeClr val="lt1"/>
              </a:highlight>
              <a:latin typeface="Proxima Nova"/>
              <a:ea typeface="Proxima Nova"/>
              <a:cs typeface="Proxima Nova"/>
              <a:sym typeface="Proxima Nova"/>
            </a:endParaRPr>
          </a:p>
        </p:txBody>
      </p:sp>
      <p:grpSp>
        <p:nvGrpSpPr>
          <p:cNvPr id="1857" name="Google Shape;1857;p94"/>
          <p:cNvGrpSpPr/>
          <p:nvPr/>
        </p:nvGrpSpPr>
        <p:grpSpPr>
          <a:xfrm>
            <a:off x="7248864" y="210524"/>
            <a:ext cx="1648473" cy="1675322"/>
            <a:chOff x="7096464" y="134324"/>
            <a:chExt cx="1648473" cy="1675322"/>
          </a:xfrm>
        </p:grpSpPr>
        <p:grpSp>
          <p:nvGrpSpPr>
            <p:cNvPr id="1858" name="Google Shape;1858;p94"/>
            <p:cNvGrpSpPr/>
            <p:nvPr/>
          </p:nvGrpSpPr>
          <p:grpSpPr>
            <a:xfrm>
              <a:off x="7096464" y="313425"/>
              <a:ext cx="657873" cy="1039022"/>
              <a:chOff x="6791664" y="923025"/>
              <a:chExt cx="657873" cy="1039022"/>
            </a:xfrm>
          </p:grpSpPr>
          <p:sp>
            <p:nvSpPr>
              <p:cNvPr id="1859" name="Google Shape;1859;p94"/>
              <p:cNvSpPr/>
              <p:nvPr/>
            </p:nvSpPr>
            <p:spPr>
              <a:xfrm>
                <a:off x="6791664" y="1688926"/>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94"/>
              <p:cNvSpPr/>
              <p:nvPr/>
            </p:nvSpPr>
            <p:spPr>
              <a:xfrm>
                <a:off x="6791664" y="1433626"/>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4"/>
              <p:cNvSpPr/>
              <p:nvPr/>
            </p:nvSpPr>
            <p:spPr>
              <a:xfrm>
                <a:off x="6791664" y="1178325"/>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94"/>
              <p:cNvSpPr/>
              <p:nvPr/>
            </p:nvSpPr>
            <p:spPr>
              <a:xfrm>
                <a:off x="6791664" y="923025"/>
                <a:ext cx="657873" cy="273120"/>
              </a:xfrm>
              <a:prstGeom prst="flowChartMagneticDisk">
                <a:avLst/>
              </a:prstGeom>
              <a:gradFill>
                <a:gsLst>
                  <a:gs pos="0">
                    <a:srgbClr val="51AB2A"/>
                  </a:gs>
                  <a:gs pos="100000">
                    <a:srgbClr val="203E13"/>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3" name="Google Shape;1863;p94"/>
            <p:cNvSpPr/>
            <p:nvPr/>
          </p:nvSpPr>
          <p:spPr>
            <a:xfrm>
              <a:off x="8087064" y="1155526"/>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94"/>
            <p:cNvSpPr/>
            <p:nvPr/>
          </p:nvSpPr>
          <p:spPr>
            <a:xfrm>
              <a:off x="8087064" y="900226"/>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4"/>
            <p:cNvSpPr/>
            <p:nvPr/>
          </p:nvSpPr>
          <p:spPr>
            <a:xfrm>
              <a:off x="8087064" y="644925"/>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94"/>
            <p:cNvSpPr/>
            <p:nvPr/>
          </p:nvSpPr>
          <p:spPr>
            <a:xfrm>
              <a:off x="8087064" y="389625"/>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4"/>
            <p:cNvSpPr/>
            <p:nvPr/>
          </p:nvSpPr>
          <p:spPr>
            <a:xfrm>
              <a:off x="8087064" y="134324"/>
              <a:ext cx="657873" cy="273120"/>
            </a:xfrm>
            <a:prstGeom prst="flowChartMagneticDisk">
              <a:avLst/>
            </a:prstGeom>
            <a:gradFill>
              <a:gsLst>
                <a:gs pos="0">
                  <a:srgbClr val="4E29AA"/>
                </a:gs>
                <a:gs pos="100000">
                  <a:srgbClr val="1E123D"/>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94"/>
            <p:cNvSpPr/>
            <p:nvPr/>
          </p:nvSpPr>
          <p:spPr>
            <a:xfrm>
              <a:off x="7401264" y="1536526"/>
              <a:ext cx="657873" cy="273120"/>
            </a:xfrm>
            <a:prstGeom prst="flowChartMagneticDisk">
              <a:avLst/>
            </a:prstGeom>
            <a:gradFill>
              <a:gsLst>
                <a:gs pos="0">
                  <a:srgbClr val="F48208"/>
                </a:gs>
                <a:gs pos="100000">
                  <a:srgbClr val="703E08"/>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4"/>
            <p:cNvSpPr/>
            <p:nvPr/>
          </p:nvSpPr>
          <p:spPr>
            <a:xfrm>
              <a:off x="7401264" y="1281226"/>
              <a:ext cx="657873" cy="273120"/>
            </a:xfrm>
            <a:prstGeom prst="flowChartMagneticDisk">
              <a:avLst/>
            </a:prstGeom>
            <a:gradFill>
              <a:gsLst>
                <a:gs pos="0">
                  <a:srgbClr val="F48208"/>
                </a:gs>
                <a:gs pos="100000">
                  <a:srgbClr val="703E08"/>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94"/>
            <p:cNvSpPr/>
            <p:nvPr/>
          </p:nvSpPr>
          <p:spPr>
            <a:xfrm>
              <a:off x="7401264" y="1025925"/>
              <a:ext cx="657873" cy="273120"/>
            </a:xfrm>
            <a:prstGeom prst="flowChartMagneticDisk">
              <a:avLst/>
            </a:prstGeom>
            <a:gradFill>
              <a:gsLst>
                <a:gs pos="0">
                  <a:srgbClr val="F48208"/>
                </a:gs>
                <a:gs pos="100000">
                  <a:srgbClr val="703E08"/>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71" name="Google Shape;1871;p94"/>
          <p:cNvPicPr preferRelativeResize="0"/>
          <p:nvPr/>
        </p:nvPicPr>
        <p:blipFill>
          <a:blip r:embed="rId3">
            <a:alphaModFix/>
          </a:blip>
          <a:stretch>
            <a:fillRect/>
          </a:stretch>
        </p:blipFill>
        <p:spPr>
          <a:xfrm>
            <a:off x="5428725" y="669202"/>
            <a:ext cx="1085574" cy="1085574"/>
          </a:xfrm>
          <a:prstGeom prst="rect">
            <a:avLst/>
          </a:prstGeom>
          <a:noFill/>
          <a:ln>
            <a:noFill/>
          </a:ln>
        </p:spPr>
      </p:pic>
      <p:pic>
        <p:nvPicPr>
          <p:cNvPr id="1872" name="Google Shape;1872;p94"/>
          <p:cNvPicPr preferRelativeResize="0"/>
          <p:nvPr/>
        </p:nvPicPr>
        <p:blipFill>
          <a:blip r:embed="rId4">
            <a:alphaModFix/>
          </a:blip>
          <a:stretch>
            <a:fillRect/>
          </a:stretch>
        </p:blipFill>
        <p:spPr>
          <a:xfrm>
            <a:off x="6087387" y="2571750"/>
            <a:ext cx="1286589" cy="1085575"/>
          </a:xfrm>
          <a:prstGeom prst="rect">
            <a:avLst/>
          </a:prstGeom>
          <a:noFill/>
          <a:ln>
            <a:noFill/>
          </a:ln>
        </p:spPr>
      </p:pic>
      <p:pic>
        <p:nvPicPr>
          <p:cNvPr id="1873" name="Google Shape;1873;p94"/>
          <p:cNvPicPr preferRelativeResize="0"/>
          <p:nvPr/>
        </p:nvPicPr>
        <p:blipFill rotWithShape="1">
          <a:blip r:embed="rId5">
            <a:alphaModFix/>
          </a:blip>
          <a:srcRect b="25517" l="24981" r="25205" t="24319"/>
          <a:stretch/>
        </p:blipFill>
        <p:spPr>
          <a:xfrm>
            <a:off x="7842268" y="2116273"/>
            <a:ext cx="949933" cy="956700"/>
          </a:xfrm>
          <a:prstGeom prst="rect">
            <a:avLst/>
          </a:prstGeom>
          <a:noFill/>
          <a:ln>
            <a:noFill/>
          </a:ln>
        </p:spPr>
      </p:pic>
      <p:pic>
        <p:nvPicPr>
          <p:cNvPr id="1874" name="Google Shape;1874;p94"/>
          <p:cNvPicPr preferRelativeResize="0"/>
          <p:nvPr/>
        </p:nvPicPr>
        <p:blipFill>
          <a:blip r:embed="rId6">
            <a:alphaModFix/>
          </a:blip>
          <a:stretch>
            <a:fillRect/>
          </a:stretch>
        </p:blipFill>
        <p:spPr>
          <a:xfrm>
            <a:off x="7881325" y="3694525"/>
            <a:ext cx="871825" cy="8912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215" name="Shape 215"/>
        <p:cNvGrpSpPr/>
        <p:nvPr/>
      </p:nvGrpSpPr>
      <p:grpSpPr>
        <a:xfrm>
          <a:off x="0" y="0"/>
          <a:ext cx="0" cy="0"/>
          <a:chOff x="0" y="0"/>
          <a:chExt cx="0" cy="0"/>
        </a:xfrm>
      </p:grpSpPr>
      <p:sp>
        <p:nvSpPr>
          <p:cNvPr id="216" name="Google Shape;216;p21"/>
          <p:cNvSpPr txBox="1"/>
          <p:nvPr/>
        </p:nvSpPr>
        <p:spPr>
          <a:xfrm>
            <a:off x="232875" y="70350"/>
            <a:ext cx="8525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latin typeface="Average"/>
                <a:ea typeface="Average"/>
                <a:cs typeface="Average"/>
                <a:sym typeface="Average"/>
              </a:rPr>
              <a:t>Reynolds Averaged Navier-Stokes (RANS)</a:t>
            </a:r>
            <a:endParaRPr b="1" sz="2800">
              <a:solidFill>
                <a:schemeClr val="lt1"/>
              </a:solidFill>
              <a:latin typeface="Average"/>
              <a:ea typeface="Average"/>
              <a:cs typeface="Average"/>
              <a:sym typeface="Average"/>
            </a:endParaRPr>
          </a:p>
        </p:txBody>
      </p:sp>
      <p:pic>
        <p:nvPicPr>
          <p:cNvPr id="217" name="Google Shape;217;p21"/>
          <p:cNvPicPr preferRelativeResize="0"/>
          <p:nvPr/>
        </p:nvPicPr>
        <p:blipFill rotWithShape="1">
          <a:blip r:embed="rId3">
            <a:alphaModFix/>
          </a:blip>
          <a:srcRect b="56914" l="41714" r="35968" t="14354"/>
          <a:stretch/>
        </p:blipFill>
        <p:spPr>
          <a:xfrm>
            <a:off x="1786950" y="934500"/>
            <a:ext cx="1011850" cy="410500"/>
          </a:xfrm>
          <a:prstGeom prst="rect">
            <a:avLst/>
          </a:prstGeom>
          <a:noFill/>
          <a:ln cap="flat" cmpd="sng" w="19050">
            <a:solidFill>
              <a:schemeClr val="lt1"/>
            </a:solidFill>
            <a:prstDash val="solid"/>
            <a:round/>
            <a:headEnd len="sm" w="sm" type="none"/>
            <a:tailEnd len="sm" w="sm" type="none"/>
          </a:ln>
        </p:spPr>
      </p:pic>
      <p:pic>
        <p:nvPicPr>
          <p:cNvPr id="218" name="Google Shape;218;p21"/>
          <p:cNvPicPr preferRelativeResize="0"/>
          <p:nvPr/>
        </p:nvPicPr>
        <p:blipFill rotWithShape="1">
          <a:blip r:embed="rId3">
            <a:alphaModFix/>
          </a:blip>
          <a:srcRect b="7149" l="7663" r="11665" t="44903"/>
          <a:stretch/>
        </p:blipFill>
        <p:spPr>
          <a:xfrm>
            <a:off x="5376950" y="800763"/>
            <a:ext cx="3657375" cy="685075"/>
          </a:xfrm>
          <a:prstGeom prst="rect">
            <a:avLst/>
          </a:prstGeom>
          <a:noFill/>
          <a:ln cap="flat" cmpd="sng" w="19050">
            <a:solidFill>
              <a:schemeClr val="lt1"/>
            </a:solidFill>
            <a:prstDash val="solid"/>
            <a:round/>
            <a:headEnd len="sm" w="sm" type="none"/>
            <a:tailEnd len="sm" w="sm" type="none"/>
          </a:ln>
        </p:spPr>
      </p:pic>
      <p:sp>
        <p:nvSpPr>
          <p:cNvPr id="219" name="Google Shape;219;p21"/>
          <p:cNvSpPr txBox="1"/>
          <p:nvPr/>
        </p:nvSpPr>
        <p:spPr>
          <a:xfrm>
            <a:off x="79125" y="973713"/>
            <a:ext cx="179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Mass conservation</a:t>
            </a:r>
            <a:endParaRPr b="1">
              <a:solidFill>
                <a:schemeClr val="lt1"/>
              </a:solidFill>
              <a:latin typeface="Roboto"/>
              <a:ea typeface="Roboto"/>
              <a:cs typeface="Roboto"/>
              <a:sym typeface="Roboto"/>
            </a:endParaRPr>
          </a:p>
        </p:txBody>
      </p:sp>
      <p:sp>
        <p:nvSpPr>
          <p:cNvPr id="220" name="Google Shape;220;p21"/>
          <p:cNvSpPr txBox="1"/>
          <p:nvPr/>
        </p:nvSpPr>
        <p:spPr>
          <a:xfrm>
            <a:off x="3203325" y="973725"/>
            <a:ext cx="221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Momentum conservation</a:t>
            </a:r>
            <a:endParaRPr b="1">
              <a:solidFill>
                <a:schemeClr val="lt1"/>
              </a:solidFill>
              <a:latin typeface="Roboto"/>
              <a:ea typeface="Roboto"/>
              <a:cs typeface="Roboto"/>
              <a:sym typeface="Roboto"/>
            </a:endParaRPr>
          </a:p>
        </p:txBody>
      </p:sp>
      <p:pic>
        <p:nvPicPr>
          <p:cNvPr id="221" name="Google Shape;221;p21"/>
          <p:cNvPicPr preferRelativeResize="0"/>
          <p:nvPr/>
        </p:nvPicPr>
        <p:blipFill rotWithShape="1">
          <a:blip r:embed="rId4">
            <a:alphaModFix/>
          </a:blip>
          <a:srcRect b="0" l="0" r="0" t="12111"/>
          <a:stretch/>
        </p:blipFill>
        <p:spPr>
          <a:xfrm>
            <a:off x="4444225" y="1790248"/>
            <a:ext cx="4590100" cy="1384225"/>
          </a:xfrm>
          <a:prstGeom prst="rect">
            <a:avLst/>
          </a:prstGeom>
          <a:noFill/>
          <a:ln>
            <a:noFill/>
          </a:ln>
        </p:spPr>
      </p:pic>
      <p:pic>
        <p:nvPicPr>
          <p:cNvPr id="222" name="Google Shape;222;p21"/>
          <p:cNvPicPr preferRelativeResize="0"/>
          <p:nvPr/>
        </p:nvPicPr>
        <p:blipFill rotWithShape="1">
          <a:blip r:embed="rId5">
            <a:alphaModFix/>
          </a:blip>
          <a:srcRect b="0" l="10443" r="2886" t="0"/>
          <a:stretch/>
        </p:blipFill>
        <p:spPr>
          <a:xfrm>
            <a:off x="4071450" y="3349875"/>
            <a:ext cx="5032750" cy="1573375"/>
          </a:xfrm>
          <a:prstGeom prst="rect">
            <a:avLst/>
          </a:prstGeom>
          <a:noFill/>
          <a:ln>
            <a:noFill/>
          </a:ln>
        </p:spPr>
      </p:pic>
      <p:sp>
        <p:nvSpPr>
          <p:cNvPr id="223" name="Google Shape;223;p21"/>
          <p:cNvSpPr txBox="1"/>
          <p:nvPr/>
        </p:nvSpPr>
        <p:spPr>
          <a:xfrm>
            <a:off x="2099625" y="1669538"/>
            <a:ext cx="4365000" cy="615600"/>
          </a:xfrm>
          <a:prstGeom prst="rect">
            <a:avLst/>
          </a:prstGeom>
          <a:noFill/>
          <a:ln cap="flat" cmpd="sng" w="19050">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Even after this simplification it takes weeks to run a single simulation on large scale bodies</a:t>
            </a:r>
            <a:endParaRPr b="1">
              <a:solidFill>
                <a:schemeClr val="lt1"/>
              </a:solidFill>
              <a:latin typeface="Roboto"/>
              <a:ea typeface="Roboto"/>
              <a:cs typeface="Roboto"/>
              <a:sym typeface="Roboto"/>
            </a:endParaRPr>
          </a:p>
        </p:txBody>
      </p:sp>
      <p:pic>
        <p:nvPicPr>
          <p:cNvPr id="224" name="Google Shape;224;p21"/>
          <p:cNvPicPr preferRelativeResize="0"/>
          <p:nvPr/>
        </p:nvPicPr>
        <p:blipFill>
          <a:blip r:embed="rId6">
            <a:alphaModFix/>
          </a:blip>
          <a:stretch>
            <a:fillRect/>
          </a:stretch>
        </p:blipFill>
        <p:spPr>
          <a:xfrm>
            <a:off x="152400" y="2580771"/>
            <a:ext cx="3128701" cy="2410329"/>
          </a:xfrm>
          <a:prstGeom prst="rect">
            <a:avLst/>
          </a:prstGeom>
          <a:noFill/>
          <a:ln>
            <a:noFill/>
          </a:ln>
        </p:spPr>
      </p:pic>
      <p:sp>
        <p:nvSpPr>
          <p:cNvPr id="225" name="Google Shape;225;p21"/>
          <p:cNvSpPr txBox="1"/>
          <p:nvPr/>
        </p:nvSpPr>
        <p:spPr>
          <a:xfrm>
            <a:off x="3976600" y="4094275"/>
            <a:ext cx="1402800" cy="615600"/>
          </a:xfrm>
          <a:prstGeom prst="rect">
            <a:avLst/>
          </a:prstGeom>
          <a:noFill/>
          <a:ln cap="flat" cmpd="sng" w="19050">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Average"/>
                <a:ea typeface="Average"/>
                <a:cs typeface="Average"/>
                <a:sym typeface="Average"/>
              </a:rPr>
              <a:t>Steady State RANS equation</a:t>
            </a:r>
            <a:endParaRPr b="1">
              <a:solidFill>
                <a:schemeClr val="lt1"/>
              </a:solidFill>
              <a:latin typeface="Average"/>
              <a:ea typeface="Average"/>
              <a:cs typeface="Average"/>
              <a:sym typeface="Average"/>
            </a:endParaRPr>
          </a:p>
        </p:txBody>
      </p:sp>
      <p:grpSp>
        <p:nvGrpSpPr>
          <p:cNvPr id="226" name="Google Shape;226;p21"/>
          <p:cNvGrpSpPr/>
          <p:nvPr/>
        </p:nvGrpSpPr>
        <p:grpSpPr>
          <a:xfrm>
            <a:off x="0" y="1745950"/>
            <a:ext cx="1856100" cy="682421"/>
            <a:chOff x="0" y="1745950"/>
            <a:chExt cx="1856100" cy="682421"/>
          </a:xfrm>
        </p:grpSpPr>
        <p:sp>
          <p:nvSpPr>
            <p:cNvPr id="227" name="Google Shape;227;p21"/>
            <p:cNvSpPr/>
            <p:nvPr/>
          </p:nvSpPr>
          <p:spPr>
            <a:xfrm rot="5400000">
              <a:off x="469850" y="1295800"/>
              <a:ext cx="637200" cy="1537500"/>
            </a:xfrm>
            <a:prstGeom prst="round2SameRect">
              <a:avLst>
                <a:gd fmla="val 16667" name="adj1"/>
                <a:gd fmla="val 0" name="adj2"/>
              </a:avLst>
            </a:prstGeom>
            <a:solidFill>
              <a:schemeClr val="accent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txBox="1"/>
            <p:nvPr/>
          </p:nvSpPr>
          <p:spPr>
            <a:xfrm>
              <a:off x="0" y="1745950"/>
              <a:ext cx="1856100" cy="4602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600">
                  <a:solidFill>
                    <a:schemeClr val="lt1"/>
                  </a:solidFill>
                  <a:latin typeface="Roboto"/>
                  <a:ea typeface="Roboto"/>
                  <a:cs typeface="Roboto"/>
                  <a:sym typeface="Roboto"/>
                </a:rPr>
                <a:t>2. Theoretical</a:t>
              </a:r>
              <a:endParaRPr b="1" sz="1600">
                <a:solidFill>
                  <a:schemeClr val="lt1"/>
                </a:solidFill>
                <a:latin typeface="Roboto"/>
                <a:ea typeface="Roboto"/>
                <a:cs typeface="Roboto"/>
                <a:sym typeface="Roboto"/>
              </a:endParaRPr>
            </a:p>
          </p:txBody>
        </p:sp>
        <p:sp>
          <p:nvSpPr>
            <p:cNvPr id="229" name="Google Shape;229;p21"/>
            <p:cNvSpPr txBox="1"/>
            <p:nvPr/>
          </p:nvSpPr>
          <p:spPr>
            <a:xfrm>
              <a:off x="270370" y="1968171"/>
              <a:ext cx="1409400" cy="460200"/>
            </a:xfrm>
            <a:prstGeom prst="rect">
              <a:avLst/>
            </a:prstGeom>
            <a:noFill/>
            <a:ln>
              <a:noFill/>
            </a:ln>
          </p:spPr>
          <p:txBody>
            <a:bodyPr anchorCtr="0" anchor="t" bIns="91425" lIns="91425" spcFirstLastPara="1" rIns="91425" wrap="square" tIns="91425">
              <a:normAutofit/>
            </a:bodyPr>
            <a:lstStyle/>
            <a:p>
              <a:pPr indent="0" lvl="0" marL="0" rtl="0" algn="l">
                <a:lnSpc>
                  <a:spcPct val="120000"/>
                </a:lnSpc>
                <a:spcBef>
                  <a:spcPts val="0"/>
                </a:spcBef>
                <a:spcAft>
                  <a:spcPts val="0"/>
                </a:spcAft>
                <a:buNone/>
              </a:pPr>
              <a:r>
                <a:rPr b="1" lang="en" sz="1600">
                  <a:solidFill>
                    <a:schemeClr val="lt1"/>
                  </a:solidFill>
                  <a:latin typeface="Roboto"/>
                  <a:ea typeface="Roboto"/>
                  <a:cs typeface="Roboto"/>
                  <a:sym typeface="Roboto"/>
                </a:rPr>
                <a:t>background</a:t>
              </a:r>
              <a:endParaRPr b="1" sz="1600">
                <a:solidFill>
                  <a:schemeClr val="lt1"/>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